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6"/>
  </p:handoutMasterIdLst>
  <p:sldIdLst>
    <p:sldId id="1026" r:id="rId3"/>
    <p:sldId id="1115" r:id="rId5"/>
    <p:sldId id="1117" r:id="rId6"/>
    <p:sldId id="1118" r:id="rId7"/>
    <p:sldId id="1116" r:id="rId8"/>
    <p:sldId id="259" r:id="rId9"/>
    <p:sldId id="1028" r:id="rId10"/>
    <p:sldId id="1112" r:id="rId11"/>
    <p:sldId id="1032" r:id="rId12"/>
    <p:sldId id="1034" r:id="rId13"/>
    <p:sldId id="1035" r:id="rId14"/>
    <p:sldId id="1036" r:id="rId15"/>
    <p:sldId id="1037" r:id="rId16"/>
    <p:sldId id="1038" r:id="rId17"/>
    <p:sldId id="1039" r:id="rId18"/>
    <p:sldId id="1040" r:id="rId19"/>
    <p:sldId id="1041" r:id="rId20"/>
    <p:sldId id="1062" r:id="rId21"/>
    <p:sldId id="1042" r:id="rId22"/>
    <p:sldId id="1044" r:id="rId23"/>
    <p:sldId id="1045" r:id="rId24"/>
    <p:sldId id="1043" r:id="rId25"/>
    <p:sldId id="1059" r:id="rId26"/>
    <p:sldId id="1105" r:id="rId27"/>
    <p:sldId id="1108" r:id="rId28"/>
    <p:sldId id="1002" r:id="rId29"/>
    <p:sldId id="1004" r:id="rId30"/>
    <p:sldId id="985" r:id="rId31"/>
    <p:sldId id="1003" r:id="rId32"/>
    <p:sldId id="1007" r:id="rId33"/>
    <p:sldId id="1005" r:id="rId34"/>
    <p:sldId id="1069" r:id="rId35"/>
    <p:sldId id="1008" r:id="rId36"/>
    <p:sldId id="1009" r:id="rId37"/>
    <p:sldId id="1010" r:id="rId38"/>
    <p:sldId id="1011" r:id="rId39"/>
    <p:sldId id="1014" r:id="rId40"/>
    <p:sldId id="1013" r:id="rId41"/>
    <p:sldId id="1012" r:id="rId42"/>
    <p:sldId id="1054" r:id="rId43"/>
    <p:sldId id="1067" r:id="rId44"/>
    <p:sldId id="963" r:id="rId45"/>
    <p:sldId id="1104" r:id="rId46"/>
    <p:sldId id="1110" r:id="rId47"/>
    <p:sldId id="1015" r:id="rId48"/>
    <p:sldId id="1016" r:id="rId49"/>
    <p:sldId id="1022" r:id="rId50"/>
    <p:sldId id="1023" r:id="rId51"/>
    <p:sldId id="1021" r:id="rId52"/>
    <p:sldId id="1106" r:id="rId53"/>
    <p:sldId id="1107" r:id="rId54"/>
    <p:sldId id="1052" r:id="rId55"/>
    <p:sldId id="1055" r:id="rId56"/>
    <p:sldId id="1063" r:id="rId57"/>
    <p:sldId id="1064" r:id="rId58"/>
    <p:sldId id="1057" r:id="rId59"/>
    <p:sldId id="1058" r:id="rId60"/>
    <p:sldId id="1025" r:id="rId61"/>
    <p:sldId id="1188" r:id="rId62"/>
    <p:sldId id="1181" r:id="rId63"/>
    <p:sldId id="1182" r:id="rId64"/>
    <p:sldId id="1183" r:id="rId65"/>
    <p:sldId id="1184" r:id="rId66"/>
    <p:sldId id="1185" r:id="rId67"/>
    <p:sldId id="1197" r:id="rId68"/>
    <p:sldId id="1198" r:id="rId69"/>
    <p:sldId id="1199" r:id="rId70"/>
    <p:sldId id="1200" r:id="rId71"/>
    <p:sldId id="1201" r:id="rId72"/>
    <p:sldId id="1202" r:id="rId73"/>
    <p:sldId id="1224" r:id="rId74"/>
    <p:sldId id="1225" r:id="rId75"/>
    <p:sldId id="1226" r:id="rId76"/>
    <p:sldId id="1227" r:id="rId77"/>
    <p:sldId id="1228" r:id="rId78"/>
    <p:sldId id="1208" r:id="rId79"/>
    <p:sldId id="1209" r:id="rId80"/>
    <p:sldId id="1210" r:id="rId81"/>
    <p:sldId id="1211" r:id="rId82"/>
    <p:sldId id="1212" r:id="rId83"/>
    <p:sldId id="1213" r:id="rId84"/>
    <p:sldId id="1214" r:id="rId85"/>
    <p:sldId id="1215" r:id="rId86"/>
    <p:sldId id="1216" r:id="rId87"/>
    <p:sldId id="1217" r:id="rId88"/>
    <p:sldId id="1218" r:id="rId89"/>
    <p:sldId id="1219" r:id="rId90"/>
    <p:sldId id="1220" r:id="rId91"/>
    <p:sldId id="1221" r:id="rId92"/>
    <p:sldId id="1222" r:id="rId93"/>
    <p:sldId id="1186" r:id="rId94"/>
    <p:sldId id="655" r:id="rId95"/>
  </p:sldIdLst>
  <p:sldSz cx="12192000" cy="6858000"/>
  <p:notesSz cx="6797675" cy="9928225"/>
  <p:custDataLst>
    <p:tags r:id="rId10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ECFF"/>
    <a:srgbClr val="EA0000"/>
    <a:srgbClr val="FFFF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51" autoAdjust="0"/>
    <p:restoredTop sz="70295" autoAdjust="0"/>
  </p:normalViewPr>
  <p:slideViewPr>
    <p:cSldViewPr>
      <p:cViewPr varScale="1">
        <p:scale>
          <a:sx n="51" d="100"/>
          <a:sy n="51" d="100"/>
        </p:scale>
        <p:origin x="876" y="66"/>
      </p:cViewPr>
      <p:guideLst>
        <p:guide orient="horz" pos="2093"/>
        <p:guide pos="3737"/>
      </p:guideLst>
    </p:cSldViewPr>
  </p:slideViewPr>
  <p:outlineViewPr>
    <p:cViewPr>
      <p:scale>
        <a:sx n="33" d="100"/>
        <a:sy n="33" d="100"/>
      </p:scale>
      <p:origin x="0" y="-1668"/>
    </p:cViewPr>
  </p:outlineViewPr>
  <p:notesTextViewPr>
    <p:cViewPr>
      <p:scale>
        <a:sx n="1" d="1"/>
        <a:sy n="1" d="1"/>
      </p:scale>
      <p:origin x="0" y="0"/>
    </p:cViewPr>
  </p:notesTextViewPr>
  <p:sorterViewPr>
    <p:cViewPr>
      <p:scale>
        <a:sx n="200" d="100"/>
        <a:sy n="200" d="100"/>
      </p:scale>
      <p:origin x="0" y="-68728"/>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handoutMaster" Target="handoutMasters/handoutMaster1.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0" Type="http://schemas.openxmlformats.org/officeDocument/2006/relationships/tags" Target="tags/tag25.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7BA65AD-1B85-415C-95D3-163968B5E6D7}" type="doc">
      <dgm:prSet loTypeId="urn:microsoft.com/office/officeart/2005/8/layout/vList2#1" loCatId="list" qsTypeId="urn:microsoft.com/office/officeart/2005/8/quickstyle/simple1#2" qsCatId="simple" csTypeId="urn:microsoft.com/office/officeart/2005/8/colors/accent1_2#2" csCatId="accent1" phldr="1"/>
      <dgm:spPr/>
      <dgm:t>
        <a:bodyPr/>
        <a:lstStyle/>
        <a:p>
          <a:endParaRPr lang="zh-CN" altLang="en-US"/>
        </a:p>
      </dgm:t>
    </dgm:pt>
    <dgm:pt modelId="{2D7531C7-BEEE-4AA2-8670-D1A68186B282}">
      <dgm:prSet custT="1"/>
      <dgm:spPr>
        <a:solidFill>
          <a:srgbClr val="92D050"/>
        </a:solidFill>
      </dgm:spPr>
      <dgm:t>
        <a:bodyPr/>
        <a:lstStyle/>
        <a:p>
          <a:pPr rtl="0"/>
          <a:r>
            <a:rPr lang="zh-CN" sz="2400" b="1" dirty="0">
              <a:solidFill>
                <a:schemeClr val="tx1"/>
              </a:solidFill>
              <a:latin typeface="微软雅黑" panose="020B0503020204020204" charset="-122"/>
              <a:ea typeface="微软雅黑" panose="020B0503020204020204" charset="-122"/>
            </a:rPr>
            <a:t>健全指挥体系。</a:t>
          </a:r>
          <a:r>
            <a:rPr lang="zh-CN" sz="2400" dirty="0">
              <a:solidFill>
                <a:schemeClr val="tx1"/>
              </a:solidFill>
              <a:latin typeface="华文楷体" panose="02010600040101010101" pitchFamily="2" charset="-122"/>
              <a:ea typeface="华文楷体" panose="02010600040101010101" pitchFamily="2" charset="-122"/>
            </a:rPr>
            <a:t>地方各级党委政府要落实属地责任，健全疫情防控指挥体系，加强联防联控机制建设，明确部门职责和分工</a:t>
          </a:r>
          <a:r>
            <a:rPr lang="zh-CN" altLang="en-US" sz="2400" dirty="0">
              <a:solidFill>
                <a:schemeClr val="tx1"/>
              </a:solidFill>
              <a:latin typeface="华文楷体" panose="02010600040101010101" pitchFamily="2" charset="-122"/>
              <a:ea typeface="华文楷体" panose="02010600040101010101" pitchFamily="2" charset="-122"/>
            </a:rPr>
            <a:t>。</a:t>
          </a:r>
          <a:endParaRPr lang="zh-CN" sz="2400" dirty="0">
            <a:solidFill>
              <a:schemeClr val="tx1"/>
            </a:solidFill>
            <a:latin typeface="华文楷体" panose="02010600040101010101" pitchFamily="2" charset="-122"/>
            <a:ea typeface="华文楷体" panose="02010600040101010101" pitchFamily="2" charset="-122"/>
          </a:endParaRPr>
        </a:p>
      </dgm:t>
    </dgm:pt>
    <dgm:pt modelId="{F1BF0968-A4A6-4095-AAD4-2F4392A32C08}" cxnId="{76321D1A-B7AD-4109-B759-0387ED629B1E}" type="par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CA09FA62-5405-41F7-A2B0-7B52A0321436}" cxnId="{76321D1A-B7AD-4109-B759-0387ED629B1E}" type="sib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78FB570C-8B61-4478-8100-CD43F5015E62}">
      <dgm:prSet custT="1"/>
      <dgm:spPr>
        <a:solidFill>
          <a:srgbClr val="00B0F0"/>
        </a:solidFill>
      </dgm:spPr>
      <dgm:t>
        <a:bodyPr/>
        <a:lstStyle/>
        <a:p>
          <a:pPr rtl="0"/>
          <a:r>
            <a:rPr lang="zh-CN" altLang="en-US" sz="2400" b="1" dirty="0">
              <a:solidFill>
                <a:schemeClr val="tx1"/>
              </a:solidFill>
              <a:latin typeface="微软雅黑" panose="020B0503020204020204" charset="-122"/>
              <a:ea typeface="微软雅黑" panose="020B0503020204020204" charset="-122"/>
            </a:rPr>
            <a:t>强化信息支撑。</a:t>
          </a:r>
          <a:r>
            <a:rPr lang="zh-CN" altLang="en-US" sz="2400" b="0" dirty="0">
              <a:solidFill>
                <a:schemeClr val="tx1"/>
              </a:solidFill>
              <a:latin typeface="华文楷体" panose="02010600040101010101" pitchFamily="2" charset="-122"/>
              <a:ea typeface="华文楷体" panose="02010600040101010101" pitchFamily="2" charset="-122"/>
            </a:rPr>
            <a:t>依托信息平台或单独建设应急处置信息平台，横向整合各部门疫情相关数据，纵向贯通国家信息平台，提升监测预警能力。</a:t>
          </a:r>
        </a:p>
      </dgm:t>
    </dgm:pt>
    <dgm:pt modelId="{3689A5A1-B29C-4D2E-988A-B9CE73A95C1D}" cxnId="{1CA4CB9A-37E4-4C09-8084-0C115FF69704}" type="par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65B6B0A7-8654-4EF5-BB0E-3E74137D925F}" cxnId="{1CA4CB9A-37E4-4C09-8084-0C115FF69704}" type="sib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96143BFF-72D9-4AAD-8CB0-4A23EB835363}">
      <dgm:prSet custT="1"/>
      <dgm:spPr>
        <a:solidFill>
          <a:srgbClr val="92D050"/>
        </a:solidFill>
      </dgm:spPr>
      <dgm:t>
        <a:bodyPr/>
        <a:lstStyle/>
        <a:p>
          <a:pPr rtl="0"/>
          <a:r>
            <a:rPr lang="zh-CN" altLang="en-US" sz="2400" b="1" dirty="0">
              <a:solidFill>
                <a:schemeClr val="tx1"/>
              </a:solidFill>
              <a:latin typeface="微软雅黑" panose="020B0503020204020204" charset="-122"/>
              <a:ea typeface="微软雅黑" panose="020B0503020204020204" charset="-122"/>
            </a:rPr>
            <a:t>加强能力建设。</a:t>
          </a:r>
          <a:r>
            <a:rPr lang="zh-CN" altLang="en-US" sz="2400" b="0" dirty="0">
              <a:solidFill>
                <a:schemeClr val="tx1"/>
              </a:solidFill>
              <a:latin typeface="华文楷体" panose="02010600040101010101" pitchFamily="2" charset="-122"/>
              <a:ea typeface="华文楷体" panose="02010600040101010101" pitchFamily="2" charset="-122"/>
            </a:rPr>
            <a:t>各级疫情防控指挥部要按照疫情不同情景应对要求，结合当地实际，做好专业防控队伍、核酸检测能力、定点医院、集中隔离场所、转运车辆、防疫物资等储备。</a:t>
          </a:r>
        </a:p>
      </dgm:t>
    </dgm:pt>
    <dgm:pt modelId="{C7E8DF1D-5575-4DD8-BC0C-B21A45A42277}" cxnId="{C11B3011-8AC2-49AD-90C5-E77EA9C77727}" type="par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1C8F694E-4F57-4ECE-ACE8-49240205E874}" cxnId="{C11B3011-8AC2-49AD-90C5-E77EA9C77727}" type="sib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97763585-955B-48E7-A326-3E018786A859}">
      <dgm:prSet custT="1"/>
      <dgm:spPr>
        <a:solidFill>
          <a:srgbClr val="00B0F0"/>
        </a:solidFill>
      </dgm:spPr>
      <dgm:t>
        <a:bodyPr/>
        <a:lstStyle/>
        <a:p>
          <a:pPr algn="l" rtl="0"/>
          <a:r>
            <a:rPr lang="zh-CN" altLang="en-US" sz="2400" b="1" dirty="0">
              <a:solidFill>
                <a:schemeClr val="tx1"/>
              </a:solidFill>
              <a:latin typeface="微软雅黑" panose="020B0503020204020204" charset="-122"/>
              <a:ea typeface="微软雅黑" panose="020B0503020204020204" charset="-122"/>
            </a:rPr>
            <a:t>加强物资保障。</a:t>
          </a:r>
          <a:r>
            <a:rPr lang="zh-CN" altLang="en-US" sz="2400" b="0" dirty="0">
              <a:solidFill>
                <a:schemeClr val="tx1"/>
              </a:solidFill>
              <a:latin typeface="华文楷体" panose="02010600040101010101" pitchFamily="2" charset="-122"/>
              <a:ea typeface="华文楷体" panose="02010600040101010101" pitchFamily="2" charset="-122"/>
            </a:rPr>
            <a:t>各级疫情防控指挥部要完善应急预案，做好物资储备和调用机制。</a:t>
          </a:r>
        </a:p>
      </dgm:t>
    </dgm:pt>
    <dgm:pt modelId="{57BA3E33-F1D2-4D93-9EB0-7F203FAC8493}" cxnId="{B7B9F37E-0988-42E5-93D3-F0B20F8847F8}" type="par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0A27F504-A11B-4857-B6D4-B448E00058CD}" cxnId="{B7B9F37E-0988-42E5-93D3-F0B20F8847F8}" type="sib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A301A15C-8781-4201-B710-31941AA2F4CC}">
      <dgm:prSet custT="1"/>
      <dgm:spPr>
        <a:solidFill>
          <a:srgbClr val="92D050"/>
        </a:solidFill>
      </dgm:spPr>
      <dgm:t>
        <a:bodyPr/>
        <a:lstStyle/>
        <a:p>
          <a:pPr rtl="0"/>
          <a:r>
            <a:rPr lang="zh-CN" altLang="en-US" sz="2200" b="1" dirty="0">
              <a:solidFill>
                <a:schemeClr val="tx1"/>
              </a:solidFill>
              <a:latin typeface="微软雅黑" panose="020B0503020204020204" charset="-122"/>
              <a:ea typeface="微软雅黑" panose="020B0503020204020204" charset="-122"/>
            </a:rPr>
            <a:t>强化督导检查。</a:t>
          </a:r>
          <a:r>
            <a:rPr lang="zh-CN" altLang="en-US" sz="2200" b="0" dirty="0">
              <a:solidFill>
                <a:schemeClr val="tx1"/>
              </a:solidFill>
              <a:latin typeface="华文楷体" panose="02010600040101010101" pitchFamily="2" charset="-122"/>
              <a:ea typeface="华文楷体" panose="02010600040101010101" pitchFamily="2" charset="-122"/>
            </a:rPr>
            <a:t>各级疫情防控指挥部要结合当地疫情形势和防控工作需要，适时组织开展对重点机构、重点场所、重点人群防控、应急处置演练、能力储备及疫情处置等工作的督导检查，及时发现问题和薄弱环节，并督促整改，</a:t>
          </a:r>
          <a:r>
            <a:rPr lang="zh-CN" altLang="en-US" sz="2200" b="0" dirty="0">
              <a:solidFill>
                <a:srgbClr val="C00000"/>
              </a:solidFill>
              <a:latin typeface="华文楷体" panose="02010600040101010101" pitchFamily="2" charset="-122"/>
              <a:ea typeface="华文楷体" panose="02010600040101010101" pitchFamily="2" charset="-122"/>
            </a:rPr>
            <a:t>避免过度防控与层层加码，</a:t>
          </a:r>
          <a:r>
            <a:rPr lang="zh-CN" altLang="en-US" sz="2200" b="0" dirty="0">
              <a:solidFill>
                <a:schemeClr val="tx1"/>
              </a:solidFill>
              <a:latin typeface="华文楷体" panose="02010600040101010101" pitchFamily="2" charset="-122"/>
              <a:ea typeface="华文楷体" panose="02010600040101010101" pitchFamily="2" charset="-122"/>
            </a:rPr>
            <a:t>确保疫情防控和处置各项政策措施规范落地落实。</a:t>
          </a:r>
        </a:p>
      </dgm:t>
    </dgm:pt>
    <dgm:pt modelId="{6CE0D720-492A-4C95-9936-2F18F4AA8490}" cxnId="{6E09D62F-D939-435A-A944-E24EE99439EC}" type="par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62B17BBD-5738-497E-AB75-9729090EB82B}" cxnId="{6E09D62F-D939-435A-A944-E24EE99439EC}" type="sibTrans">
      <dgm:prSet/>
      <dgm:spPr/>
      <dgm:t>
        <a:bodyPr/>
        <a:lstStyle/>
        <a:p>
          <a:endParaRPr lang="zh-CN" altLang="en-US" sz="1800">
            <a:solidFill>
              <a:schemeClr val="tx1"/>
            </a:solidFill>
            <a:latin typeface="微软雅黑" panose="020B0503020204020204" charset="-122"/>
            <a:ea typeface="微软雅黑" panose="020B0503020204020204" charset="-122"/>
          </a:endParaRPr>
        </a:p>
      </dgm:t>
    </dgm:pt>
    <dgm:pt modelId="{15FA67B7-11B1-4D5C-9DB9-91E2445F0C86}" type="pres">
      <dgm:prSet presAssocID="{F7BA65AD-1B85-415C-95D3-163968B5E6D7}" presName="linear" presStyleCnt="0">
        <dgm:presLayoutVars>
          <dgm:animLvl val="lvl"/>
          <dgm:resizeHandles val="exact"/>
        </dgm:presLayoutVars>
      </dgm:prSet>
      <dgm:spPr/>
    </dgm:pt>
    <dgm:pt modelId="{3B272AC8-7B47-45F2-AD03-B58C406E7BCC}" type="pres">
      <dgm:prSet presAssocID="{2D7531C7-BEEE-4AA2-8670-D1A68186B282}" presName="parentText" presStyleLbl="node1" presStyleIdx="0" presStyleCnt="5" custScaleY="69504">
        <dgm:presLayoutVars>
          <dgm:chMax val="0"/>
          <dgm:bulletEnabled val="1"/>
        </dgm:presLayoutVars>
      </dgm:prSet>
      <dgm:spPr/>
    </dgm:pt>
    <dgm:pt modelId="{60422694-E76D-412A-AF47-80B1CC24FBEF}" type="pres">
      <dgm:prSet presAssocID="{CA09FA62-5405-41F7-A2B0-7B52A0321436}" presName="spacer" presStyleCnt="0"/>
      <dgm:spPr/>
    </dgm:pt>
    <dgm:pt modelId="{E03ED461-06CA-4D9B-A509-5E85EF16C9BF}" type="pres">
      <dgm:prSet presAssocID="{78FB570C-8B61-4478-8100-CD43F5015E62}" presName="parentText" presStyleLbl="node1" presStyleIdx="1" presStyleCnt="5" custLinFactNeighborY="51348">
        <dgm:presLayoutVars>
          <dgm:chMax val="0"/>
          <dgm:bulletEnabled val="1"/>
        </dgm:presLayoutVars>
      </dgm:prSet>
      <dgm:spPr/>
    </dgm:pt>
    <dgm:pt modelId="{F3C92407-5249-453D-A686-CAF7F85A820F}" type="pres">
      <dgm:prSet presAssocID="{65B6B0A7-8654-4EF5-BB0E-3E74137D925F}" presName="spacer" presStyleCnt="0"/>
      <dgm:spPr/>
    </dgm:pt>
    <dgm:pt modelId="{76A6F42C-187E-4F25-AB11-F43BD5BE8CB1}" type="pres">
      <dgm:prSet presAssocID="{96143BFF-72D9-4AAD-8CB0-4A23EB835363}" presName="parentText" presStyleLbl="node1" presStyleIdx="2" presStyleCnt="5">
        <dgm:presLayoutVars>
          <dgm:chMax val="0"/>
          <dgm:bulletEnabled val="1"/>
        </dgm:presLayoutVars>
      </dgm:prSet>
      <dgm:spPr/>
    </dgm:pt>
    <dgm:pt modelId="{199090A0-351A-403E-82A5-F23A907D6534}" type="pres">
      <dgm:prSet presAssocID="{1C8F694E-4F57-4ECE-ACE8-49240205E874}" presName="spacer" presStyleCnt="0"/>
      <dgm:spPr/>
    </dgm:pt>
    <dgm:pt modelId="{D950E18B-FF8F-4A71-98A5-BB73216C8C3F}" type="pres">
      <dgm:prSet presAssocID="{97763585-955B-48E7-A326-3E018786A859}" presName="parentText" presStyleLbl="node1" presStyleIdx="3" presStyleCnt="5" custScaleY="70109">
        <dgm:presLayoutVars>
          <dgm:chMax val="0"/>
          <dgm:bulletEnabled val="1"/>
        </dgm:presLayoutVars>
      </dgm:prSet>
      <dgm:spPr/>
    </dgm:pt>
    <dgm:pt modelId="{1E501163-CF87-4D39-B2ED-93BE0E5B2FF7}" type="pres">
      <dgm:prSet presAssocID="{0A27F504-A11B-4857-B6D4-B448E00058CD}" presName="spacer" presStyleCnt="0"/>
      <dgm:spPr/>
    </dgm:pt>
    <dgm:pt modelId="{07DD31CC-348D-414D-B940-EC7267674A0F}" type="pres">
      <dgm:prSet presAssocID="{A301A15C-8781-4201-B710-31941AA2F4CC}" presName="parentText" presStyleLbl="node1" presStyleIdx="4" presStyleCnt="5" custScaleY="154076">
        <dgm:presLayoutVars>
          <dgm:chMax val="0"/>
          <dgm:bulletEnabled val="1"/>
        </dgm:presLayoutVars>
      </dgm:prSet>
      <dgm:spPr/>
    </dgm:pt>
  </dgm:ptLst>
  <dgm:cxnLst>
    <dgm:cxn modelId="{30504B0F-4955-4414-AF00-FE8FDF0936A3}" type="presOf" srcId="{2D7531C7-BEEE-4AA2-8670-D1A68186B282}" destId="{3B272AC8-7B47-45F2-AD03-B58C406E7BCC}" srcOrd="0" destOrd="0" presId="urn:microsoft.com/office/officeart/2005/8/layout/vList2#1"/>
    <dgm:cxn modelId="{C11B3011-8AC2-49AD-90C5-E77EA9C77727}" srcId="{F7BA65AD-1B85-415C-95D3-163968B5E6D7}" destId="{96143BFF-72D9-4AAD-8CB0-4A23EB835363}" srcOrd="2" destOrd="0" parTransId="{C7E8DF1D-5575-4DD8-BC0C-B21A45A42277}" sibTransId="{1C8F694E-4F57-4ECE-ACE8-49240205E874}"/>
    <dgm:cxn modelId="{247E0C12-1D3A-4654-9492-A33A2A0FD16D}" type="presOf" srcId="{97763585-955B-48E7-A326-3E018786A859}" destId="{D950E18B-FF8F-4A71-98A5-BB73216C8C3F}" srcOrd="0" destOrd="0" presId="urn:microsoft.com/office/officeart/2005/8/layout/vList2#1"/>
    <dgm:cxn modelId="{09F59D16-9758-40F6-B871-6D3CB5C4290C}" type="presOf" srcId="{F7BA65AD-1B85-415C-95D3-163968B5E6D7}" destId="{15FA67B7-11B1-4D5C-9DB9-91E2445F0C86}" srcOrd="0" destOrd="0" presId="urn:microsoft.com/office/officeart/2005/8/layout/vList2#1"/>
    <dgm:cxn modelId="{76321D1A-B7AD-4109-B759-0387ED629B1E}" srcId="{F7BA65AD-1B85-415C-95D3-163968B5E6D7}" destId="{2D7531C7-BEEE-4AA2-8670-D1A68186B282}" srcOrd="0" destOrd="0" parTransId="{F1BF0968-A4A6-4095-AAD4-2F4392A32C08}" sibTransId="{CA09FA62-5405-41F7-A2B0-7B52A0321436}"/>
    <dgm:cxn modelId="{6E09D62F-D939-435A-A944-E24EE99439EC}" srcId="{F7BA65AD-1B85-415C-95D3-163968B5E6D7}" destId="{A301A15C-8781-4201-B710-31941AA2F4CC}" srcOrd="4" destOrd="0" parTransId="{6CE0D720-492A-4C95-9936-2F18F4AA8490}" sibTransId="{62B17BBD-5738-497E-AB75-9729090EB82B}"/>
    <dgm:cxn modelId="{F808047B-7EFC-4810-B87F-4F1E1394B078}" type="presOf" srcId="{96143BFF-72D9-4AAD-8CB0-4A23EB835363}" destId="{76A6F42C-187E-4F25-AB11-F43BD5BE8CB1}" srcOrd="0" destOrd="0" presId="urn:microsoft.com/office/officeart/2005/8/layout/vList2#1"/>
    <dgm:cxn modelId="{B7B9F37E-0988-42E5-93D3-F0B20F8847F8}" srcId="{F7BA65AD-1B85-415C-95D3-163968B5E6D7}" destId="{97763585-955B-48E7-A326-3E018786A859}" srcOrd="3" destOrd="0" parTransId="{57BA3E33-F1D2-4D93-9EB0-7F203FAC8493}" sibTransId="{0A27F504-A11B-4857-B6D4-B448E00058CD}"/>
    <dgm:cxn modelId="{CAADCC7F-6273-4D9A-81D7-9B97F91D4799}" type="presOf" srcId="{78FB570C-8B61-4478-8100-CD43F5015E62}" destId="{E03ED461-06CA-4D9B-A509-5E85EF16C9BF}" srcOrd="0" destOrd="0" presId="urn:microsoft.com/office/officeart/2005/8/layout/vList2#1"/>
    <dgm:cxn modelId="{F79BB887-7C32-4596-8477-E1620B9A0237}" type="presOf" srcId="{A301A15C-8781-4201-B710-31941AA2F4CC}" destId="{07DD31CC-348D-414D-B940-EC7267674A0F}" srcOrd="0" destOrd="0" presId="urn:microsoft.com/office/officeart/2005/8/layout/vList2#1"/>
    <dgm:cxn modelId="{1CA4CB9A-37E4-4C09-8084-0C115FF69704}" srcId="{F7BA65AD-1B85-415C-95D3-163968B5E6D7}" destId="{78FB570C-8B61-4478-8100-CD43F5015E62}" srcOrd="1" destOrd="0" parTransId="{3689A5A1-B29C-4D2E-988A-B9CE73A95C1D}" sibTransId="{65B6B0A7-8654-4EF5-BB0E-3E74137D925F}"/>
    <dgm:cxn modelId="{63F5038D-BF72-49F6-A138-2BFAD4A291FD}" type="presParOf" srcId="{15FA67B7-11B1-4D5C-9DB9-91E2445F0C86}" destId="{3B272AC8-7B47-45F2-AD03-B58C406E7BCC}" srcOrd="0" destOrd="0" presId="urn:microsoft.com/office/officeart/2005/8/layout/vList2#1"/>
    <dgm:cxn modelId="{27A1F556-F634-447B-B5BF-829CA4AA8ADE}" type="presParOf" srcId="{15FA67B7-11B1-4D5C-9DB9-91E2445F0C86}" destId="{60422694-E76D-412A-AF47-80B1CC24FBEF}" srcOrd="1" destOrd="0" presId="urn:microsoft.com/office/officeart/2005/8/layout/vList2#1"/>
    <dgm:cxn modelId="{B6573262-52F5-4004-BC32-3496F42EA9F2}" type="presParOf" srcId="{15FA67B7-11B1-4D5C-9DB9-91E2445F0C86}" destId="{E03ED461-06CA-4D9B-A509-5E85EF16C9BF}" srcOrd="2" destOrd="0" presId="urn:microsoft.com/office/officeart/2005/8/layout/vList2#1"/>
    <dgm:cxn modelId="{2DACBFDB-D434-47F9-AE24-8BDFD67A4D84}" type="presParOf" srcId="{15FA67B7-11B1-4D5C-9DB9-91E2445F0C86}" destId="{F3C92407-5249-453D-A686-CAF7F85A820F}" srcOrd="3" destOrd="0" presId="urn:microsoft.com/office/officeart/2005/8/layout/vList2#1"/>
    <dgm:cxn modelId="{BABE4ED9-E597-45F4-AD92-6E1143D112F5}" type="presParOf" srcId="{15FA67B7-11B1-4D5C-9DB9-91E2445F0C86}" destId="{76A6F42C-187E-4F25-AB11-F43BD5BE8CB1}" srcOrd="4" destOrd="0" presId="urn:microsoft.com/office/officeart/2005/8/layout/vList2#1"/>
    <dgm:cxn modelId="{D7D47826-E0C3-4D98-8BDF-6CC58B1D06CE}" type="presParOf" srcId="{15FA67B7-11B1-4D5C-9DB9-91E2445F0C86}" destId="{199090A0-351A-403E-82A5-F23A907D6534}" srcOrd="5" destOrd="0" presId="urn:microsoft.com/office/officeart/2005/8/layout/vList2#1"/>
    <dgm:cxn modelId="{3D411820-DC9A-408B-A4B0-B3308CE3C80D}" type="presParOf" srcId="{15FA67B7-11B1-4D5C-9DB9-91E2445F0C86}" destId="{D950E18B-FF8F-4A71-98A5-BB73216C8C3F}" srcOrd="6" destOrd="0" presId="urn:microsoft.com/office/officeart/2005/8/layout/vList2#1"/>
    <dgm:cxn modelId="{6DF09CED-8BDB-4B3F-93BC-F2D65AE6E897}" type="presParOf" srcId="{15FA67B7-11B1-4D5C-9DB9-91E2445F0C86}" destId="{1E501163-CF87-4D39-B2ED-93BE0E5B2FF7}" srcOrd="7" destOrd="0" presId="urn:microsoft.com/office/officeart/2005/8/layout/vList2#1"/>
    <dgm:cxn modelId="{DE6463B6-8D28-49DA-83E5-209FF317994F}" type="presParOf" srcId="{15FA67B7-11B1-4D5C-9DB9-91E2445F0C86}" destId="{07DD31CC-348D-414D-B940-EC7267674A0F}" srcOrd="8" destOrd="0" presId="urn:microsoft.com/office/officeart/2005/8/layout/v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ACBB03-278A-4A39-8BC2-C75869824FC6}"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zh-CN" altLang="en-US"/>
        </a:p>
      </dgm:t>
    </dgm:pt>
    <dgm:pt modelId="{2D7DDE58-4522-478C-B710-BE0722A9A59D}">
      <dgm:prSet phldrT="[文本]"/>
      <dgm:spPr/>
      <dgm:t>
        <a:bodyPr/>
        <a:lstStyle/>
        <a:p>
          <a:r>
            <a:rPr lang="zh-CN" altLang="zh-CN" b="1" dirty="0">
              <a:effectLst/>
              <a:latin typeface="微软雅黑" panose="020B0503020204020204" charset="-122"/>
              <a:ea typeface="微软雅黑" panose="020B0503020204020204" charset="-122"/>
              <a:cs typeface="+mn-cs"/>
            </a:rPr>
            <a:t>住院</a:t>
          </a:r>
          <a:endParaRPr lang="en-US" altLang="zh-CN" b="1" dirty="0">
            <a:effectLst/>
            <a:latin typeface="微软雅黑" panose="020B0503020204020204" charset="-122"/>
            <a:ea typeface="微软雅黑" panose="020B0503020204020204" charset="-122"/>
            <a:cs typeface="+mn-cs"/>
          </a:endParaRPr>
        </a:p>
        <a:p>
          <a:r>
            <a:rPr lang="zh-CN" altLang="zh-CN" b="1" dirty="0">
              <a:effectLst/>
              <a:latin typeface="微软雅黑" panose="020B0503020204020204" charset="-122"/>
              <a:ea typeface="微软雅黑" panose="020B0503020204020204" charset="-122"/>
              <a:cs typeface="+mn-cs"/>
            </a:rPr>
            <a:t>患者</a:t>
          </a:r>
          <a:endParaRPr lang="zh-CN" altLang="en-US" b="1" dirty="0">
            <a:latin typeface="微软雅黑" panose="020B0503020204020204" charset="-122"/>
            <a:ea typeface="微软雅黑" panose="020B0503020204020204" charset="-122"/>
          </a:endParaRPr>
        </a:p>
      </dgm:t>
    </dgm:pt>
    <dgm:pt modelId="{C6548B2C-E189-4810-B118-7F24B9137632}" cxnId="{74780160-6D41-4025-83F7-1DF4B0213495}" type="parTrans">
      <dgm:prSet/>
      <dgm:spPr/>
      <dgm:t>
        <a:bodyPr/>
        <a:lstStyle/>
        <a:p>
          <a:endParaRPr lang="zh-CN" altLang="en-US" b="1">
            <a:latin typeface="微软雅黑" panose="020B0503020204020204" charset="-122"/>
            <a:ea typeface="微软雅黑" panose="020B0503020204020204" charset="-122"/>
          </a:endParaRPr>
        </a:p>
      </dgm:t>
    </dgm:pt>
    <dgm:pt modelId="{2AA91858-7D10-487B-A56A-FC1031F8B2C9}" cxnId="{74780160-6D41-4025-83F7-1DF4B0213495}" type="sibTrans">
      <dgm:prSet/>
      <dgm:spPr/>
      <dgm:t>
        <a:bodyPr/>
        <a:lstStyle/>
        <a:p>
          <a:endParaRPr lang="zh-CN" altLang="en-US" b="1">
            <a:latin typeface="微软雅黑" panose="020B0503020204020204" charset="-122"/>
            <a:ea typeface="微软雅黑" panose="020B0503020204020204" charset="-122"/>
          </a:endParaRPr>
        </a:p>
      </dgm:t>
    </dgm:pt>
    <dgm:pt modelId="{C07F5E3E-885F-48B1-8A19-1B309677B031}">
      <dgm:prSet phldrT="[文本]"/>
      <dgm:spPr/>
      <dgm:t>
        <a:bodyPr/>
        <a:lstStyle/>
        <a:p>
          <a:r>
            <a:rPr lang="zh-CN" altLang="zh-CN" b="1">
              <a:effectLst/>
              <a:latin typeface="微软雅黑" panose="020B0503020204020204" charset="-122"/>
              <a:ea typeface="微软雅黑" panose="020B0503020204020204" charset="-122"/>
              <a:cs typeface="+mn-cs"/>
            </a:rPr>
            <a:t>集中隔离人员</a:t>
          </a:r>
          <a:endParaRPr lang="zh-CN" altLang="en-US" b="1" dirty="0">
            <a:latin typeface="微软雅黑" panose="020B0503020204020204" charset="-122"/>
            <a:ea typeface="微软雅黑" panose="020B0503020204020204" charset="-122"/>
          </a:endParaRPr>
        </a:p>
      </dgm:t>
    </dgm:pt>
    <dgm:pt modelId="{14D76C3D-C5BB-4A13-9858-F4B45AE097F4}" cxnId="{D1E5BA5B-AAFD-4348-853F-0AF42248B48D}" type="parTrans">
      <dgm:prSet/>
      <dgm:spPr/>
      <dgm:t>
        <a:bodyPr/>
        <a:lstStyle/>
        <a:p>
          <a:endParaRPr lang="zh-CN" altLang="en-US" b="1">
            <a:latin typeface="微软雅黑" panose="020B0503020204020204" charset="-122"/>
            <a:ea typeface="微软雅黑" panose="020B0503020204020204" charset="-122"/>
          </a:endParaRPr>
        </a:p>
      </dgm:t>
    </dgm:pt>
    <dgm:pt modelId="{61308737-19CB-4B3D-B025-532E91194A5B}" cxnId="{D1E5BA5B-AAFD-4348-853F-0AF42248B48D}" type="sibTrans">
      <dgm:prSet/>
      <dgm:spPr/>
      <dgm:t>
        <a:bodyPr/>
        <a:lstStyle/>
        <a:p>
          <a:endParaRPr lang="zh-CN" altLang="en-US" b="1">
            <a:latin typeface="微软雅黑" panose="020B0503020204020204" charset="-122"/>
            <a:ea typeface="微软雅黑" panose="020B0503020204020204" charset="-122"/>
          </a:endParaRPr>
        </a:p>
      </dgm:t>
    </dgm:pt>
    <dgm:pt modelId="{CC2CFDF1-5527-49F7-9E1F-AED116A69808}">
      <dgm:prSet phldrT="[文本]"/>
      <dgm:spPr/>
      <dgm:t>
        <a:bodyPr/>
        <a:lstStyle/>
        <a:p>
          <a:r>
            <a:rPr lang="zh-CN" altLang="zh-CN" b="1">
              <a:effectLst/>
              <a:latin typeface="微软雅黑" panose="020B0503020204020204" charset="-122"/>
              <a:ea typeface="微软雅黑" panose="020B0503020204020204" charset="-122"/>
              <a:cs typeface="+mn-cs"/>
            </a:rPr>
            <a:t>居家健康监测人员</a:t>
          </a:r>
          <a:endParaRPr lang="zh-CN" altLang="en-US" b="1" dirty="0">
            <a:latin typeface="微软雅黑" panose="020B0503020204020204" charset="-122"/>
            <a:ea typeface="微软雅黑" panose="020B0503020204020204" charset="-122"/>
          </a:endParaRPr>
        </a:p>
      </dgm:t>
    </dgm:pt>
    <dgm:pt modelId="{6EBE6FF0-6FB6-4A21-A375-331A414B257D}" cxnId="{4BBB8677-9AEC-4F01-B351-D1456C0FB2B5}" type="parTrans">
      <dgm:prSet/>
      <dgm:spPr/>
      <dgm:t>
        <a:bodyPr/>
        <a:lstStyle/>
        <a:p>
          <a:endParaRPr lang="zh-CN" altLang="en-US" b="1">
            <a:latin typeface="微软雅黑" panose="020B0503020204020204" charset="-122"/>
            <a:ea typeface="微软雅黑" panose="020B0503020204020204" charset="-122"/>
          </a:endParaRPr>
        </a:p>
      </dgm:t>
    </dgm:pt>
    <dgm:pt modelId="{04FFF970-E199-48C1-A36F-EB1F705B0A0C}" cxnId="{4BBB8677-9AEC-4F01-B351-D1456C0FB2B5}" type="sibTrans">
      <dgm:prSet/>
      <dgm:spPr/>
      <dgm:t>
        <a:bodyPr/>
        <a:lstStyle/>
        <a:p>
          <a:endParaRPr lang="zh-CN" altLang="en-US" b="1">
            <a:latin typeface="微软雅黑" panose="020B0503020204020204" charset="-122"/>
            <a:ea typeface="微软雅黑" panose="020B0503020204020204" charset="-122"/>
          </a:endParaRPr>
        </a:p>
      </dgm:t>
    </dgm:pt>
    <dgm:pt modelId="{4CF04E79-33A8-4CDC-83D1-67D7F5807CEC}">
      <dgm:prSet phldrT="[文本]"/>
      <dgm:spPr/>
      <dgm:t>
        <a:bodyPr/>
        <a:lstStyle/>
        <a:p>
          <a:r>
            <a:rPr lang="zh-CN" altLang="zh-CN" b="1">
              <a:effectLst/>
              <a:latin typeface="微软雅黑" panose="020B0503020204020204" charset="-122"/>
              <a:ea typeface="微软雅黑" panose="020B0503020204020204" charset="-122"/>
              <a:cs typeface="+mn-cs"/>
            </a:rPr>
            <a:t>防疫一线人员</a:t>
          </a:r>
          <a:endParaRPr lang="zh-CN" altLang="en-US" b="1" dirty="0">
            <a:latin typeface="微软雅黑" panose="020B0503020204020204" charset="-122"/>
            <a:ea typeface="微软雅黑" panose="020B0503020204020204" charset="-122"/>
          </a:endParaRPr>
        </a:p>
      </dgm:t>
    </dgm:pt>
    <dgm:pt modelId="{3929A04C-BD9B-4FF1-BEB7-0B463D93341D}" cxnId="{3BDF02B6-4CAD-4CD9-904C-8DA2583C3B10}" type="parTrans">
      <dgm:prSet/>
      <dgm:spPr/>
      <dgm:t>
        <a:bodyPr/>
        <a:lstStyle/>
        <a:p>
          <a:endParaRPr lang="zh-CN" altLang="en-US" b="1">
            <a:latin typeface="微软雅黑" panose="020B0503020204020204" charset="-122"/>
            <a:ea typeface="微软雅黑" panose="020B0503020204020204" charset="-122"/>
          </a:endParaRPr>
        </a:p>
      </dgm:t>
    </dgm:pt>
    <dgm:pt modelId="{9FF3BCE3-F267-4346-8C78-C0020115B8BC}" cxnId="{3BDF02B6-4CAD-4CD9-904C-8DA2583C3B10}" type="sibTrans">
      <dgm:prSet/>
      <dgm:spPr/>
      <dgm:t>
        <a:bodyPr/>
        <a:lstStyle/>
        <a:p>
          <a:endParaRPr lang="zh-CN" altLang="en-US" b="1">
            <a:latin typeface="微软雅黑" panose="020B0503020204020204" charset="-122"/>
            <a:ea typeface="微软雅黑" panose="020B0503020204020204" charset="-122"/>
          </a:endParaRPr>
        </a:p>
      </dgm:t>
    </dgm:pt>
    <dgm:pt modelId="{E6A22B2F-FCDD-46DE-AD83-2FF037CE13C9}">
      <dgm:prSet phldrT="[文本]"/>
      <dgm:spPr/>
      <dgm:t>
        <a:bodyPr/>
        <a:lstStyle/>
        <a:p>
          <a:r>
            <a:rPr lang="zh-CN" altLang="zh-CN" b="1" dirty="0">
              <a:effectLst/>
              <a:latin typeface="微软雅黑" panose="020B0503020204020204" charset="-122"/>
              <a:ea typeface="微软雅黑" panose="020B0503020204020204" charset="-122"/>
              <a:cs typeface="+mn-cs"/>
            </a:rPr>
            <a:t>志愿者</a:t>
          </a:r>
          <a:endParaRPr lang="zh-CN" altLang="en-US" b="1" dirty="0">
            <a:latin typeface="微软雅黑" panose="020B0503020204020204" charset="-122"/>
            <a:ea typeface="微软雅黑" panose="020B0503020204020204" charset="-122"/>
          </a:endParaRPr>
        </a:p>
      </dgm:t>
    </dgm:pt>
    <dgm:pt modelId="{AAD3BCB9-A84E-44B1-B01B-B3AC02D4B971}" cxnId="{A2B8F67C-3E6A-4573-AB55-46CF0EB29575}" type="parTrans">
      <dgm:prSet/>
      <dgm:spPr/>
      <dgm:t>
        <a:bodyPr/>
        <a:lstStyle/>
        <a:p>
          <a:endParaRPr lang="zh-CN" altLang="en-US" b="1">
            <a:latin typeface="微软雅黑" panose="020B0503020204020204" charset="-122"/>
            <a:ea typeface="微软雅黑" panose="020B0503020204020204" charset="-122"/>
          </a:endParaRPr>
        </a:p>
      </dgm:t>
    </dgm:pt>
    <dgm:pt modelId="{75A40365-AAB0-4AA1-A652-6009C5E0514A}" cxnId="{A2B8F67C-3E6A-4573-AB55-46CF0EB29575}" type="sibTrans">
      <dgm:prSet/>
      <dgm:spPr/>
      <dgm:t>
        <a:bodyPr/>
        <a:lstStyle/>
        <a:p>
          <a:endParaRPr lang="zh-CN" altLang="en-US" b="1">
            <a:latin typeface="微软雅黑" panose="020B0503020204020204" charset="-122"/>
            <a:ea typeface="微软雅黑" panose="020B0503020204020204" charset="-122"/>
          </a:endParaRPr>
        </a:p>
      </dgm:t>
    </dgm:pt>
    <dgm:pt modelId="{DC1F8E12-E51D-4421-ACA3-22EC32F09E3B}" type="pres">
      <dgm:prSet presAssocID="{CFACBB03-278A-4A39-8BC2-C75869824FC6}" presName="Name0" presStyleCnt="0">
        <dgm:presLayoutVars>
          <dgm:dir/>
          <dgm:resizeHandles val="exact"/>
        </dgm:presLayoutVars>
      </dgm:prSet>
      <dgm:spPr/>
    </dgm:pt>
    <dgm:pt modelId="{721E1C19-25E8-4A83-91E1-019513BEA568}" type="pres">
      <dgm:prSet presAssocID="{2D7DDE58-4522-478C-B710-BE0722A9A59D}" presName="node" presStyleLbl="node1" presStyleIdx="0" presStyleCnt="5">
        <dgm:presLayoutVars>
          <dgm:bulletEnabled val="1"/>
        </dgm:presLayoutVars>
      </dgm:prSet>
      <dgm:spPr/>
    </dgm:pt>
    <dgm:pt modelId="{1E8A7579-D967-4642-BEE6-1F46C191C6BC}" type="pres">
      <dgm:prSet presAssocID="{2AA91858-7D10-487B-A56A-FC1031F8B2C9}" presName="sibTrans" presStyleCnt="0"/>
      <dgm:spPr/>
    </dgm:pt>
    <dgm:pt modelId="{68A6C21E-37F1-45E2-986F-D1415F0C6B1B}" type="pres">
      <dgm:prSet presAssocID="{C07F5E3E-885F-48B1-8A19-1B309677B031}" presName="node" presStyleLbl="node1" presStyleIdx="1" presStyleCnt="5">
        <dgm:presLayoutVars>
          <dgm:bulletEnabled val="1"/>
        </dgm:presLayoutVars>
      </dgm:prSet>
      <dgm:spPr/>
    </dgm:pt>
    <dgm:pt modelId="{7B06FB23-DCDF-41FA-A16F-BB45CE27E044}" type="pres">
      <dgm:prSet presAssocID="{61308737-19CB-4B3D-B025-532E91194A5B}" presName="sibTrans" presStyleCnt="0"/>
      <dgm:spPr/>
    </dgm:pt>
    <dgm:pt modelId="{A12096BB-8649-4406-9C94-8743BAE6BC90}" type="pres">
      <dgm:prSet presAssocID="{CC2CFDF1-5527-49F7-9E1F-AED116A69808}" presName="node" presStyleLbl="node1" presStyleIdx="2" presStyleCnt="5">
        <dgm:presLayoutVars>
          <dgm:bulletEnabled val="1"/>
        </dgm:presLayoutVars>
      </dgm:prSet>
      <dgm:spPr/>
    </dgm:pt>
    <dgm:pt modelId="{7392121B-FDCD-40D3-8651-1E8CE31EE584}" type="pres">
      <dgm:prSet presAssocID="{04FFF970-E199-48C1-A36F-EB1F705B0A0C}" presName="sibTrans" presStyleCnt="0"/>
      <dgm:spPr/>
    </dgm:pt>
    <dgm:pt modelId="{28CEDB27-4CAE-4D60-81D3-971AD142516E}" type="pres">
      <dgm:prSet presAssocID="{4CF04E79-33A8-4CDC-83D1-67D7F5807CEC}" presName="node" presStyleLbl="node1" presStyleIdx="3" presStyleCnt="5">
        <dgm:presLayoutVars>
          <dgm:bulletEnabled val="1"/>
        </dgm:presLayoutVars>
      </dgm:prSet>
      <dgm:spPr/>
    </dgm:pt>
    <dgm:pt modelId="{515EDA29-C46A-4B7E-AC08-36B915182F39}" type="pres">
      <dgm:prSet presAssocID="{9FF3BCE3-F267-4346-8C78-C0020115B8BC}" presName="sibTrans" presStyleCnt="0"/>
      <dgm:spPr/>
    </dgm:pt>
    <dgm:pt modelId="{AE51042B-193C-4184-9D77-736E8BC686F7}" type="pres">
      <dgm:prSet presAssocID="{E6A22B2F-FCDD-46DE-AD83-2FF037CE13C9}" presName="node" presStyleLbl="node1" presStyleIdx="4" presStyleCnt="5">
        <dgm:presLayoutVars>
          <dgm:bulletEnabled val="1"/>
        </dgm:presLayoutVars>
      </dgm:prSet>
      <dgm:spPr/>
    </dgm:pt>
  </dgm:ptLst>
  <dgm:cxnLst>
    <dgm:cxn modelId="{2EC5B10B-E707-4974-95BA-55A25A0E2296}" type="presOf" srcId="{CC2CFDF1-5527-49F7-9E1F-AED116A69808}" destId="{A12096BB-8649-4406-9C94-8743BAE6BC90}" srcOrd="0" destOrd="0" presId="urn:microsoft.com/office/officeart/2005/8/layout/hList6"/>
    <dgm:cxn modelId="{8CADB436-0251-4954-B487-4C7FDC7A4896}" type="presOf" srcId="{C07F5E3E-885F-48B1-8A19-1B309677B031}" destId="{68A6C21E-37F1-45E2-986F-D1415F0C6B1B}" srcOrd="0" destOrd="0" presId="urn:microsoft.com/office/officeart/2005/8/layout/hList6"/>
    <dgm:cxn modelId="{D1E5BA5B-AAFD-4348-853F-0AF42248B48D}" srcId="{CFACBB03-278A-4A39-8BC2-C75869824FC6}" destId="{C07F5E3E-885F-48B1-8A19-1B309677B031}" srcOrd="1" destOrd="0" parTransId="{14D76C3D-C5BB-4A13-9858-F4B45AE097F4}" sibTransId="{61308737-19CB-4B3D-B025-532E91194A5B}"/>
    <dgm:cxn modelId="{74780160-6D41-4025-83F7-1DF4B0213495}" srcId="{CFACBB03-278A-4A39-8BC2-C75869824FC6}" destId="{2D7DDE58-4522-478C-B710-BE0722A9A59D}" srcOrd="0" destOrd="0" parTransId="{C6548B2C-E189-4810-B118-7F24B9137632}" sibTransId="{2AA91858-7D10-487B-A56A-FC1031F8B2C9}"/>
    <dgm:cxn modelId="{4BBB8677-9AEC-4F01-B351-D1456C0FB2B5}" srcId="{CFACBB03-278A-4A39-8BC2-C75869824FC6}" destId="{CC2CFDF1-5527-49F7-9E1F-AED116A69808}" srcOrd="2" destOrd="0" parTransId="{6EBE6FF0-6FB6-4A21-A375-331A414B257D}" sibTransId="{04FFF970-E199-48C1-A36F-EB1F705B0A0C}"/>
    <dgm:cxn modelId="{A2B8F67C-3E6A-4573-AB55-46CF0EB29575}" srcId="{CFACBB03-278A-4A39-8BC2-C75869824FC6}" destId="{E6A22B2F-FCDD-46DE-AD83-2FF037CE13C9}" srcOrd="4" destOrd="0" parTransId="{AAD3BCB9-A84E-44B1-B01B-B3AC02D4B971}" sibTransId="{75A40365-AAB0-4AA1-A652-6009C5E0514A}"/>
    <dgm:cxn modelId="{BB69E690-CC92-4B3D-BC9F-B65E98F1C446}" type="presOf" srcId="{2D7DDE58-4522-478C-B710-BE0722A9A59D}" destId="{721E1C19-25E8-4A83-91E1-019513BEA568}" srcOrd="0" destOrd="0" presId="urn:microsoft.com/office/officeart/2005/8/layout/hList6"/>
    <dgm:cxn modelId="{7062239C-CEEE-4899-B4BE-A7E1CDEBB03E}" type="presOf" srcId="{E6A22B2F-FCDD-46DE-AD83-2FF037CE13C9}" destId="{AE51042B-193C-4184-9D77-736E8BC686F7}" srcOrd="0" destOrd="0" presId="urn:microsoft.com/office/officeart/2005/8/layout/hList6"/>
    <dgm:cxn modelId="{3BDF02B6-4CAD-4CD9-904C-8DA2583C3B10}" srcId="{CFACBB03-278A-4A39-8BC2-C75869824FC6}" destId="{4CF04E79-33A8-4CDC-83D1-67D7F5807CEC}" srcOrd="3" destOrd="0" parTransId="{3929A04C-BD9B-4FF1-BEB7-0B463D93341D}" sibTransId="{9FF3BCE3-F267-4346-8C78-C0020115B8BC}"/>
    <dgm:cxn modelId="{9F6DC4C4-DCE8-47DB-984F-DD9D633DFE2A}" type="presOf" srcId="{CFACBB03-278A-4A39-8BC2-C75869824FC6}" destId="{DC1F8E12-E51D-4421-ACA3-22EC32F09E3B}" srcOrd="0" destOrd="0" presId="urn:microsoft.com/office/officeart/2005/8/layout/hList6"/>
    <dgm:cxn modelId="{56201CDD-C2A4-4D53-843A-EA7161D711DA}" type="presOf" srcId="{4CF04E79-33A8-4CDC-83D1-67D7F5807CEC}" destId="{28CEDB27-4CAE-4D60-81D3-971AD142516E}" srcOrd="0" destOrd="0" presId="urn:microsoft.com/office/officeart/2005/8/layout/hList6"/>
    <dgm:cxn modelId="{E6A54D91-E751-49A5-9DA6-5C0B00A2191E}" type="presParOf" srcId="{DC1F8E12-E51D-4421-ACA3-22EC32F09E3B}" destId="{721E1C19-25E8-4A83-91E1-019513BEA568}" srcOrd="0" destOrd="0" presId="urn:microsoft.com/office/officeart/2005/8/layout/hList6"/>
    <dgm:cxn modelId="{0E7FE7F6-4B7B-4A70-B0BD-9B505AFFD93D}" type="presParOf" srcId="{DC1F8E12-E51D-4421-ACA3-22EC32F09E3B}" destId="{1E8A7579-D967-4642-BEE6-1F46C191C6BC}" srcOrd="1" destOrd="0" presId="urn:microsoft.com/office/officeart/2005/8/layout/hList6"/>
    <dgm:cxn modelId="{BD55881A-2F4D-444A-BDF0-7B02FFC91270}" type="presParOf" srcId="{DC1F8E12-E51D-4421-ACA3-22EC32F09E3B}" destId="{68A6C21E-37F1-45E2-986F-D1415F0C6B1B}" srcOrd="2" destOrd="0" presId="urn:microsoft.com/office/officeart/2005/8/layout/hList6"/>
    <dgm:cxn modelId="{9ECA147D-5020-4ADD-8C08-B102E3C948DB}" type="presParOf" srcId="{DC1F8E12-E51D-4421-ACA3-22EC32F09E3B}" destId="{7B06FB23-DCDF-41FA-A16F-BB45CE27E044}" srcOrd="3" destOrd="0" presId="urn:microsoft.com/office/officeart/2005/8/layout/hList6"/>
    <dgm:cxn modelId="{184E1D25-4477-4FBD-AB4A-484EC0EFF441}" type="presParOf" srcId="{DC1F8E12-E51D-4421-ACA3-22EC32F09E3B}" destId="{A12096BB-8649-4406-9C94-8743BAE6BC90}" srcOrd="4" destOrd="0" presId="urn:microsoft.com/office/officeart/2005/8/layout/hList6"/>
    <dgm:cxn modelId="{A24E489A-A9DC-43D1-A91D-979000DF4157}" type="presParOf" srcId="{DC1F8E12-E51D-4421-ACA3-22EC32F09E3B}" destId="{7392121B-FDCD-40D3-8651-1E8CE31EE584}" srcOrd="5" destOrd="0" presId="urn:microsoft.com/office/officeart/2005/8/layout/hList6"/>
    <dgm:cxn modelId="{4D89736B-669C-4651-807C-8223F583C167}" type="presParOf" srcId="{DC1F8E12-E51D-4421-ACA3-22EC32F09E3B}" destId="{28CEDB27-4CAE-4D60-81D3-971AD142516E}" srcOrd="6" destOrd="0" presId="urn:microsoft.com/office/officeart/2005/8/layout/hList6"/>
    <dgm:cxn modelId="{D3404319-52E4-4326-BDA7-093D718C5586}" type="presParOf" srcId="{DC1F8E12-E51D-4421-ACA3-22EC32F09E3B}" destId="{515EDA29-C46A-4B7E-AC08-36B915182F39}" srcOrd="7" destOrd="0" presId="urn:microsoft.com/office/officeart/2005/8/layout/hList6"/>
    <dgm:cxn modelId="{540EFBA5-4936-455A-B7F4-0D41F96C8B5B}" type="presParOf" srcId="{DC1F8E12-E51D-4421-ACA3-22EC32F09E3B}" destId="{AE51042B-193C-4184-9D77-736E8BC686F7}" srcOrd="8"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161240" cy="5949279"/>
        <a:chOff x="0" y="0"/>
        <a:chExt cx="11161240" cy="5949279"/>
      </a:xfrm>
    </dsp:grpSpPr>
    <dsp:sp modelId="{3B272AC8-7B47-45F2-AD03-B58C406E7BCC}">
      <dsp:nvSpPr>
        <dsp:cNvPr id="3" name="圆角矩形 2"/>
        <dsp:cNvSpPr/>
      </dsp:nvSpPr>
      <dsp:spPr bwMode="white">
        <a:xfrm>
          <a:off x="0" y="0"/>
          <a:ext cx="11161240" cy="829483"/>
        </a:xfrm>
        <a:prstGeom prst="roundRect">
          <a:avLst/>
        </a:prstGeom>
        <a:solidFill>
          <a:srgbClr val="92D050"/>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zh-CN" sz="2400" b="1" dirty="0">
              <a:solidFill>
                <a:schemeClr val="tx1"/>
              </a:solidFill>
              <a:latin typeface="微软雅黑" panose="020B0503020204020204" charset="-122"/>
              <a:ea typeface="微软雅黑" panose="020B0503020204020204" charset="-122"/>
            </a:rPr>
            <a:t>健全指挥体系。</a:t>
          </a:r>
          <a:r>
            <a:rPr lang="zh-CN" sz="2400" dirty="0">
              <a:solidFill>
                <a:schemeClr val="tx1"/>
              </a:solidFill>
              <a:latin typeface="华文楷体" panose="02010600040101010101" pitchFamily="2" charset="-122"/>
              <a:ea typeface="华文楷体" panose="02010600040101010101" pitchFamily="2" charset="-122"/>
            </a:rPr>
            <a:t>地方各级党委政府要落实属地责任，健全疫情防控指挥体系，加强联防联控机制建设，明确部门职责和分工</a:t>
          </a:r>
          <a:r>
            <a:rPr lang="zh-CN" altLang="en-US" sz="2400" dirty="0">
              <a:solidFill>
                <a:schemeClr val="tx1"/>
              </a:solidFill>
              <a:latin typeface="华文楷体" panose="02010600040101010101" pitchFamily="2" charset="-122"/>
              <a:ea typeface="华文楷体" panose="02010600040101010101" pitchFamily="2" charset="-122"/>
            </a:rPr>
            <a:t>。</a:t>
          </a:r>
          <a:endParaRPr lang="zh-CN" sz="2400" dirty="0">
            <a:solidFill>
              <a:schemeClr val="tx1"/>
            </a:solidFill>
            <a:latin typeface="华文楷体" panose="02010600040101010101" pitchFamily="2" charset="-122"/>
            <a:ea typeface="华文楷体" panose="02010600040101010101" pitchFamily="2" charset="-122"/>
          </a:endParaRPr>
        </a:p>
      </dsp:txBody>
      <dsp:txXfrm>
        <a:off x="0" y="0"/>
        <a:ext cx="11161240" cy="829483"/>
      </dsp:txXfrm>
    </dsp:sp>
    <dsp:sp modelId="{E03ED461-06CA-4D9B-A509-5E85EF16C9BF}">
      <dsp:nvSpPr>
        <dsp:cNvPr id="4" name="圆角矩形 3"/>
        <dsp:cNvSpPr/>
      </dsp:nvSpPr>
      <dsp:spPr bwMode="white">
        <a:xfrm>
          <a:off x="0" y="851215"/>
          <a:ext cx="11161240" cy="1193432"/>
        </a:xfrm>
        <a:prstGeom prst="roundRect">
          <a:avLst/>
        </a:prstGeom>
        <a:solidFill>
          <a:srgbClr val="00B0F0"/>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zh-CN" altLang="en-US" sz="2400" b="1" dirty="0">
              <a:solidFill>
                <a:schemeClr val="tx1"/>
              </a:solidFill>
              <a:latin typeface="微软雅黑" panose="020B0503020204020204" charset="-122"/>
              <a:ea typeface="微软雅黑" panose="020B0503020204020204" charset="-122"/>
            </a:rPr>
            <a:t>强化信息支撑。</a:t>
          </a:r>
          <a:r>
            <a:rPr lang="zh-CN" altLang="en-US" sz="2400" b="0" dirty="0">
              <a:solidFill>
                <a:schemeClr val="tx1"/>
              </a:solidFill>
              <a:latin typeface="华文楷体" panose="02010600040101010101" pitchFamily="2" charset="-122"/>
              <a:ea typeface="华文楷体" panose="02010600040101010101" pitchFamily="2" charset="-122"/>
            </a:rPr>
            <a:t>依托信息平台或单独建设应急处置信息平台，横向整合各部门疫情相关数据，纵向贯通国家信息平台，提升监测预警能力。</a:t>
          </a:r>
        </a:p>
      </dsp:txBody>
      <dsp:txXfrm>
        <a:off x="0" y="851215"/>
        <a:ext cx="11161240" cy="1193432"/>
      </dsp:txXfrm>
    </dsp:sp>
    <dsp:sp modelId="{76A6F42C-187E-4F25-AB11-F43BD5BE8CB1}">
      <dsp:nvSpPr>
        <dsp:cNvPr id="5" name="圆角矩形 4"/>
        <dsp:cNvSpPr/>
      </dsp:nvSpPr>
      <dsp:spPr bwMode="white">
        <a:xfrm>
          <a:off x="0" y="2051633"/>
          <a:ext cx="11161240" cy="1193432"/>
        </a:xfrm>
        <a:prstGeom prst="roundRect">
          <a:avLst/>
        </a:prstGeom>
        <a:solidFill>
          <a:srgbClr val="92D050"/>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zh-CN" altLang="en-US" sz="2400" b="1" dirty="0">
              <a:solidFill>
                <a:schemeClr val="tx1"/>
              </a:solidFill>
              <a:latin typeface="微软雅黑" panose="020B0503020204020204" charset="-122"/>
              <a:ea typeface="微软雅黑" panose="020B0503020204020204" charset="-122"/>
            </a:rPr>
            <a:t>加强能力建设。</a:t>
          </a:r>
          <a:r>
            <a:rPr lang="zh-CN" altLang="en-US" sz="2400" b="0" dirty="0">
              <a:solidFill>
                <a:schemeClr val="tx1"/>
              </a:solidFill>
              <a:latin typeface="华文楷体" panose="02010600040101010101" pitchFamily="2" charset="-122"/>
              <a:ea typeface="华文楷体" panose="02010600040101010101" pitchFamily="2" charset="-122"/>
            </a:rPr>
            <a:t>各级疫情防控指挥部要按照疫情不同情景应对要求，结合当地实际，做好专业防控队伍、核酸检测能力、定点医院、集中隔离场所、转运车辆、防疫物资等储备。</a:t>
          </a:r>
        </a:p>
      </dsp:txBody>
      <dsp:txXfrm>
        <a:off x="0" y="2051633"/>
        <a:ext cx="11161240" cy="1193432"/>
      </dsp:txXfrm>
    </dsp:sp>
    <dsp:sp modelId="{D950E18B-FF8F-4A71-98A5-BB73216C8C3F}">
      <dsp:nvSpPr>
        <dsp:cNvPr id="6" name="圆角矩形 5"/>
        <dsp:cNvSpPr/>
      </dsp:nvSpPr>
      <dsp:spPr bwMode="white">
        <a:xfrm>
          <a:off x="0" y="3259424"/>
          <a:ext cx="11161240" cy="836703"/>
        </a:xfrm>
        <a:prstGeom prst="roundRect">
          <a:avLst/>
        </a:prstGeom>
        <a:solidFill>
          <a:srgbClr val="00B0F0"/>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l" rtl="0">
            <a:lnSpc>
              <a:spcPct val="100000"/>
            </a:lnSpc>
            <a:spcBef>
              <a:spcPct val="0"/>
            </a:spcBef>
            <a:spcAft>
              <a:spcPct val="35000"/>
            </a:spcAft>
          </a:pPr>
          <a:r>
            <a:rPr lang="zh-CN" altLang="en-US" sz="2400" b="1" dirty="0">
              <a:solidFill>
                <a:schemeClr val="tx1"/>
              </a:solidFill>
              <a:latin typeface="微软雅黑" panose="020B0503020204020204" charset="-122"/>
              <a:ea typeface="微软雅黑" panose="020B0503020204020204" charset="-122"/>
            </a:rPr>
            <a:t>加强物资保障。</a:t>
          </a:r>
          <a:r>
            <a:rPr lang="zh-CN" altLang="en-US" sz="2400" b="0" dirty="0">
              <a:solidFill>
                <a:schemeClr val="tx1"/>
              </a:solidFill>
              <a:latin typeface="华文楷体" panose="02010600040101010101" pitchFamily="2" charset="-122"/>
              <a:ea typeface="华文楷体" panose="02010600040101010101" pitchFamily="2" charset="-122"/>
            </a:rPr>
            <a:t>各级疫情防控指挥部要完善应急预案，做好物资储备和调用机制。</a:t>
          </a:r>
        </a:p>
      </dsp:txBody>
      <dsp:txXfrm>
        <a:off x="0" y="3259424"/>
        <a:ext cx="11161240" cy="836703"/>
      </dsp:txXfrm>
    </dsp:sp>
    <dsp:sp modelId="{07DD31CC-348D-414D-B940-EC7267674A0F}">
      <dsp:nvSpPr>
        <dsp:cNvPr id="7" name="圆角矩形 6"/>
        <dsp:cNvSpPr/>
      </dsp:nvSpPr>
      <dsp:spPr bwMode="white">
        <a:xfrm>
          <a:off x="0" y="4110486"/>
          <a:ext cx="11161240" cy="1838793"/>
        </a:xfrm>
        <a:prstGeom prst="roundRect">
          <a:avLst/>
        </a:prstGeom>
        <a:solidFill>
          <a:srgbClr val="92D050"/>
        </a:solidFill>
      </dsp:spPr>
      <dsp:style>
        <a:lnRef idx="2">
          <a:schemeClr val="lt1"/>
        </a:lnRef>
        <a:fillRef idx="1">
          <a:schemeClr val="accent1"/>
        </a:fillRef>
        <a:effectRef idx="0">
          <a:scrgbClr r="0" g="0" b="0"/>
        </a:effectRef>
        <a:fontRef idx="minor">
          <a:schemeClr val="lt1"/>
        </a:fontRef>
      </dsp:style>
      <dsp:txBody>
        <a:bodyPr lIns="83820" tIns="83820" rIns="83820" bIns="8382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rtl="0">
            <a:lnSpc>
              <a:spcPct val="100000"/>
            </a:lnSpc>
            <a:spcBef>
              <a:spcPct val="0"/>
            </a:spcBef>
            <a:spcAft>
              <a:spcPct val="35000"/>
            </a:spcAft>
          </a:pPr>
          <a:r>
            <a:rPr lang="zh-CN" altLang="en-US" sz="2200" b="1" dirty="0">
              <a:solidFill>
                <a:schemeClr val="tx1"/>
              </a:solidFill>
              <a:latin typeface="微软雅黑" panose="020B0503020204020204" charset="-122"/>
              <a:ea typeface="微软雅黑" panose="020B0503020204020204" charset="-122"/>
            </a:rPr>
            <a:t>强化督导检查。</a:t>
          </a:r>
          <a:r>
            <a:rPr lang="zh-CN" altLang="en-US" sz="2200" b="0" dirty="0">
              <a:solidFill>
                <a:schemeClr val="tx1"/>
              </a:solidFill>
              <a:latin typeface="华文楷体" panose="02010600040101010101" pitchFamily="2" charset="-122"/>
              <a:ea typeface="华文楷体" panose="02010600040101010101" pitchFamily="2" charset="-122"/>
            </a:rPr>
            <a:t>各级疫情防控指挥部要结合当地疫情形势和防控工作需要，适时组织开展对重点机构、重点场所、重点人群防控、应急处置演练、能力储备及疫情处置等工作的督导检查，及时发现问题和薄弱环节，并督促整改，</a:t>
          </a:r>
          <a:r>
            <a:rPr lang="zh-CN" altLang="en-US" sz="2200" b="0" dirty="0">
              <a:solidFill>
                <a:srgbClr val="C00000"/>
              </a:solidFill>
              <a:latin typeface="华文楷体" panose="02010600040101010101" pitchFamily="2" charset="-122"/>
              <a:ea typeface="华文楷体" panose="02010600040101010101" pitchFamily="2" charset="-122"/>
            </a:rPr>
            <a:t>避免过度防控与层层加码，</a:t>
          </a:r>
          <a:r>
            <a:rPr lang="zh-CN" altLang="en-US" sz="2200" b="0" dirty="0">
              <a:solidFill>
                <a:schemeClr val="tx1"/>
              </a:solidFill>
              <a:latin typeface="华文楷体" panose="02010600040101010101" pitchFamily="2" charset="-122"/>
              <a:ea typeface="华文楷体" panose="02010600040101010101" pitchFamily="2" charset="-122"/>
            </a:rPr>
            <a:t>确保疫情防控和处置各项政策措施规范落地落实。</a:t>
          </a:r>
        </a:p>
      </dsp:txBody>
      <dsp:txXfrm>
        <a:off x="0" y="4110486"/>
        <a:ext cx="11161240" cy="1838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915759" cy="2296656"/>
        <a:chOff x="0" y="0"/>
        <a:chExt cx="6915759" cy="2296656"/>
      </a:xfrm>
    </dsp:grpSpPr>
    <dsp:sp modelId="{721E1C19-25E8-4A83-91E1-019513BEA568}">
      <dsp:nvSpPr>
        <dsp:cNvPr id="3" name="流程图: 手动操作 2"/>
        <dsp:cNvSpPr/>
      </dsp:nvSpPr>
      <dsp:spPr bwMode="white">
        <a:xfrm rot="-5400000">
          <a:off x="-495898" y="495898"/>
          <a:ext cx="2296656" cy="1304860"/>
        </a:xfrm>
        <a:prstGeom prst="flowChartManualOperation">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rot="5400000" lIns="158750" tIns="0" rIns="158750" bIns="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zh-CN" b="1" dirty="0">
              <a:effectLst/>
              <a:latin typeface="微软雅黑" panose="020B0503020204020204" charset="-122"/>
              <a:ea typeface="微软雅黑" panose="020B0503020204020204" charset="-122"/>
              <a:cs typeface="+mn-cs"/>
            </a:rPr>
            <a:t>住院</a:t>
          </a:r>
          <a:endParaRPr lang="en-US" altLang="zh-CN" b="1" dirty="0">
            <a:effectLst/>
            <a:latin typeface="微软雅黑" panose="020B0503020204020204" charset="-122"/>
            <a:ea typeface="微软雅黑" panose="020B0503020204020204" charset="-122"/>
            <a:cs typeface="+mn-cs"/>
          </a:endParaRPr>
        </a:p>
        <a:p>
          <a:pPr lvl="0">
            <a:lnSpc>
              <a:spcPct val="100000"/>
            </a:lnSpc>
            <a:spcBef>
              <a:spcPct val="0"/>
            </a:spcBef>
            <a:spcAft>
              <a:spcPct val="35000"/>
            </a:spcAft>
          </a:pPr>
          <a:r>
            <a:rPr lang="zh-CN" altLang="zh-CN" b="1" dirty="0">
              <a:effectLst/>
              <a:latin typeface="微软雅黑" panose="020B0503020204020204" charset="-122"/>
              <a:ea typeface="微软雅黑" panose="020B0503020204020204" charset="-122"/>
              <a:cs typeface="+mn-cs"/>
            </a:rPr>
            <a:t>患者</a:t>
          </a:r>
          <a:endParaRPr lang="zh-CN" altLang="en-US" b="1" dirty="0">
            <a:latin typeface="微软雅黑" panose="020B0503020204020204" charset="-122"/>
            <a:ea typeface="微软雅黑" panose="020B0503020204020204" charset="-122"/>
          </a:endParaRPr>
        </a:p>
      </dsp:txBody>
      <dsp:txXfrm rot="-5400000">
        <a:off x="-495898" y="495898"/>
        <a:ext cx="2296656" cy="1304860"/>
      </dsp:txXfrm>
    </dsp:sp>
    <dsp:sp modelId="{68A6C21E-37F1-45E2-986F-D1415F0C6B1B}">
      <dsp:nvSpPr>
        <dsp:cNvPr id="4" name="流程图: 手动操作 3"/>
        <dsp:cNvSpPr/>
      </dsp:nvSpPr>
      <dsp:spPr bwMode="white">
        <a:xfrm rot="-5400000">
          <a:off x="906827" y="495898"/>
          <a:ext cx="2296656" cy="1304860"/>
        </a:xfrm>
        <a:prstGeom prst="flowChartManualOperation">
          <a:avLst/>
        </a:prstGeom>
      </dsp:spPr>
      <dsp:style>
        <a:lnRef idx="2">
          <a:schemeClr val="lt1"/>
        </a:lnRef>
        <a:fillRef idx="1">
          <a:schemeClr val="accent4">
            <a:hueOff val="2445000"/>
            <a:satOff val="-10195"/>
            <a:lumOff val="2353"/>
            <a:alpha val="100000"/>
          </a:schemeClr>
        </a:fillRef>
        <a:effectRef idx="0">
          <a:scrgbClr r="0" g="0" b="0"/>
        </a:effectRef>
        <a:fontRef idx="minor">
          <a:schemeClr val="lt1"/>
        </a:fontRef>
      </dsp:style>
      <dsp:txBody>
        <a:bodyPr rot="5400000" lIns="158750" tIns="0" rIns="158750" bIns="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zh-CN" b="1">
              <a:effectLst/>
              <a:latin typeface="微软雅黑" panose="020B0503020204020204" charset="-122"/>
              <a:ea typeface="微软雅黑" panose="020B0503020204020204" charset="-122"/>
              <a:cs typeface="+mn-cs"/>
            </a:rPr>
            <a:t>集中隔离人员</a:t>
          </a:r>
          <a:endParaRPr lang="zh-CN" altLang="en-US" b="1" dirty="0">
            <a:latin typeface="微软雅黑" panose="020B0503020204020204" charset="-122"/>
            <a:ea typeface="微软雅黑" panose="020B0503020204020204" charset="-122"/>
          </a:endParaRPr>
        </a:p>
      </dsp:txBody>
      <dsp:txXfrm rot="-5400000">
        <a:off x="906827" y="495898"/>
        <a:ext cx="2296656" cy="1304860"/>
      </dsp:txXfrm>
    </dsp:sp>
    <dsp:sp modelId="{A12096BB-8649-4406-9C94-8743BAE6BC90}">
      <dsp:nvSpPr>
        <dsp:cNvPr id="5" name="流程图: 手动操作 4"/>
        <dsp:cNvSpPr/>
      </dsp:nvSpPr>
      <dsp:spPr bwMode="white">
        <a:xfrm rot="-5400000">
          <a:off x="2309552" y="495898"/>
          <a:ext cx="2296656" cy="1304860"/>
        </a:xfrm>
        <a:prstGeom prst="flowChartManualOperation">
          <a:avLst/>
        </a:prstGeom>
      </dsp:spPr>
      <dsp:style>
        <a:lnRef idx="2">
          <a:schemeClr val="lt1"/>
        </a:lnRef>
        <a:fillRef idx="1">
          <a:schemeClr val="accent4">
            <a:hueOff val="4890000"/>
            <a:satOff val="-20391"/>
            <a:lumOff val="4706"/>
            <a:alpha val="100000"/>
          </a:schemeClr>
        </a:fillRef>
        <a:effectRef idx="0">
          <a:scrgbClr r="0" g="0" b="0"/>
        </a:effectRef>
        <a:fontRef idx="minor">
          <a:schemeClr val="lt1"/>
        </a:fontRef>
      </dsp:style>
      <dsp:txBody>
        <a:bodyPr rot="5400000" lIns="158750" tIns="0" rIns="158750" bIns="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zh-CN" b="1">
              <a:effectLst/>
              <a:latin typeface="微软雅黑" panose="020B0503020204020204" charset="-122"/>
              <a:ea typeface="微软雅黑" panose="020B0503020204020204" charset="-122"/>
              <a:cs typeface="+mn-cs"/>
            </a:rPr>
            <a:t>居家健康监测人员</a:t>
          </a:r>
          <a:endParaRPr lang="zh-CN" altLang="en-US" b="1" dirty="0">
            <a:latin typeface="微软雅黑" panose="020B0503020204020204" charset="-122"/>
            <a:ea typeface="微软雅黑" panose="020B0503020204020204" charset="-122"/>
          </a:endParaRPr>
        </a:p>
      </dsp:txBody>
      <dsp:txXfrm rot="-5400000">
        <a:off x="2309552" y="495898"/>
        <a:ext cx="2296656" cy="1304860"/>
      </dsp:txXfrm>
    </dsp:sp>
    <dsp:sp modelId="{28CEDB27-4CAE-4D60-81D3-971AD142516E}">
      <dsp:nvSpPr>
        <dsp:cNvPr id="6" name="流程图: 手动操作 5"/>
        <dsp:cNvSpPr/>
      </dsp:nvSpPr>
      <dsp:spPr bwMode="white">
        <a:xfrm rot="-5400000">
          <a:off x="3712276" y="495898"/>
          <a:ext cx="2296656" cy="1304860"/>
        </a:xfrm>
        <a:prstGeom prst="flowChartManualOperation">
          <a:avLst/>
        </a:prstGeom>
      </dsp:spPr>
      <dsp:style>
        <a:lnRef idx="2">
          <a:schemeClr val="lt1"/>
        </a:lnRef>
        <a:fillRef idx="1">
          <a:schemeClr val="accent4">
            <a:hueOff val="7335000"/>
            <a:satOff val="-30587"/>
            <a:lumOff val="7059"/>
            <a:alpha val="100000"/>
          </a:schemeClr>
        </a:fillRef>
        <a:effectRef idx="0">
          <a:scrgbClr r="0" g="0" b="0"/>
        </a:effectRef>
        <a:fontRef idx="minor">
          <a:schemeClr val="lt1"/>
        </a:fontRef>
      </dsp:style>
      <dsp:txBody>
        <a:bodyPr rot="5400000" lIns="158750" tIns="0" rIns="158750" bIns="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zh-CN" b="1">
              <a:effectLst/>
              <a:latin typeface="微软雅黑" panose="020B0503020204020204" charset="-122"/>
              <a:ea typeface="微软雅黑" panose="020B0503020204020204" charset="-122"/>
              <a:cs typeface="+mn-cs"/>
            </a:rPr>
            <a:t>防疫一线人员</a:t>
          </a:r>
          <a:endParaRPr lang="zh-CN" altLang="en-US" b="1" dirty="0">
            <a:latin typeface="微软雅黑" panose="020B0503020204020204" charset="-122"/>
            <a:ea typeface="微软雅黑" panose="020B0503020204020204" charset="-122"/>
          </a:endParaRPr>
        </a:p>
      </dsp:txBody>
      <dsp:txXfrm rot="-5400000">
        <a:off x="3712276" y="495898"/>
        <a:ext cx="2296656" cy="1304860"/>
      </dsp:txXfrm>
    </dsp:sp>
    <dsp:sp modelId="{AE51042B-193C-4184-9D77-736E8BC686F7}">
      <dsp:nvSpPr>
        <dsp:cNvPr id="7" name="流程图: 手动操作 6"/>
        <dsp:cNvSpPr/>
      </dsp:nvSpPr>
      <dsp:spPr bwMode="white">
        <a:xfrm rot="-5400000">
          <a:off x="5115001" y="495898"/>
          <a:ext cx="2296656" cy="1304860"/>
        </a:xfrm>
        <a:prstGeom prst="flowChartManualOperation">
          <a:avLst/>
        </a:prstGeom>
      </dsp:spPr>
      <dsp:style>
        <a:lnRef idx="2">
          <a:schemeClr val="lt1"/>
        </a:lnRef>
        <a:fillRef idx="1">
          <a:schemeClr val="accent4">
            <a:hueOff val="9780000"/>
            <a:satOff val="-40783"/>
            <a:lumOff val="9412"/>
            <a:alpha val="100000"/>
          </a:schemeClr>
        </a:fillRef>
        <a:effectRef idx="0">
          <a:scrgbClr r="0" g="0" b="0"/>
        </a:effectRef>
        <a:fontRef idx="minor">
          <a:schemeClr val="lt1"/>
        </a:fontRef>
      </dsp:style>
      <dsp:txBody>
        <a:bodyPr rot="5400000" lIns="158750" tIns="0" rIns="158750" bIns="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zh-CN" b="1" dirty="0">
              <a:effectLst/>
              <a:latin typeface="微软雅黑" panose="020B0503020204020204" charset="-122"/>
              <a:ea typeface="微软雅黑" panose="020B0503020204020204" charset="-122"/>
              <a:cs typeface="+mn-cs"/>
            </a:rPr>
            <a:t>志愿者</a:t>
          </a:r>
          <a:endParaRPr lang="zh-CN" altLang="en-US" b="1" dirty="0">
            <a:latin typeface="微软雅黑" panose="020B0503020204020204" charset="-122"/>
            <a:ea typeface="微软雅黑" panose="020B0503020204020204" charset="-122"/>
          </a:endParaRPr>
        </a:p>
      </dsp:txBody>
      <dsp:txXfrm rot="-5400000">
        <a:off x="5115001" y="495898"/>
        <a:ext cx="2296656" cy="130486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9BC49B1-CA86-4399-8076-1F1233AD9F8C}" type="datetimeFigureOut">
              <a:rPr lang="zh-CN" altLang="en-US" smtClean="0"/>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4F05194-BF61-4EDF-A65D-2E0C09D01D0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F9A6B91-21C2-4194-88F4-0C565985C8AE}" type="datetimeFigureOut">
              <a:rPr lang="zh-CN" altLang="en-US"/>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00BA34C-DC41-4777-BD17-407021A44D2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93187" name="备注占位符 2"/>
          <p:cNvSpPr>
            <a:spLocks noGrp="1"/>
          </p:cNvSpPr>
          <p:nvPr>
            <p:ph type="body" idx="1"/>
          </p:nvPr>
        </p:nvSpPr>
        <p:spPr bwMode="auto">
          <a:noFill/>
        </p:spPr>
        <p:txBody>
          <a:bodyPr wrap="square" numCol="1" anchor="t" anchorCtr="0" compatLnSpc="1"/>
          <a:lstStyle/>
          <a:p>
            <a:pPr eaLnBrk="1" hangingPunct="1"/>
            <a:endParaRPr lang="zh-CN" altLang="en-US" dirty="0"/>
          </a:p>
        </p:txBody>
      </p:sp>
      <p:sp>
        <p:nvSpPr>
          <p:cNvPr id="4" name="灯片编号占位符 3"/>
          <p:cNvSpPr>
            <a:spLocks noGrp="1"/>
          </p:cNvSpPr>
          <p:nvPr>
            <p:ph type="sldNum" sz="quarter" idx="5"/>
          </p:nvPr>
        </p:nvSpPr>
        <p:spPr/>
        <p:txBody>
          <a:bodyPr/>
          <a:lstStyle/>
          <a:p>
            <a:pPr>
              <a:defRPr/>
            </a:pPr>
            <a:fld id="{9B731611-CBD3-4993-8ECE-C449CE6FB8F2}"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总体要求</a:t>
            </a:r>
            <a:r>
              <a:rPr lang="zh-CN" altLang="zh-CN" sz="1200" kern="1200" dirty="0">
                <a:solidFill>
                  <a:schemeClr val="tx1"/>
                </a:solidFill>
                <a:effectLst/>
                <a:latin typeface="+mn-lt"/>
                <a:ea typeface="+mn-ea"/>
                <a:cs typeface="+mn-cs"/>
              </a:rPr>
              <a:t>：增加了“坚持</a:t>
            </a:r>
            <a:r>
              <a:rPr lang="zh-CN" altLang="en-US" sz="1200" kern="1200" dirty="0">
                <a:solidFill>
                  <a:schemeClr val="tx1"/>
                </a:solidFill>
                <a:effectLst/>
                <a:latin typeface="+mn-lt"/>
                <a:ea typeface="+mn-ea"/>
                <a:cs typeface="+mn-cs"/>
              </a:rPr>
              <a:t>常态化</a:t>
            </a:r>
            <a:r>
              <a:rPr lang="zh-CN" altLang="zh-CN" sz="1200" kern="1200" dirty="0">
                <a:solidFill>
                  <a:schemeClr val="tx1"/>
                </a:solidFill>
                <a:effectLst/>
                <a:latin typeface="+mn-lt"/>
                <a:ea typeface="+mn-ea"/>
                <a:cs typeface="+mn-cs"/>
              </a:rPr>
              <a:t>精准防控”、“进一步加强源头管控”、“提高监测预警灵敏性”、“以最短时间、最低代价将疫情控制在最小范围”、“最大限度统筹疫情防控和经济社会发展”等表述，核心是强调精准防控，平衡好疫情防控和经济社会的关系。这体现了今年</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17</a:t>
            </a:r>
            <a:r>
              <a:rPr lang="zh-CN" altLang="zh-CN" sz="1200" kern="1200" dirty="0">
                <a:solidFill>
                  <a:schemeClr val="tx1"/>
                </a:solidFill>
                <a:effectLst/>
                <a:latin typeface="+mn-lt"/>
                <a:ea typeface="+mn-ea"/>
                <a:cs typeface="+mn-cs"/>
              </a:rPr>
              <a:t>日政治局常务会议的精神。</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fld>
            <a:endParaRPr lang="zh-CN" altLang="en-US" dirty="0">
              <a:solidFill>
                <a:srgbClr val="000000"/>
              </a:solidFill>
              <a:latin typeface="Calibri" panose="020F05020202040302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zh-CN" sz="1200" b="1" kern="1200" dirty="0">
                <a:solidFill>
                  <a:schemeClr val="tx1"/>
                </a:solidFill>
                <a:effectLst/>
                <a:latin typeface="+mn-lt"/>
                <a:ea typeface="+mn-ea"/>
                <a:cs typeface="+mn-cs"/>
              </a:rPr>
              <a:t>疫苗接种：扩大接种范围。</a:t>
            </a:r>
            <a:r>
              <a:rPr lang="zh-CN" altLang="zh-CN" sz="1200" kern="1200" dirty="0">
                <a:solidFill>
                  <a:schemeClr val="tx1"/>
                </a:solidFill>
                <a:effectLst/>
                <a:latin typeface="+mn-lt"/>
                <a:ea typeface="+mn-ea"/>
                <a:cs typeface="+mn-cs"/>
              </a:rPr>
              <a:t>《第八版》里，只强调要做好重点人群里</a:t>
            </a:r>
            <a:r>
              <a:rPr lang="en-US" altLang="zh-CN" sz="1200" kern="1200" dirty="0">
                <a:solidFill>
                  <a:schemeClr val="tx1"/>
                </a:solidFill>
                <a:effectLst/>
                <a:latin typeface="+mn-lt"/>
                <a:ea typeface="+mn-ea"/>
                <a:cs typeface="+mn-cs"/>
              </a:rPr>
              <a:t>18</a:t>
            </a:r>
            <a:r>
              <a:rPr lang="zh-CN" altLang="zh-CN" sz="1200" kern="1200" dirty="0">
                <a:solidFill>
                  <a:schemeClr val="tx1"/>
                </a:solidFill>
                <a:effectLst/>
                <a:latin typeface="+mn-lt"/>
                <a:ea typeface="+mn-ea"/>
                <a:cs typeface="+mn-cs"/>
              </a:rPr>
              <a:t>周岁以上人群的接种；《第九版》里，将范围大大扩大，鼓励</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岁以上“应接尽接”</a:t>
            </a:r>
            <a:r>
              <a:rPr lang="en-US" altLang="zh-CN" sz="1200" kern="1200" dirty="0">
                <a:solidFill>
                  <a:schemeClr val="tx1"/>
                </a:solidFill>
                <a:effectLst/>
                <a:latin typeface="+mn-lt"/>
                <a:ea typeface="+mn-ea"/>
                <a:cs typeface="+mn-cs"/>
              </a:rPr>
              <a:t>,18</a:t>
            </a:r>
            <a:r>
              <a:rPr lang="zh-CN" altLang="zh-CN" sz="1200" kern="1200" dirty="0">
                <a:solidFill>
                  <a:schemeClr val="tx1"/>
                </a:solidFill>
                <a:effectLst/>
                <a:latin typeface="+mn-lt"/>
                <a:ea typeface="+mn-ea"/>
                <a:cs typeface="+mn-cs"/>
              </a:rPr>
              <a:t>岁以上进行加强接种；并提出要重点提高</a:t>
            </a:r>
            <a:r>
              <a:rPr lang="en-US" altLang="zh-CN" sz="1200" kern="1200" dirty="0">
                <a:solidFill>
                  <a:schemeClr val="tx1"/>
                </a:solidFill>
                <a:effectLst/>
                <a:latin typeface="+mn-lt"/>
                <a:ea typeface="+mn-ea"/>
                <a:cs typeface="+mn-cs"/>
              </a:rPr>
              <a:t>60</a:t>
            </a:r>
            <a:r>
              <a:rPr lang="zh-CN" altLang="zh-CN" sz="1200" kern="1200" dirty="0">
                <a:solidFill>
                  <a:schemeClr val="tx1"/>
                </a:solidFill>
                <a:effectLst/>
                <a:latin typeface="+mn-lt"/>
                <a:ea typeface="+mn-ea"/>
                <a:cs typeface="+mn-cs"/>
              </a:rPr>
              <a:t>岁及以上老年人群等重症高风险人群的全程接种率和加强免疫接种率。但疫苗接种还是“坚持知情、同意、自愿原则”，没有推动强制接种。</a:t>
            </a:r>
            <a:endParaRPr lang="zh-CN" altLang="zh-CN" sz="1200" kern="1200" dirty="0">
              <a:solidFill>
                <a:schemeClr val="tx1"/>
              </a:solidFill>
              <a:effectLst/>
              <a:latin typeface="+mn-lt"/>
              <a:ea typeface="+mn-ea"/>
              <a:cs typeface="+mn-cs"/>
            </a:endParaRPr>
          </a:p>
          <a:p>
            <a:pPr lvl="0">
              <a:spcBef>
                <a:spcPct val="0"/>
              </a:spcBef>
            </a:pP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fld>
            <a:endParaRPr lang="zh-CN" altLang="en-US" dirty="0">
              <a:solidFill>
                <a:srgbClr val="000000"/>
              </a:solidFill>
              <a:latin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a:solidFill>
                  <a:schemeClr val="tx1"/>
                </a:solidFill>
                <a:effectLst/>
                <a:latin typeface="+mn-lt"/>
                <a:ea typeface="+mn-ea"/>
                <a:cs typeface="+mn-cs"/>
              </a:rPr>
              <a:t>——强调总的原则是“逢阳必报、逢阳即报”，——对初筛阳性人员，要求“出具检测结果后</a:t>
            </a:r>
            <a:r>
              <a:rPr lang="en-US" altLang="zh-CN" sz="1200" b="1" kern="1200" dirty="0">
                <a:solidFill>
                  <a:schemeClr val="tx1"/>
                </a:solidFill>
                <a:effectLst/>
                <a:latin typeface="+mn-lt"/>
                <a:ea typeface="+mn-ea"/>
                <a:cs typeface="+mn-cs"/>
              </a:rPr>
              <a:t>2</a:t>
            </a:r>
            <a:r>
              <a:rPr lang="zh-CN" altLang="zh-CN" sz="1200" b="1" kern="1200" dirty="0">
                <a:solidFill>
                  <a:schemeClr val="tx1"/>
                </a:solidFill>
                <a:effectLst/>
                <a:latin typeface="+mn-lt"/>
                <a:ea typeface="+mn-ea"/>
                <a:cs typeface="+mn-cs"/>
              </a:rPr>
              <a:t>小时内进行初筛阳性报告”</a:t>
            </a:r>
            <a:r>
              <a:rPr lang="zh-CN" altLang="en-US" sz="1200" b="1"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（这是为了判定阳性人员为“确诊”还是“无症状感染者”。《第八版》无此</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小时的时间要求）</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聚集性疫情：调整定义，一周内</a:t>
            </a:r>
            <a:r>
              <a:rPr lang="en-US" altLang="zh-CN" sz="1200" b="1" kern="1200" dirty="0">
                <a:solidFill>
                  <a:schemeClr val="tx1"/>
                </a:solidFill>
                <a:effectLst/>
                <a:latin typeface="+mn-lt"/>
                <a:ea typeface="+mn-ea"/>
                <a:cs typeface="+mn-cs"/>
              </a:rPr>
              <a:t>2</a:t>
            </a:r>
            <a:r>
              <a:rPr lang="zh-CN" altLang="zh-CN" sz="1200" b="1" kern="1200" dirty="0">
                <a:solidFill>
                  <a:schemeClr val="tx1"/>
                </a:solidFill>
                <a:effectLst/>
                <a:latin typeface="+mn-lt"/>
                <a:ea typeface="+mn-ea"/>
                <a:cs typeface="+mn-cs"/>
              </a:rPr>
              <a:t>例即触发。</a:t>
            </a:r>
            <a:r>
              <a:rPr lang="zh-CN" altLang="zh-CN" sz="1200" kern="1200" dirty="0">
                <a:solidFill>
                  <a:schemeClr val="tx1"/>
                </a:solidFill>
                <a:effectLst/>
                <a:latin typeface="+mn-lt"/>
                <a:ea typeface="+mn-ea"/>
                <a:cs typeface="+mn-cs"/>
              </a:rPr>
              <a:t>《第九版》规定，一个星期内，在同一学校、居民小区、工厂、自然村、医疗机构发现</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例就算聚集性疫情；在《第八版》里，</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天内</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例及以上才算。这是适应</a:t>
            </a:r>
            <a:r>
              <a:rPr lang="en-US" altLang="zh-CN" sz="1200" kern="1200" dirty="0">
                <a:solidFill>
                  <a:schemeClr val="tx1"/>
                </a:solidFill>
                <a:effectLst/>
                <a:latin typeface="+mn-lt"/>
                <a:ea typeface="+mn-ea"/>
                <a:cs typeface="+mn-cs"/>
              </a:rPr>
              <a:t>Omicron</a:t>
            </a:r>
            <a:r>
              <a:rPr lang="zh-CN" altLang="zh-CN" sz="1200" kern="1200" dirty="0">
                <a:solidFill>
                  <a:schemeClr val="tx1"/>
                </a:solidFill>
                <a:effectLst/>
                <a:latin typeface="+mn-lt"/>
                <a:ea typeface="+mn-ea"/>
                <a:cs typeface="+mn-cs"/>
              </a:rPr>
              <a:t>传播力超强的特征。</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按照附件内容更改</a:t>
            </a: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fld>
            <a:endParaRPr lang="zh-CN" altLang="en-US" dirty="0">
              <a:solidFill>
                <a:srgbClr val="000000"/>
              </a:solidFill>
              <a:latin typeface="Calibri" panose="020F05020202040302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381000" y="685800"/>
            <a:ext cx="6096000" cy="3429000"/>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dirty="0"/>
              <a:t>按照附件内容更改</a:t>
            </a: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latin typeface="Calibri" panose="020F0502020204030204" charset="0"/>
              </a:rPr>
            </a:fld>
            <a:endParaRPr lang="zh-CN" altLang="en-US" dirty="0">
              <a:solidFill>
                <a:srgbClr val="000000"/>
              </a:solidFill>
              <a:latin typeface="Calibri" panose="020F050202020403020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8</a:t>
            </a:r>
            <a:r>
              <a:rPr lang="zh-CN" altLang="en-US" dirty="0"/>
              <a:t>个监测途径按照顺序都列上</a:t>
            </a:r>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8</a:t>
            </a:r>
            <a:r>
              <a:rPr lang="zh-CN" altLang="en-US" dirty="0"/>
              <a:t>个监测途径按照顺序都列上</a:t>
            </a:r>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a:t>
            </a:r>
            <a:r>
              <a:rPr lang="zh-CN" altLang="zh-CN" sz="1200" b="1" kern="1200" dirty="0">
                <a:solidFill>
                  <a:schemeClr val="tx1"/>
                </a:solidFill>
                <a:effectLst/>
                <a:latin typeface="+mn-lt"/>
                <a:ea typeface="+mn-ea"/>
                <a:cs typeface="+mn-cs"/>
              </a:rPr>
              <a:t>“确诊者”转运至定点医疗机构或方舱医院治疗，“无症状感染者”转运至方舱医院进行隔离医学观察”</a:t>
            </a:r>
            <a:r>
              <a:rPr lang="zh-CN" altLang="zh-CN" sz="1200" kern="1200" dirty="0">
                <a:solidFill>
                  <a:schemeClr val="tx1"/>
                </a:solidFill>
                <a:effectLst/>
                <a:latin typeface="+mn-lt"/>
                <a:ea typeface="+mn-ea"/>
                <a:cs typeface="+mn-cs"/>
              </a:rPr>
              <a:t>。这里区分了定点医疗机构及方舱医院，无症状感染者去方舱。（《第八版》的表述都是“定点医疗机构”。</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对于持</a:t>
            </a:r>
            <a:r>
              <a:rPr lang="en-US" altLang="zh-CN" sz="1200" b="0" i="0" kern="1200" dirty="0">
                <a:solidFill>
                  <a:schemeClr val="tx1"/>
                </a:solidFill>
                <a:effectLst/>
                <a:latin typeface="+mn-lt"/>
                <a:ea typeface="+mn-ea"/>
                <a:cs typeface="+mn-cs"/>
              </a:rPr>
              <a:t>90</a:t>
            </a:r>
            <a:r>
              <a:rPr lang="zh-CN" altLang="en-US" sz="1200" b="0" i="0" kern="1200" dirty="0">
                <a:solidFill>
                  <a:schemeClr val="tx1"/>
                </a:solidFill>
                <a:effectLst/>
                <a:latin typeface="+mn-lt"/>
                <a:ea typeface="+mn-ea"/>
                <a:cs typeface="+mn-cs"/>
              </a:rPr>
              <a:t>天内新冠感染史证明的入境人员再次核酸检测阳性者，需在中国疾病预防控制信息系统进行网络直报，报告要求不变。</a:t>
            </a:r>
            <a:endParaRPr lang="zh-CN" altLang="en-US"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对于既往感染者出院（舱）人员核酸检测阳性者，原则上无需进行网络直报。但如明确为漏报者，发现后应及时补报，遵循“谁诊断谁报告”完成网络直报，可在传染病报告卡的“备注”项注明为既往感染者核酸阳性。</a:t>
            </a:r>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隔离点的管理进行细化和加强</a:t>
            </a:r>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隔离点的管理进行细化和加强</a:t>
            </a:r>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新型冠状病毒肺炎防控方案（第九版）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要求，发生疫情后当地联防联控机制应及时发布低、中、高风险区划分，原则上</a:t>
            </a:r>
            <a:r>
              <a:rPr lang="en-US" altLang="zh-CN" sz="1200" b="0" i="0" kern="1200" dirty="0">
                <a:solidFill>
                  <a:schemeClr val="tx1"/>
                </a:solidFill>
                <a:effectLst/>
                <a:latin typeface="+mn-lt"/>
                <a:ea typeface="+mn-ea"/>
                <a:cs typeface="+mn-cs"/>
              </a:rPr>
              <a:t>5</a:t>
            </a:r>
            <a:r>
              <a:rPr lang="zh-CN" altLang="en-US" sz="1200" b="0" i="0" kern="1200" dirty="0">
                <a:solidFill>
                  <a:schemeClr val="tx1"/>
                </a:solidFill>
                <a:effectLst/>
                <a:latin typeface="+mn-lt"/>
                <a:ea typeface="+mn-ea"/>
                <a:cs typeface="+mn-cs"/>
              </a:rPr>
              <a:t>小时内发布风险区域划定等相关信息，若疫情传播形势复杂、病例轨迹涉及场所较多等情形时，风险区域划定和信息发布不得晚于次日（疫情发生</a:t>
            </a:r>
            <a:r>
              <a:rPr lang="en-US" altLang="zh-CN" sz="1200" b="0" i="0" kern="1200" dirty="0">
                <a:solidFill>
                  <a:schemeClr val="tx1"/>
                </a:solidFill>
                <a:effectLst/>
                <a:latin typeface="+mn-lt"/>
                <a:ea typeface="+mn-ea"/>
                <a:cs typeface="+mn-cs"/>
              </a:rPr>
              <a:t>24</a:t>
            </a:r>
            <a:r>
              <a:rPr lang="zh-CN" altLang="en-US" sz="1200" b="0" i="0" kern="1200" dirty="0">
                <a:solidFill>
                  <a:schemeClr val="tx1"/>
                </a:solidFill>
                <a:effectLst/>
                <a:latin typeface="+mn-lt"/>
                <a:ea typeface="+mn-ea"/>
                <a:cs typeface="+mn-cs"/>
              </a:rPr>
              <a:t>小时内），并及时推送中高风险区外溢人员信息。后续根据疫情进展及风险研判结果更新发布风险区域信息。如未能按照规定时限划定并发布风险区域信息时，还应及时发布主要原因。</a:t>
            </a:r>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b="0" i="0" kern="1200" dirty="0">
                <a:solidFill>
                  <a:schemeClr val="tx1"/>
                </a:solidFill>
                <a:effectLst/>
                <a:latin typeface="+mn-lt"/>
                <a:ea typeface="+mn-ea"/>
                <a:cs typeface="+mn-cs"/>
              </a:rPr>
              <a:t> 入境人员在集中隔离场所完成“</a:t>
            </a:r>
            <a:r>
              <a:rPr lang="en-US" altLang="zh-CN" sz="1200" b="0" i="0" kern="1200" dirty="0">
                <a:solidFill>
                  <a:schemeClr val="tx1"/>
                </a:solidFill>
                <a:effectLst/>
                <a:latin typeface="+mn-lt"/>
                <a:ea typeface="+mn-ea"/>
                <a:cs typeface="+mn-cs"/>
              </a:rPr>
              <a:t>7</a:t>
            </a:r>
            <a:r>
              <a:rPr lang="zh-CN" altLang="en-US" sz="1200" b="0" i="0" kern="1200" dirty="0">
                <a:solidFill>
                  <a:schemeClr val="tx1"/>
                </a:solidFill>
                <a:effectLst/>
                <a:latin typeface="+mn-lt"/>
                <a:ea typeface="+mn-ea"/>
                <a:cs typeface="+mn-cs"/>
              </a:rPr>
              <a:t>天集中隔离医学观察”后，经综合分析研判排除隔离点感染风险后，可离开第一入境地。解除集中隔离前，第一入境地省级联防联控机制应及时将入境人员相关信息推送至目的地省级联防联控机制做好入境人员信息共享。入境人员应“点对点”闭环返回居住地，并向当地社区报备。返回途中应做好个人防护，在居住地继续进行“</a:t>
            </a:r>
            <a:r>
              <a:rPr lang="en-US" altLang="zh-CN" sz="1200" b="0" i="0" kern="1200" dirty="0">
                <a:solidFill>
                  <a:schemeClr val="tx1"/>
                </a:solidFill>
                <a:effectLst/>
                <a:latin typeface="+mn-lt"/>
                <a:ea typeface="+mn-ea"/>
                <a:cs typeface="+mn-cs"/>
              </a:rPr>
              <a:t>3</a:t>
            </a:r>
            <a:r>
              <a:rPr lang="zh-CN" altLang="en-US" sz="1200" b="0" i="0" kern="1200" dirty="0">
                <a:solidFill>
                  <a:schemeClr val="tx1"/>
                </a:solidFill>
                <a:effectLst/>
                <a:latin typeface="+mn-lt"/>
                <a:ea typeface="+mn-ea"/>
                <a:cs typeface="+mn-cs"/>
              </a:rPr>
              <a:t>天居家健康监测”，并按照第九版防控方案要求配合执行核酸检测、不外出等防疫要求。</a:t>
            </a:r>
            <a:endParaRPr lang="zh-CN" altLang="en-US" sz="1200" b="0" i="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90488" y="744538"/>
            <a:ext cx="6616700" cy="3722687"/>
          </a:xfrm>
          <a:ln>
            <a:solidFill>
              <a:srgbClr val="000000">
                <a:alpha val="100000"/>
              </a:srgbClr>
            </a:solidFill>
            <a:miter lim="800000"/>
          </a:ln>
        </p:spPr>
      </p:sp>
      <p:sp>
        <p:nvSpPr>
          <p:cNvPr id="1945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194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kern="1200" dirty="0">
                <a:solidFill>
                  <a:schemeClr val="tx1"/>
                </a:solidFill>
                <a:effectLst/>
                <a:latin typeface="+mn-lt"/>
                <a:ea typeface="+mn-ea"/>
                <a:cs typeface="+mn-cs"/>
              </a:rPr>
              <a:t>第九版防控方案出台</a:t>
            </a:r>
            <a:r>
              <a:rPr lang="zh-CN" altLang="zh-CN" sz="1200" b="1" kern="1200" dirty="0">
                <a:solidFill>
                  <a:schemeClr val="tx1"/>
                </a:solidFill>
                <a:effectLst/>
                <a:latin typeface="+mn-lt"/>
                <a:ea typeface="+mn-ea"/>
                <a:cs typeface="+mn-cs"/>
              </a:rPr>
              <a:t>是一个系统性的工程，</a:t>
            </a:r>
            <a:r>
              <a:rPr lang="zh-CN" altLang="zh-CN" sz="1200" kern="1200" dirty="0">
                <a:solidFill>
                  <a:schemeClr val="tx1"/>
                </a:solidFill>
                <a:effectLst/>
                <a:latin typeface="+mn-lt"/>
                <a:ea typeface="+mn-ea"/>
                <a:cs typeface="+mn-cs"/>
              </a:rPr>
              <a:t>一推出，就要在全国各地的</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亿人里落地，所以不容有疏忽，工作不能一蹴而就，必须有个过程。</a:t>
            </a:r>
            <a:r>
              <a:rPr lang="en-US" altLang="zh-CN" sz="1200" kern="1200" dirty="0">
                <a:solidFill>
                  <a:schemeClr val="tx1"/>
                </a:solidFill>
                <a:effectLst/>
                <a:latin typeface="+mn-lt"/>
                <a:ea typeface="+mn-ea"/>
                <a:cs typeface="+mn-cs"/>
              </a:rPr>
              <a:t>Omicron</a:t>
            </a:r>
            <a:r>
              <a:rPr lang="zh-CN" altLang="zh-CN" sz="1200" kern="1200" dirty="0">
                <a:solidFill>
                  <a:schemeClr val="tx1"/>
                </a:solidFill>
                <a:effectLst/>
                <a:latin typeface="+mn-lt"/>
                <a:ea typeface="+mn-ea"/>
                <a:cs typeface="+mn-cs"/>
              </a:rPr>
              <a:t>去年末就出现了，早在去年末、今年初，就有英国、南非、美国的科学家发表论文称</a:t>
            </a:r>
            <a:r>
              <a:rPr lang="en-US" altLang="zh-CN" sz="1200" kern="1200" dirty="0">
                <a:solidFill>
                  <a:schemeClr val="tx1"/>
                </a:solidFill>
                <a:effectLst/>
                <a:latin typeface="+mn-lt"/>
                <a:ea typeface="+mn-ea"/>
                <a:cs typeface="+mn-cs"/>
              </a:rPr>
              <a:t>Omicron</a:t>
            </a:r>
            <a:r>
              <a:rPr lang="zh-CN" altLang="zh-CN" sz="1200" kern="1200" dirty="0">
                <a:solidFill>
                  <a:schemeClr val="tx1"/>
                </a:solidFill>
                <a:effectLst/>
                <a:latin typeface="+mn-lt"/>
                <a:ea typeface="+mn-ea"/>
                <a:cs typeface="+mn-cs"/>
              </a:rPr>
              <a:t>致病力减弱。但我们能够凭借这些论文就改变两年确立的防疫体系么？不能。我们肯定要做大量的实证工作，形成中国自己的、独立的科学判断，积累一定的实践经验，逐渐的，调整我们的防疫体系。另外，中国是“全国一盘棋”，</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亿人无小事，重大公共政策的制定，一定要考虑到全国最短板、最落后、最脆弱的地区和人群，而不能以大城市为标准。同时，形式主义和官僚主义也是基层治理面临的实际情况，要考虑到政策落地后在地方上变形走样。</a:t>
            </a:r>
            <a:r>
              <a:rPr lang="zh-CN" altLang="zh-CN" sz="1200" b="1" kern="1200" dirty="0">
                <a:solidFill>
                  <a:schemeClr val="tx1"/>
                </a:solidFill>
                <a:effectLst/>
                <a:latin typeface="+mn-lt"/>
                <a:ea typeface="+mn-ea"/>
                <a:cs typeface="+mn-cs"/>
              </a:rPr>
              <a:t>这些都要系统性地通盘考虑。但无论如何，现在看来，整个决策转变是很快的，也就半年时间</a:t>
            </a:r>
            <a:r>
              <a:rPr lang="zh-CN" altLang="zh-CN" sz="1200" kern="1200" dirty="0">
                <a:solidFill>
                  <a:schemeClr val="tx1"/>
                </a:solidFill>
                <a:effectLst/>
                <a:latin typeface="+mn-lt"/>
                <a:ea typeface="+mn-ea"/>
                <a:cs typeface="+mn-cs"/>
              </a:rPr>
              <a:t>。有一些人（特别是能够读取外文资料的居于超能级城市的中青年精英）似不太能理解这个基本的逻辑，认为</a:t>
            </a:r>
            <a:r>
              <a:rPr lang="en-US" altLang="zh-CN" sz="1200" kern="1200" dirty="0">
                <a:solidFill>
                  <a:schemeClr val="tx1"/>
                </a:solidFill>
                <a:effectLst/>
                <a:latin typeface="+mn-lt"/>
                <a:ea typeface="+mn-ea"/>
                <a:cs typeface="+mn-cs"/>
              </a:rPr>
              <a:t>Omicron</a:t>
            </a:r>
            <a:r>
              <a:rPr lang="zh-CN" altLang="zh-CN" sz="1200" kern="1200">
                <a:solidFill>
                  <a:schemeClr val="tx1"/>
                </a:solidFill>
                <a:effectLst/>
                <a:latin typeface="+mn-lt"/>
                <a:ea typeface="+mn-ea"/>
                <a:cs typeface="+mn-cs"/>
              </a:rPr>
              <a:t>来了，我们马上就需要刻不容缓的全盘调整政策，如果滞后了，就说明我们的决策甚至体制有问题。这种看法是幼稚的，是对中国国情、公共政策决策的不了解。现在回过头看，一切都应该更加清楚了。</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8.19</a:t>
            </a:r>
            <a:r>
              <a:rPr lang="zh-CN" altLang="en-US" sz="1200" b="0" i="0" kern="1200" dirty="0">
                <a:solidFill>
                  <a:schemeClr val="tx1"/>
                </a:solidFill>
                <a:effectLst/>
                <a:latin typeface="+mn-lt"/>
                <a:ea typeface="+mn-ea"/>
                <a:cs typeface="+mn-cs"/>
              </a:rPr>
              <a:t>在全国校园流感及其他呼吸道传染病防控能力提升班培训会上，教育部体育卫生与艺术教育司体育与卫生教育处处长樊泽民，第六版学校疫情防控技术方案开学前出台</a:t>
            </a:r>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600"/>
              </a:spcBef>
              <a:spcAft>
                <a:spcPts val="600"/>
              </a:spcAft>
            </a:pPr>
            <a:r>
              <a:rPr lang="zh-CN" altLang="en-US" sz="1200" b="1" dirty="0">
                <a:solidFill>
                  <a:schemeClr val="accent2">
                    <a:lumMod val="75000"/>
                  </a:schemeClr>
                </a:solidFill>
                <a:latin typeface="微软雅黑" panose="020B0503020204020204" charset="-122"/>
                <a:ea typeface="微软雅黑" panose="020B0503020204020204" charset="-122"/>
              </a:rPr>
              <a:t>坚持</a:t>
            </a:r>
            <a:r>
              <a:rPr lang="zh-CN" altLang="zh-CN" sz="1200" b="1" dirty="0">
                <a:solidFill>
                  <a:schemeClr val="accent2">
                    <a:lumMod val="75000"/>
                  </a:schemeClr>
                </a:solidFill>
                <a:latin typeface="微软雅黑" panose="020B0503020204020204" charset="-122"/>
                <a:ea typeface="微软雅黑" panose="020B0503020204020204" charset="-122"/>
              </a:rPr>
              <a:t>统一领导，分级负责</a:t>
            </a:r>
            <a:r>
              <a:rPr lang="zh-CN" altLang="en-US" sz="1200" b="1" dirty="0">
                <a:solidFill>
                  <a:schemeClr val="accent2">
                    <a:lumMod val="75000"/>
                  </a:schemeClr>
                </a:solidFill>
                <a:latin typeface="微软雅黑" panose="020B0503020204020204" charset="-122"/>
                <a:ea typeface="微软雅黑" panose="020B0503020204020204" charset="-122"/>
              </a:rPr>
              <a:t>；</a:t>
            </a:r>
            <a:r>
              <a:rPr lang="zh-CN" altLang="zh-CN" sz="1200" b="1" dirty="0">
                <a:solidFill>
                  <a:schemeClr val="accent2">
                    <a:lumMod val="75000"/>
                  </a:schemeClr>
                </a:solidFill>
                <a:latin typeface="微软雅黑" panose="020B0503020204020204" charset="-122"/>
                <a:ea typeface="微软雅黑" panose="020B0503020204020204" charset="-122"/>
              </a:rPr>
              <a:t>以人为本，生命至上</a:t>
            </a:r>
            <a:r>
              <a:rPr lang="zh-CN" altLang="en-US" sz="1200" b="1" dirty="0">
                <a:solidFill>
                  <a:schemeClr val="accent2">
                    <a:lumMod val="75000"/>
                  </a:schemeClr>
                </a:solidFill>
                <a:latin typeface="微软雅黑" panose="020B0503020204020204" charset="-122"/>
                <a:ea typeface="微软雅黑" panose="020B0503020204020204" charset="-122"/>
              </a:rPr>
              <a:t>；</a:t>
            </a:r>
            <a:r>
              <a:rPr lang="zh-CN" altLang="zh-CN" sz="1200" b="1" dirty="0">
                <a:solidFill>
                  <a:schemeClr val="accent2">
                    <a:lumMod val="75000"/>
                  </a:schemeClr>
                </a:solidFill>
                <a:latin typeface="微软雅黑" panose="020B0503020204020204" charset="-122"/>
                <a:ea typeface="微软雅黑" panose="020B0503020204020204" charset="-122"/>
              </a:rPr>
              <a:t>校地协同，联防联控</a:t>
            </a:r>
            <a:r>
              <a:rPr lang="zh-CN" altLang="en-US" sz="1200" b="1" dirty="0">
                <a:solidFill>
                  <a:schemeClr val="accent2">
                    <a:lumMod val="75000"/>
                  </a:schemeClr>
                </a:solidFill>
                <a:latin typeface="微软雅黑" panose="020B0503020204020204" charset="-122"/>
                <a:ea typeface="微软雅黑" panose="020B0503020204020204" charset="-122"/>
              </a:rPr>
              <a:t>；</a:t>
            </a:r>
            <a:r>
              <a:rPr lang="zh-CN" altLang="zh-CN" sz="1200" b="1" dirty="0">
                <a:solidFill>
                  <a:schemeClr val="accent2">
                    <a:lumMod val="75000"/>
                  </a:schemeClr>
                </a:solidFill>
                <a:latin typeface="微软雅黑" panose="020B0503020204020204" charset="-122"/>
                <a:ea typeface="微软雅黑" panose="020B0503020204020204" charset="-122"/>
              </a:rPr>
              <a:t>严格管控，科学防控</a:t>
            </a:r>
            <a:r>
              <a:rPr lang="zh-CN" altLang="en-US" sz="1200" b="1" dirty="0">
                <a:solidFill>
                  <a:schemeClr val="accent2">
                    <a:lumMod val="75000"/>
                  </a:schemeClr>
                </a:solidFill>
                <a:latin typeface="微软雅黑" panose="020B0503020204020204" charset="-122"/>
                <a:ea typeface="微软雅黑" panose="020B0503020204020204" charset="-122"/>
              </a:rPr>
              <a:t>的基本原则。</a:t>
            </a:r>
            <a:r>
              <a:rPr lang="zh-CN" altLang="zh-CN" sz="1200" kern="1200" dirty="0">
                <a:solidFill>
                  <a:schemeClr val="tx1"/>
                </a:solidFill>
                <a:effectLst/>
                <a:latin typeface="+mn-lt"/>
                <a:ea typeface="+mn-ea"/>
                <a:cs typeface="+mn-cs"/>
              </a:rPr>
              <a:t>全力以赴做好校园疫情防控工作</a:t>
            </a:r>
            <a:r>
              <a:rPr lang="zh-CN" altLang="en-US" sz="1200" kern="1200" dirty="0">
                <a:solidFill>
                  <a:schemeClr val="tx1"/>
                </a:solidFill>
                <a:effectLst/>
                <a:latin typeface="+mn-lt"/>
                <a:ea typeface="+mn-ea"/>
                <a:cs typeface="+mn-cs"/>
              </a:rPr>
              <a:t>。</a:t>
            </a:r>
            <a:endParaRPr lang="zh-CN" altLang="zh-CN" sz="1200" dirty="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学校成立突发新冠肺炎疫情应急工作领导小组，在上级主管部门统一部署和属地县级疫情防控指挥机构领导下，开展校园突发疫情应急处置工作。</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领导小组下设</a:t>
            </a:r>
            <a:r>
              <a:rPr lang="zh-CN" altLang="zh-CN" sz="1200" b="1" kern="1200" dirty="0">
                <a:solidFill>
                  <a:schemeClr val="tx1"/>
                </a:solidFill>
                <a:effectLst/>
                <a:latin typeface="+mn-lt"/>
                <a:ea typeface="+mn-ea"/>
                <a:cs typeface="+mn-cs"/>
              </a:rPr>
              <a:t>综合及联防联控组、流调转运组</a:t>
            </a:r>
            <a:r>
              <a:rPr lang="zh-CN" altLang="zh-CN" sz="1200" kern="1200" dirty="0">
                <a:solidFill>
                  <a:schemeClr val="tx1"/>
                </a:solidFill>
                <a:effectLst/>
                <a:latin typeface="+mn-lt"/>
                <a:ea typeface="+mn-ea"/>
                <a:cs typeface="+mn-cs"/>
              </a:rPr>
              <a:t>等工作小组</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请注意：各工作组要</a:t>
            </a:r>
            <a:r>
              <a:rPr lang="zh-CN" altLang="zh-CN" sz="1200" kern="1200" dirty="0">
                <a:solidFill>
                  <a:schemeClr val="tx1"/>
                </a:solidFill>
                <a:effectLst/>
                <a:latin typeface="+mn-lt"/>
                <a:ea typeface="+mn-ea"/>
                <a:cs typeface="+mn-cs"/>
              </a:rPr>
              <a:t>与属地疾控、卫健、公安、网信、环保、街道、社区等部门协同开展相关工作。</a:t>
            </a:r>
            <a:r>
              <a:rPr lang="zh-CN" altLang="en-US" sz="1200" kern="1200" dirty="0">
                <a:solidFill>
                  <a:schemeClr val="tx1"/>
                </a:solidFill>
                <a:effectLst/>
                <a:latin typeface="+mn-lt"/>
                <a:ea typeface="+mn-ea"/>
                <a:cs typeface="+mn-cs"/>
              </a:rPr>
              <a:t>要</a:t>
            </a:r>
            <a:r>
              <a:rPr lang="zh-CN" altLang="zh-CN" sz="1200" kern="1200" dirty="0">
                <a:solidFill>
                  <a:schemeClr val="tx1"/>
                </a:solidFill>
                <a:effectLst/>
                <a:latin typeface="+mn-lt"/>
                <a:ea typeface="+mn-ea"/>
                <a:cs typeface="+mn-cs"/>
              </a:rPr>
              <a:t>明确学校、上级主管部门、属地政府、卫生行政部门、疾控机构、医疗机构（定点医院）联系人及联系方式，加强沟通，取得专业技术力量支持。</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一、信息上报</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发现核酸检测阳性病例及密接后，第一时间启动校园应急响应机制，由常态化疫情防控进入应急状态。</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如病例（无症状感染者）、密接或密接的密接还在学校，应第一时间管控，启用应急隔离室进行隔离，立即联系属地防控部门进行转运，同时向上级主管部门汇报。</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如病例目前不在校内，也应立即向属地防控部门和学校上级主管部门报告。</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单管检测初筛阳性人员落实边管控、边复核、边调查措施，如病例还在学校，应第一时间管控，立即联系属地防控部门转运到定点医疗机构观察室，等待复核结果。如复核结果为阳性，应将其转运至定点医疗机构进行治疗。如复核结果为阴性，需重新采集鼻咽拭子样本复核，如检测结果为阴性，及时解除隔离措施，并终止校园疫情防控应急响应，转为常态化疫情防控；如检测结果为阳性，应将其转运至定点医疗机构进行治疗。</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对混管检测初筛阳性人员，应立即通知所有混检人员就地隔离，等待转运至集中隔离点。混检人员转运至集中隔离点后，采集所有人员的鼻咽拭子样本复核。如所有混检人员复核结果均为阴性，则立即解除隔离，并终止校园疫情防控应急响应，转为常态化疫情防控；如发现核酸检测阳性者，应将其转运至定点医疗机构进行治疗，其余核酸检测阴性人员按密切接触者进行集中管理。</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zh-CN" sz="1200" kern="1200" dirty="0">
                <a:solidFill>
                  <a:schemeClr val="tx1"/>
                </a:solidFill>
                <a:effectLst/>
                <a:latin typeface="+mn-lt"/>
                <a:ea typeface="+mn-ea"/>
                <a:cs typeface="+mn-cs"/>
              </a:rPr>
              <a:t>使用抗原试剂盒自测阳性者应立即报告学校，学校立即将其转运至校园内应急隔离室，联系属地防控部门转运到定点医疗机构</a:t>
            </a:r>
            <a:r>
              <a:rPr lang="zh-CN" altLang="en-US" sz="1200" kern="1200" dirty="0">
                <a:solidFill>
                  <a:schemeClr val="tx1"/>
                </a:solidFill>
                <a:effectLst/>
                <a:latin typeface="+mn-lt"/>
                <a:ea typeface="+mn-ea"/>
                <a:cs typeface="+mn-cs"/>
              </a:rPr>
              <a:t>进行核酸检测，</a:t>
            </a:r>
            <a:r>
              <a:rPr lang="zh-CN" altLang="zh-CN" sz="1200" kern="1200" dirty="0">
                <a:solidFill>
                  <a:schemeClr val="tx1"/>
                </a:solidFill>
                <a:effectLst/>
                <a:latin typeface="+mn-lt"/>
                <a:ea typeface="+mn-ea"/>
                <a:cs typeface="+mn-cs"/>
              </a:rPr>
              <a:t>如结果为阳性，应将其转运至定点医疗机构进行治疗</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如结果为阴性</a:t>
            </a:r>
            <a:r>
              <a:rPr lang="zh-CN" altLang="en-US" sz="1200" kern="1200" dirty="0">
                <a:solidFill>
                  <a:schemeClr val="tx1"/>
                </a:solidFill>
                <a:effectLst/>
                <a:latin typeface="+mn-lt"/>
                <a:ea typeface="+mn-ea"/>
                <a:cs typeface="+mn-cs"/>
              </a:rPr>
              <a:t>，则</a:t>
            </a:r>
            <a:r>
              <a:rPr lang="zh-CN" altLang="en-US" kern="0" dirty="0">
                <a:solidFill>
                  <a:schemeClr val="bg1"/>
                </a:solidFill>
                <a:latin typeface="微软雅黑" panose="020B0503020204020204" charset="-122"/>
                <a:ea typeface="微软雅黑" panose="020B0503020204020204" charset="-122"/>
                <a:cs typeface="Times New Roman" panose="02020603050405020304" pitchFamily="18" charset="0"/>
              </a:rPr>
              <a:t>解除隔离，终止应急响应</a:t>
            </a:r>
            <a:endParaRPr lang="zh-CN" altLang="zh-CN" kern="100" dirty="0">
              <a:solidFill>
                <a:schemeClr val="bg1"/>
              </a:solidFill>
              <a:latin typeface="微软雅黑" panose="020B0503020204020204" charset="-122"/>
              <a:ea typeface="微软雅黑" panose="020B0503020204020204"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二</a:t>
            </a:r>
            <a:r>
              <a:rPr lang="zh-CN" altLang="en-US" dirty="0"/>
              <a:t>、</a:t>
            </a:r>
            <a:r>
              <a:rPr lang="zh-CN" altLang="zh-CN" dirty="0"/>
              <a:t>启动联防联控机制</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在属地县级疫情防控指挥机构统一领导下，成立学校疫情处置专班，各有关部门共同配合，科学、精准、专业、高效做好校园突发疫情处置工作。</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属地政府和相关部门第一时间介入，靠前指挥，配备工作专班，建立</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一对一</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专项协作防控机制，立即派驻固定对接的</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五大员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进驻学校，做到校地一盘棋，责任一条线，力量一股绳。</a:t>
            </a:r>
            <a:endParaRPr lang="zh-CN"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特别是要依靠政府部门力量紧急征用一批宾馆、交通工具，第一时间将排查出的密接、密接的密接协助转运至校外集中隔离点；全力做好抗疫物资、生活用品、食品供应保障，维护校园及周边稳定；配合医护人员进校开展多轮师生核酸检测，指导抗原试剂盒自测，及时排查疫情风险点，阻断传播链；明确疫情相关信息由属地相关部门扎口，及时向社会发布事件信息或公告，并向各有关部门通报。</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三、启动校园应急响应</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发现核酸检测阳性病例和密切接触者后，学校新冠肺炎校园突发疫情应急处置工作领导小组、工作组立即进入应急状态，应急体系立即启动、应急人员立即到岗、应急处置立即展开。</a:t>
            </a:r>
            <a:endParaRPr lang="en-US" altLang="zh-CN" sz="1200" kern="1200" dirty="0">
              <a:solidFill>
                <a:schemeClr val="tx1"/>
              </a:solidFill>
              <a:effectLst/>
              <a:latin typeface="+mn-lt"/>
              <a:ea typeface="+mn-ea"/>
              <a:cs typeface="+mn-cs"/>
            </a:endParaRPr>
          </a:p>
          <a:p>
            <a:pPr marL="0" lvl="0" indent="0" defTabSz="914400" eaLnBrk="1" fontAlgn="auto" hangingPunct="1">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需要注意的是：</a:t>
            </a:r>
            <a:r>
              <a:rPr lang="zh-CN" altLang="en-US" sz="1200" dirty="0">
                <a:latin typeface="微软雅黑" panose="020B0503020204020204" charset="-122"/>
                <a:ea typeface="微软雅黑" panose="020B0503020204020204" charset="-122"/>
              </a:rPr>
              <a:t>谁负责通知各工作组？何时召开第一次会议？这些是需要提前规划的。</a:t>
            </a:r>
            <a:endParaRPr lang="zh-CN" altLang="en-US" sz="1200" dirty="0">
              <a:latin typeface="微软雅黑" panose="020B0503020204020204" charset="-122"/>
              <a:ea typeface="微软雅黑" panose="020B0503020204020204" charset="-122"/>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四、</a:t>
            </a:r>
            <a:r>
              <a:rPr lang="zh-CN" altLang="zh-CN" dirty="0"/>
              <a:t>校园封闭与管控</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发现核酸检测阳性病例，经应急处置工作领导小组确认后实施校园封闭管理，学校大门道闸全部关闭，所有人员只进不出，该病例轨迹涉及场所按要求实施封闭管理。立即停止校园内一切教学、科研活动、行政办公会议、文娱体育活动等，半小时内确保通知到每一位师生员工，要求教职员工全部在办公室待命，学生在党委学工部、学院、辅导员组织下有序回到宿舍待命。一小时内，以应急处置工作领导小组名义向师生员工发送《校园突发疫情情况告知书》。加强校门口安保和校内安全巡查，严禁师生在校园内道路及公共场所逗留，加强校内楼栋的物业门卫值守工作，严禁无关人员进出，确保全体师生进入相应房屋单元。校外师生员工做好个人防护，减少外出，主动向所在社区报备。</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mn-lt"/>
                <a:ea typeface="+mn-ea"/>
                <a:cs typeface="+mn-cs"/>
              </a:rPr>
              <a:t>这里需要注意的是：</a:t>
            </a:r>
            <a:r>
              <a:rPr lang="zh-CN" altLang="en-US" sz="1200" dirty="0">
                <a:latin typeface="微软雅黑" panose="020B0503020204020204" charset="-122"/>
                <a:ea typeface="微软雅黑" panose="020B0503020204020204" charset="-122"/>
              </a:rPr>
              <a:t>谁发通知？如何通知？如何确保每位师生收到通知？</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五</a:t>
            </a:r>
            <a:r>
              <a:rPr lang="zh-CN" altLang="en-US" dirty="0"/>
              <a:t>、协助流调与风险人群排查</a:t>
            </a:r>
            <a:endParaRPr lang="en-US" altLang="zh-CN" dirty="0"/>
          </a:p>
          <a:p>
            <a:pPr marL="0" lvl="0" indent="0" defTabSz="914400" eaLnBrk="1" fontAlgn="auto" hangingPunct="1">
              <a:lnSpc>
                <a:spcPct val="125000"/>
              </a:lnSpc>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请注意，</a:t>
            </a:r>
            <a:r>
              <a:rPr lang="zh-CN" altLang="en-US" sz="1200" dirty="0">
                <a:latin typeface="微软雅黑" panose="020B0503020204020204" charset="-122"/>
                <a:ea typeface="微软雅黑" panose="020B0503020204020204" charset="-122"/>
              </a:rPr>
              <a:t>专业的流调溯源工作由疾控等专业机构完成，学校开展流调便于快速排查病例行动轨迹，开展传播风险评估</a:t>
            </a:r>
            <a:r>
              <a:rPr lang="zh-CN" altLang="zh-CN" sz="1200" kern="1200" dirty="0">
                <a:solidFill>
                  <a:schemeClr val="tx1"/>
                </a:solidFill>
                <a:effectLst/>
                <a:latin typeface="+mn-lt"/>
                <a:ea typeface="+mn-ea"/>
                <a:cs typeface="+mn-cs"/>
              </a:rPr>
              <a:t>，精准划定风险区域。</a:t>
            </a:r>
            <a:r>
              <a:rPr lang="zh-CN" altLang="en-US" sz="1200" kern="1200" dirty="0">
                <a:solidFill>
                  <a:schemeClr val="tx1"/>
                </a:solidFill>
                <a:effectLst/>
                <a:latin typeface="+mn-lt"/>
                <a:ea typeface="+mn-ea"/>
                <a:cs typeface="+mn-cs"/>
              </a:rPr>
              <a:t>还要</a:t>
            </a:r>
            <a:r>
              <a:rPr lang="zh-CN" altLang="zh-CN" sz="1200" kern="1200" dirty="0">
                <a:solidFill>
                  <a:schemeClr val="tx1"/>
                </a:solidFill>
                <a:effectLst/>
                <a:latin typeface="+mn-lt"/>
                <a:ea typeface="+mn-ea"/>
                <a:cs typeface="+mn-cs"/>
              </a:rPr>
              <a:t>按要求调查收集师生员工相关信息，协助开展风险人群排查。</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每日统计汇总各类人员的健康信息、核酸检测结果，分析流行态势，评估防控效果，制作简报报送防控领导小组。综合现场流调、风险排查等多源信息，开展校园疫情形势分析和研判，提出防控建议。</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600"/>
              </a:spcBef>
              <a:spcAft>
                <a:spcPts val="600"/>
              </a:spcAft>
            </a:pPr>
            <a:r>
              <a:rPr lang="zh-CN" altLang="en-US" sz="1600" b="1" dirty="0">
                <a:solidFill>
                  <a:srgbClr val="3333FF"/>
                </a:solidFill>
              </a:rPr>
              <a:t>借此机会简单介绍一下接触者的分类</a:t>
            </a:r>
            <a:endParaRPr lang="en-US" altLang="zh-CN" sz="1600" b="1" dirty="0">
              <a:solidFill>
                <a:srgbClr val="3333FF"/>
              </a:solidFill>
            </a:endParaRPr>
          </a:p>
          <a:p>
            <a:pPr>
              <a:lnSpc>
                <a:spcPct val="100000"/>
              </a:lnSpc>
              <a:spcBef>
                <a:spcPts val="600"/>
              </a:spcBef>
              <a:spcAft>
                <a:spcPts val="600"/>
              </a:spcAft>
            </a:pPr>
            <a:r>
              <a:rPr lang="zh-CN" altLang="zh-CN" sz="1600" b="1" dirty="0">
                <a:solidFill>
                  <a:srgbClr val="3333FF"/>
                </a:solidFill>
              </a:rPr>
              <a:t>密切接触者</a:t>
            </a:r>
            <a:r>
              <a:rPr lang="zh-CN" altLang="zh-CN" dirty="0"/>
              <a:t>指疑似病例和确诊病例症状出现前</a:t>
            </a:r>
            <a:r>
              <a:rPr lang="en-US" altLang="zh-CN" dirty="0"/>
              <a:t>2</a:t>
            </a:r>
            <a:r>
              <a:rPr lang="zh-CN" altLang="zh-CN" dirty="0"/>
              <a:t>天开始，或无症状感染者标本采样前</a:t>
            </a:r>
            <a:r>
              <a:rPr lang="en-US" altLang="zh-CN" dirty="0"/>
              <a:t>2</a:t>
            </a:r>
            <a:r>
              <a:rPr lang="zh-CN" altLang="zh-CN" dirty="0"/>
              <a:t>天开始，与其有近距离接触但未采取有效防护的人员。</a:t>
            </a:r>
            <a:endParaRPr lang="zh-CN" altLang="zh-CN" dirty="0"/>
          </a:p>
          <a:p>
            <a:pPr>
              <a:lnSpc>
                <a:spcPct val="100000"/>
              </a:lnSpc>
              <a:spcBef>
                <a:spcPts val="600"/>
              </a:spcBef>
              <a:spcAft>
                <a:spcPts val="600"/>
              </a:spcAft>
            </a:pPr>
            <a:r>
              <a:rPr lang="zh-CN" altLang="zh-CN" dirty="0"/>
              <a:t>对与感染风险较高的密切接触者共同居住和工作等接触频繁的人员可判定为密接的密接。</a:t>
            </a:r>
            <a:r>
              <a:rPr lang="zh-CN" altLang="zh-CN" dirty="0">
                <a:solidFill>
                  <a:srgbClr val="FF0000"/>
                </a:solidFill>
              </a:rPr>
              <a:t>出现校园聚集性疫情、传播链不易明确时，应迅速进行封控管理，优先做好密切接触者的追踪，不再强调判定该范围内密接的密接。</a:t>
            </a:r>
            <a:endParaRPr lang="zh-CN" altLang="zh-CN" dirty="0">
              <a:solidFill>
                <a:srgbClr val="FF0000"/>
              </a:solidFill>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a:t>六</a:t>
            </a:r>
            <a:r>
              <a:rPr lang="zh-CN" altLang="en-US" dirty="0"/>
              <a:t>、</a:t>
            </a:r>
            <a:r>
              <a:rPr lang="zh-CN" altLang="zh-CN" dirty="0"/>
              <a:t>健康管理与监测</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基于流调和风险排查结果，按要求对师生分类进行健康管理和感染者筛查。感染者筛查以核酸检测为主，根据疫情防控需要学校可结合使用新冠抗原检测。密切接触者、密接的密接在学校疫情处置专班要求时限内由学校协助社区防控组转运至当地政府安排的集中隔离场所，接受集中隔离医学观察和定期核酸检测。一般接触者应做好登记，进行健康风险告知和个人健康监测，健康监测期间原则上不外出。核酸检测频次按学校疫情处置专班要求执行。</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密切接触者、密接的密接核酸检测在集中隔离场所进行；一般接触者的核酸采样由学校统一组织师生至采样点集中进行</a:t>
            </a:r>
            <a:r>
              <a:rPr lang="zh-CN" altLang="en-US" sz="1200" kern="1200" dirty="0">
                <a:solidFill>
                  <a:schemeClr val="tx1"/>
                </a:solidFill>
                <a:effectLst/>
                <a:latin typeface="+mn-lt"/>
                <a:ea typeface="+mn-ea"/>
                <a:cs typeface="+mn-cs"/>
              </a:rPr>
              <a:t>；</a:t>
            </a:r>
            <a:r>
              <a:rPr lang="zh-CN" altLang="zh-CN" sz="1200" dirty="0"/>
              <a:t>有发热、咳嗽等症状的人员应该分开采样或者上门采样，避免交叉感染。</a:t>
            </a:r>
            <a:r>
              <a:rPr lang="zh-CN" altLang="zh-CN" sz="1200" kern="1200" dirty="0">
                <a:solidFill>
                  <a:schemeClr val="tx1"/>
                </a:solidFill>
                <a:effectLst/>
                <a:latin typeface="+mn-lt"/>
                <a:ea typeface="+mn-ea"/>
                <a:cs typeface="+mn-cs"/>
              </a:rPr>
              <a:t>集中采样点的设置应合理，由专业人员评估后启用。加强采样现场组织管理，确保有序开展，避免人员聚集，并督促做好个人防护。对病例生活、学习、工作的场所进行环境、物品核酸检测，评估风险区域，指导开展消杀工作。</a:t>
            </a:r>
            <a:endParaRPr lang="zh-CN"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mn-lt"/>
                <a:ea typeface="+mn-ea"/>
                <a:cs typeface="+mn-cs"/>
              </a:rPr>
              <a:t>需要考虑的是：一旦发生校园聚集性疫情，</a:t>
            </a:r>
            <a:r>
              <a:rPr lang="zh-CN" altLang="en-US" dirty="0"/>
              <a:t>大规模核酸采集现场通常安排在室外，这时如何保障供电？雨雪天气怎么办？使用有线网络还是无线？网速是否足够？手机信号是否正常？断网后有无备用方案？</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根据流行病学调查结果，结合阳性病例活动范围与频次，配合属地疫情防控领导指挥机构精准划分校内封控区和管控区。一般将病例和无症状者的居住楼栋或活动频繁的实验室、教室、办公室及其周边区域划为封控区。可精准划分至楼栋或单元。封控区实行</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区域封闭、足不出门、服务上门</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。病例发病前</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天或无症状感染者检测阳性前</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天起至隔离管理前，如其工作地、活动地等区域人员具有一定的传播 风险，且其密切接触者、密接的密接追踪判定难度较大，可将相关区域划为管控区。可精准划分至楼栋或单元。管控区实行“人不出区、严禁聚集”。管控区内出现核酸检测阳性者，立即转为封控区。</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请注意：千万不能一封了之，应考虑封控区的生活设施是否满足师生需求？例如，某高校发生新冠疫情后，在宿舍门贴上封条，达到“区域封闭、足不出门”的效果，但没考虑学生如何上厕所，如何喝水等问题，引起较大的舆情。此外，还要考虑到师生诉求如何提交，如何反馈，流程是否畅通？</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八、</a:t>
            </a:r>
            <a:r>
              <a:rPr lang="zh-CN" altLang="zh-CN" dirty="0"/>
              <a:t>校园消杀与环境管理</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学校在</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五大员</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专班和属地疾控部门的指导下开展消毒工作</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严格做好垃圾与废弃口罩处理。</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mn-lt"/>
                <a:ea typeface="+mn-ea"/>
                <a:cs typeface="+mn-cs"/>
              </a:rPr>
              <a:t>需要注意的是：</a:t>
            </a:r>
            <a:r>
              <a:rPr lang="zh-CN" altLang="zh-CN" sz="1200" kern="1200" dirty="0">
                <a:solidFill>
                  <a:schemeClr val="tx1"/>
                </a:solidFill>
                <a:effectLst/>
                <a:latin typeface="+mn-lt"/>
                <a:ea typeface="+mn-ea"/>
                <a:cs typeface="+mn-cs"/>
              </a:rPr>
              <a:t>学校消毒人员或物资缺乏的，应联系有资质的社会专业力量入校协助</a:t>
            </a:r>
            <a:r>
              <a:rPr lang="zh-CN" altLang="en-US" sz="1200" kern="1200" dirty="0">
                <a:solidFill>
                  <a:schemeClr val="tx1"/>
                </a:solidFill>
                <a:effectLst/>
                <a:latin typeface="+mn-lt"/>
                <a:ea typeface="+mn-ea"/>
                <a:cs typeface="+mn-cs"/>
              </a:rPr>
              <a:t>，因此提前应联系专业消杀公司，签署相关协议；</a:t>
            </a:r>
            <a:r>
              <a:rPr lang="zh-CN" altLang="zh-CN" sz="1200" dirty="0">
                <a:latin typeface="微软雅黑" panose="020B0503020204020204" charset="-122"/>
                <a:ea typeface="微软雅黑" panose="020B0503020204020204" charset="-122"/>
              </a:rPr>
              <a:t>病例宿舍产生的垃圾和工作人员使用过的防护用品等</a:t>
            </a:r>
            <a:r>
              <a:rPr lang="zh-CN" altLang="en-US" sz="1200" dirty="0">
                <a:latin typeface="微软雅黑" panose="020B0503020204020204" charset="-122"/>
                <a:ea typeface="微软雅黑" panose="020B0503020204020204" charset="-122"/>
              </a:rPr>
              <a:t>应</a:t>
            </a:r>
            <a:r>
              <a:rPr lang="zh-CN" altLang="zh-CN" sz="1200" dirty="0">
                <a:latin typeface="微软雅黑" panose="020B0503020204020204" charset="-122"/>
                <a:ea typeface="微软雅黑" panose="020B0503020204020204" charset="-122"/>
              </a:rPr>
              <a:t>作为医疗废物处理。</a:t>
            </a:r>
            <a:endParaRPr lang="zh-CN" altLang="en-US" sz="1200" dirty="0">
              <a:latin typeface="微软雅黑" panose="020B0503020204020204" charset="-122"/>
              <a:ea typeface="微软雅黑" panose="020B0503020204020204" charset="-122"/>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九、后勤保障与服务</a:t>
            </a:r>
            <a:endParaRPr lang="en-US" altLang="zh-CN" dirty="0"/>
          </a:p>
          <a:p>
            <a:r>
              <a:rPr lang="zh-CN" altLang="en-US" sz="1200" b="1" kern="1200" dirty="0">
                <a:solidFill>
                  <a:schemeClr val="tx1"/>
                </a:solidFill>
                <a:effectLst/>
                <a:latin typeface="+mn-lt"/>
                <a:ea typeface="+mn-ea"/>
                <a:cs typeface="+mn-cs"/>
              </a:rPr>
              <a:t>发生校园疫情，数千甚至数万人员封闭在校园中，吃喝住用是一个极其重要的问题，也是极易引发舆情的问题。</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1</a:t>
            </a:r>
            <a:r>
              <a:rPr lang="zh-CN" altLang="en-US" sz="1200" b="1" kern="1200" dirty="0">
                <a:solidFill>
                  <a:schemeClr val="tx1"/>
                </a:solidFill>
                <a:effectLst/>
                <a:latin typeface="+mn-lt"/>
                <a:ea typeface="+mn-ea"/>
                <a:cs typeface="+mn-cs"/>
              </a:rPr>
              <a:t>是</a:t>
            </a:r>
            <a:r>
              <a:rPr lang="zh-CN" altLang="zh-CN" sz="1200" b="1" kern="1200" dirty="0">
                <a:solidFill>
                  <a:schemeClr val="tx1"/>
                </a:solidFill>
                <a:effectLst/>
                <a:latin typeface="+mn-lt"/>
                <a:ea typeface="+mn-ea"/>
                <a:cs typeface="+mn-cs"/>
              </a:rPr>
              <a:t>做好餐饮保障</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为师生提供安全、卫生的饮用水。及时采购、储备基本生活物资，严格监管采购渠道。采用线上订餐、食堂无接触式配送方式供餐，使用一次性打包盒配送至指定地点。应考虑餐饮种类多样化，以满足不同群体的需求。如果食堂供应能力不足，可寻求第三方餐饮公司的供餐服务。</a:t>
            </a:r>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需要</a:t>
            </a:r>
            <a:r>
              <a:rPr lang="zh-CN" altLang="en-US" sz="1200" dirty="0">
                <a:solidFill>
                  <a:srgbClr val="FF0000"/>
                </a:solidFill>
                <a:latin typeface="微软雅黑" panose="020B0503020204020204" charset="-122"/>
                <a:ea typeface="微软雅黑" panose="020B0503020204020204" charset="-122"/>
              </a:rPr>
              <a:t>注意的是：</a:t>
            </a:r>
            <a:r>
              <a:rPr lang="zh-CN" altLang="en-US" sz="1200" dirty="0">
                <a:latin typeface="微软雅黑" panose="020B0503020204020204" charset="-122"/>
                <a:ea typeface="微软雅黑" panose="020B0503020204020204" charset="-122"/>
              </a:rPr>
              <a:t>食堂工作人员被隔离时怎么办？认负责配送？餐盒如何交接？是否有第三方餐饮公司的清单与协议？如何保证其食</a:t>
            </a:r>
            <a:r>
              <a:rPr lang="zh-CN" altLang="zh-CN" sz="1200" kern="1200" dirty="0">
                <a:solidFill>
                  <a:schemeClr val="tx1"/>
                </a:solidFill>
                <a:effectLst/>
                <a:latin typeface="+mn-lt"/>
                <a:ea typeface="+mn-ea"/>
                <a:cs typeface="+mn-cs"/>
              </a:rPr>
              <a:t>品安全、营养和质量</a:t>
            </a:r>
            <a:r>
              <a:rPr lang="zh-CN" altLang="en-US" sz="1200" kern="1200" dirty="0">
                <a:solidFill>
                  <a:schemeClr val="tx1"/>
                </a:solidFill>
                <a:effectLst/>
                <a:latin typeface="+mn-lt"/>
                <a:ea typeface="+mn-ea"/>
                <a:cs typeface="+mn-cs"/>
              </a:rPr>
              <a:t>？</a:t>
            </a:r>
            <a:endParaRPr lang="zh-CN" altLang="en-US" sz="1200" dirty="0"/>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00000"/>
              </a:lnSpc>
              <a:spcBef>
                <a:spcPts val="600"/>
              </a:spcBef>
              <a:spcAft>
                <a:spcPts val="600"/>
              </a:spcAft>
              <a:buNone/>
            </a:pPr>
            <a:r>
              <a:rPr lang="en-US" altLang="zh-CN" sz="1600" b="1" dirty="0"/>
              <a:t>2</a:t>
            </a:r>
            <a:r>
              <a:rPr lang="zh-CN" altLang="en-US" sz="1600" b="1" dirty="0"/>
              <a:t>是做好防疫物资供应</a:t>
            </a:r>
            <a:endParaRPr lang="en-US" altLang="zh-CN" sz="1600" b="1" dirty="0"/>
          </a:p>
          <a:p>
            <a:pPr marL="0" indent="0">
              <a:lnSpc>
                <a:spcPct val="100000"/>
              </a:lnSpc>
              <a:spcBef>
                <a:spcPts val="600"/>
              </a:spcBef>
              <a:spcAft>
                <a:spcPts val="600"/>
              </a:spcAft>
              <a:buNone/>
            </a:pPr>
            <a:r>
              <a:rPr lang="zh-CN" altLang="en-US" sz="1200" dirty="0"/>
              <a:t>向师生提供必要的防疫物资，学校后勤管理部门应制定“疫情防控物资计划表和进库出库登记表”，动态掌握和及时储备数量足够、品种齐全的疫情防控物资。</a:t>
            </a:r>
            <a:endParaRPr lang="en-US" altLang="zh-CN" sz="1200" dirty="0"/>
          </a:p>
          <a:p>
            <a:pPr marL="0" indent="0">
              <a:lnSpc>
                <a:spcPct val="100000"/>
              </a:lnSpc>
              <a:spcBef>
                <a:spcPts val="600"/>
              </a:spcBef>
              <a:spcAft>
                <a:spcPts val="600"/>
              </a:spcAft>
              <a:buNone/>
            </a:pPr>
            <a:r>
              <a:rPr lang="zh-CN" altLang="en-US" sz="1200" dirty="0"/>
              <a:t>需注意：储备种类与数量如何计算？紧急情况下如何采购与调配？</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3</a:t>
            </a:r>
            <a:r>
              <a:rPr lang="zh-CN" altLang="en-US" sz="1200" b="1" kern="1200" dirty="0">
                <a:solidFill>
                  <a:schemeClr val="tx1"/>
                </a:solidFill>
                <a:effectLst/>
                <a:latin typeface="+mn-lt"/>
                <a:ea typeface="+mn-ea"/>
                <a:cs typeface="+mn-cs"/>
              </a:rPr>
              <a:t>是</a:t>
            </a:r>
            <a:r>
              <a:rPr lang="zh-CN" altLang="zh-CN" sz="1200" b="1" kern="1200" dirty="0">
                <a:solidFill>
                  <a:schemeClr val="tx1"/>
                </a:solidFill>
                <a:effectLst/>
                <a:latin typeface="+mn-lt"/>
                <a:ea typeface="+mn-ea"/>
                <a:cs typeface="+mn-cs"/>
              </a:rPr>
              <a:t>做好生活用品保障</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确保生活必需品储备充足、供应有序、价格稳定。为师生提供电话订货或线上订货和无接触配送。对经济有困难的学生，学校应给予适当补助或减免。</a:t>
            </a:r>
            <a:endParaRPr lang="en-US" altLang="zh-CN" sz="1200" kern="1200" dirty="0">
              <a:solidFill>
                <a:schemeClr val="tx1"/>
              </a:solidFill>
              <a:effectLst/>
              <a:latin typeface="+mn-lt"/>
              <a:ea typeface="+mn-ea"/>
              <a:cs typeface="+mn-cs"/>
            </a:endParaRPr>
          </a:p>
          <a:p>
            <a:pPr marL="0" lvl="0" indent="0" defTabSz="914400" eaLnBrk="1" fontAlgn="auto" hangingPunct="1">
              <a:lnSpc>
                <a:spcPct val="120000"/>
              </a:lnSpc>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需要注意的是：</a:t>
            </a:r>
            <a:r>
              <a:rPr lang="zh-CN" altLang="en-US" sz="1200" dirty="0">
                <a:latin typeface="微软雅黑" panose="020B0503020204020204" charset="-122"/>
                <a:ea typeface="微软雅黑" panose="020B0503020204020204" charset="-122"/>
              </a:rPr>
              <a:t>封控区师生如何购物？校内超市是否开放？校内超市无法实现在线订货时怎么办？快递收寄是否进行？</a:t>
            </a:r>
            <a:endParaRPr lang="en-US" altLang="zh-CN" sz="1200" dirty="0">
              <a:latin typeface="微软雅黑" panose="020B0503020204020204" charset="-122"/>
              <a:ea typeface="微软雅黑" panose="020B0503020204020204" charset="-122"/>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00000"/>
              </a:lnSpc>
              <a:spcBef>
                <a:spcPts val="600"/>
              </a:spcBef>
              <a:spcAft>
                <a:spcPts val="600"/>
              </a:spcAft>
              <a:buNone/>
            </a:pPr>
            <a:r>
              <a:rPr lang="en-US" altLang="zh-CN" sz="1400" b="1" dirty="0">
                <a:latin typeface="微软雅黑" panose="020B0503020204020204" charset="-122"/>
                <a:ea typeface="微软雅黑" panose="020B0503020204020204" charset="-122"/>
              </a:rPr>
              <a:t>4</a:t>
            </a:r>
            <a:r>
              <a:rPr lang="zh-CN" altLang="en-US" sz="1400" b="1" dirty="0">
                <a:latin typeface="微软雅黑" panose="020B0503020204020204" charset="-122"/>
                <a:ea typeface="微软雅黑" panose="020B0503020204020204" charset="-122"/>
              </a:rPr>
              <a:t>是协助做好转运组织工作</a:t>
            </a:r>
            <a:endParaRPr lang="en-US" altLang="zh-CN" sz="1400" b="1" dirty="0">
              <a:latin typeface="微软雅黑" panose="020B0503020204020204" charset="-122"/>
              <a:ea typeface="微软雅黑" panose="020B0503020204020204" charset="-122"/>
            </a:endParaRPr>
          </a:p>
          <a:p>
            <a:pPr>
              <a:lnSpc>
                <a:spcPct val="100000"/>
              </a:lnSpc>
              <a:spcBef>
                <a:spcPts val="600"/>
              </a:spcBef>
              <a:spcAft>
                <a:spcPts val="600"/>
              </a:spcAft>
            </a:pPr>
            <a:r>
              <a:rPr lang="zh-CN" altLang="en-US" sz="1200" dirty="0"/>
              <a:t>配合属地学校疫情处置专班，高效、快速完成需要进行集中隔离师生员工的转运工作。</a:t>
            </a:r>
            <a:endParaRPr lang="en-US" altLang="zh-CN" sz="1200" dirty="0"/>
          </a:p>
          <a:p>
            <a:pPr marL="0" lvl="0" indent="0" defTabSz="914400" eaLnBrk="1" fontAlgn="auto" hangingPunct="1">
              <a:lnSpc>
                <a:spcPct val="120000"/>
              </a:lnSpc>
              <a:spcBef>
                <a:spcPts val="600"/>
              </a:spcBef>
              <a:spcAft>
                <a:spcPts val="600"/>
              </a:spcAft>
              <a:buFont typeface="Wingdings" panose="05000000000000000000" pitchFamily="2" charset="2"/>
              <a:buNone/>
              <a:defRPr/>
            </a:pPr>
            <a:r>
              <a:rPr lang="zh-CN" altLang="en-US" sz="1200" dirty="0"/>
              <a:t>需要注意的是：应提前考虑</a:t>
            </a:r>
            <a:r>
              <a:rPr lang="zh-CN" altLang="en-US" sz="1200" dirty="0">
                <a:latin typeface="微软雅黑" panose="020B0503020204020204" charset="-122"/>
                <a:ea typeface="微软雅黑" panose="020B0503020204020204" charset="-122"/>
              </a:rPr>
              <a:t>密接转运使用何种车辆？校外就医人员使用何种车辆？转运人员数量大怎么办？转运人员如何防护？</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十、健康宣教</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发生校园疫情时，应及时开展疫情防控健康宣教，可采用线上培训的方式，分类分次组织各类人员学习防控知识，掌握学校疫情防控应急工作流程和各项制度。建立上述人员实时在线管理群，确保指令直达，高效临机处置突发事件。充分利用江苏校园疫情防控培训平台，全面加强师生员工疫情防控能力培训。</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十一、心理健康服务</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疫情防控期间，学校协调属地行政部门、专业机构组建由精神科医生、精神科护士、心理治疗师组成的心理危机干预组，全力加强师生心理辅导和心理危机干预。针对校园封闭管理实际，面向全校师生和校外隔离学生，开设疫情防控心理支持热线。热线电话实行</a:t>
            </a:r>
            <a:r>
              <a:rPr lang="en-US" altLang="zh-CN" sz="1200" kern="1200" dirty="0">
                <a:solidFill>
                  <a:schemeClr val="tx1"/>
                </a:solidFill>
                <a:effectLst/>
                <a:latin typeface="+mn-lt"/>
                <a:ea typeface="+mn-ea"/>
                <a:cs typeface="+mn-cs"/>
              </a:rPr>
              <a:t>24</a:t>
            </a:r>
            <a:r>
              <a:rPr lang="zh-CN" altLang="zh-CN" sz="1200" kern="1200" dirty="0">
                <a:solidFill>
                  <a:schemeClr val="tx1"/>
                </a:solidFill>
                <a:effectLst/>
                <a:latin typeface="+mn-lt"/>
                <a:ea typeface="+mn-ea"/>
                <a:cs typeface="+mn-cs"/>
              </a:rPr>
              <a:t>小时值班制，确保师生心理诉求得到及时回应。</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发挥</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家庭</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班级</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学院</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学校</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四级网络作用，组建心理个案重点关怀专班，对目标人群分类分层次开展精准心理健康指导。对于住院患者</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集中隔离人员</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居家健康监测人员</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防疫一线人员和工作志愿者，</a:t>
            </a:r>
            <a:r>
              <a:rPr lang="zh-CN" altLang="en-US" sz="1200" kern="1200" dirty="0">
                <a:solidFill>
                  <a:schemeClr val="tx1"/>
                </a:solidFill>
                <a:effectLst/>
                <a:latin typeface="+mn-lt"/>
                <a:ea typeface="+mn-ea"/>
                <a:cs typeface="+mn-cs"/>
              </a:rPr>
              <a:t>分类进行心理健康服务。</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十二、教学运行</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疫情得到有效控制前，师生员工应居家或留在宿舍，停止一切聚集性活动和其他集体活动。引导学生开展网络自主学习，线上完成预习、作业布置、视频答疑、考核等环节，保证学生跟上教学进度。根据疫情发展变化，适时做好假期延期和实习、见习、毕业等相关工作的衔接与教学进度的调整。</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十三、舆论宣传引导</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学校疫情防控宣传组配合属地疫情防控领导指挥机构，在属地统一扎口管理下，及时通报校内疫情情况，回应社会和师生关切。积极引导正面舆论，及时发布校内抗疫的正面事件与人物报道，推送权威信息</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入圈</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发现重大舆情</a:t>
            </a:r>
            <a:r>
              <a:rPr lang="zh-CN" altLang="en-US" sz="1200" kern="1200" dirty="0">
                <a:solidFill>
                  <a:schemeClr val="tx1"/>
                </a:solidFill>
                <a:effectLst/>
                <a:latin typeface="+mn-lt"/>
                <a:ea typeface="+mn-ea"/>
                <a:cs typeface="+mn-cs"/>
              </a:rPr>
              <a:t>要</a:t>
            </a:r>
            <a:r>
              <a:rPr lang="zh-CN" altLang="zh-CN" sz="1200" kern="1200" dirty="0">
                <a:solidFill>
                  <a:schemeClr val="tx1"/>
                </a:solidFill>
                <a:effectLst/>
                <a:latin typeface="+mn-lt"/>
                <a:ea typeface="+mn-ea"/>
                <a:cs typeface="+mn-cs"/>
              </a:rPr>
              <a:t>及时在防控工作群通报，第一时间上报领导小组，并协同属地有关部门跟进处理。</a:t>
            </a:r>
            <a:endParaRPr lang="en-US" altLang="zh-CN" sz="1200" kern="1200" dirty="0">
              <a:solidFill>
                <a:schemeClr val="tx1"/>
              </a:solidFill>
              <a:effectLst/>
              <a:latin typeface="+mn-lt"/>
              <a:ea typeface="+mn-ea"/>
              <a:cs typeface="+mn-cs"/>
            </a:endParaRPr>
          </a:p>
          <a:p>
            <a:pPr marL="0" lvl="0" indent="0" defTabSz="914400" eaLnBrk="1" fontAlgn="auto" hangingPunct="1">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需要考虑是：</a:t>
            </a:r>
            <a:r>
              <a:rPr lang="zh-CN" altLang="en-US" sz="1200" dirty="0">
                <a:latin typeface="微软雅黑" panose="020B0503020204020204" charset="-122"/>
                <a:ea typeface="微软雅黑" panose="020B0503020204020204" charset="-122"/>
              </a:rPr>
              <a:t>是否召开新闻发布会？何时召开新闻发布会？谁负责回答记者提问？如何应对媒体采访？信息公开的时间和程度？如何让家长及时获悉？</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十三、舆论宣传引导</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学校疫情防控宣传组配合属地疫情防控领导指挥机构，在属地统一扎口管理下，及时通报校内疫情情况，回应社会和师生关切。积极引导正面舆论，及时发布校内抗疫的正面事件与人物报道，推送权威信息</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入圈</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发现重大舆情</a:t>
            </a:r>
            <a:r>
              <a:rPr lang="zh-CN" altLang="en-US" sz="1200" kern="1200" dirty="0">
                <a:solidFill>
                  <a:schemeClr val="tx1"/>
                </a:solidFill>
                <a:effectLst/>
                <a:latin typeface="+mn-lt"/>
                <a:ea typeface="+mn-ea"/>
                <a:cs typeface="+mn-cs"/>
              </a:rPr>
              <a:t>要</a:t>
            </a:r>
            <a:r>
              <a:rPr lang="zh-CN" altLang="zh-CN" sz="1200" kern="1200" dirty="0">
                <a:solidFill>
                  <a:schemeClr val="tx1"/>
                </a:solidFill>
                <a:effectLst/>
                <a:latin typeface="+mn-lt"/>
                <a:ea typeface="+mn-ea"/>
                <a:cs typeface="+mn-cs"/>
              </a:rPr>
              <a:t>及时在防控工作群通报，第一时间上报领导小组，并协同属地有关部门跟进处理。</a:t>
            </a:r>
            <a:endParaRPr lang="en-US" altLang="zh-CN" sz="1200" kern="1200" dirty="0">
              <a:solidFill>
                <a:schemeClr val="tx1"/>
              </a:solidFill>
              <a:effectLst/>
              <a:latin typeface="+mn-lt"/>
              <a:ea typeface="+mn-ea"/>
              <a:cs typeface="+mn-cs"/>
            </a:endParaRPr>
          </a:p>
          <a:p>
            <a:pPr marL="0" lvl="0" indent="0" defTabSz="914400" eaLnBrk="1" fontAlgn="auto" hangingPunct="1">
              <a:spcBef>
                <a:spcPts val="600"/>
              </a:spcBef>
              <a:spcAft>
                <a:spcPts val="600"/>
              </a:spcAft>
              <a:buFont typeface="Wingdings" panose="05000000000000000000" pitchFamily="2" charset="2"/>
              <a:buNone/>
              <a:defRPr/>
            </a:pPr>
            <a:r>
              <a:rPr lang="zh-CN" altLang="en-US" sz="1200" kern="1200" dirty="0">
                <a:solidFill>
                  <a:schemeClr val="tx1"/>
                </a:solidFill>
                <a:effectLst/>
                <a:latin typeface="+mn-lt"/>
                <a:ea typeface="+mn-ea"/>
                <a:cs typeface="+mn-cs"/>
              </a:rPr>
              <a:t>需要考虑是：</a:t>
            </a:r>
            <a:r>
              <a:rPr lang="zh-CN" altLang="en-US" sz="1200" dirty="0">
                <a:latin typeface="微软雅黑" panose="020B0503020204020204" charset="-122"/>
                <a:ea typeface="微软雅黑" panose="020B0503020204020204" charset="-122"/>
              </a:rPr>
              <a:t>是否召开新闻发布会？何时召开新闻发布会？谁负责回答记者提问？如何应对媒体采访？信息公开的时间和程度？如何让家长及时获悉？</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en-US" dirty="0"/>
              <a:t>十四、紧急医疗救助</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kern="1200" dirty="0">
                <a:solidFill>
                  <a:schemeClr val="tx1"/>
                </a:solidFill>
                <a:effectLst/>
                <a:latin typeface="+mn-lt"/>
                <a:ea typeface="+mn-ea"/>
                <a:cs typeface="+mn-cs"/>
              </a:rPr>
              <a:t>校园封闭期间，应关注师生的医疗需求。如需校外就医，联系后勤管理处安排疫情保障车辆送至定点医院就诊。人员转运期间，做好防护和全封闭管理措施，做好人员信息登记，坚决防止疫情输出风险。</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en-US" sz="1200" kern="1200" dirty="0">
                <a:solidFill>
                  <a:schemeClr val="tx1"/>
                </a:solidFill>
                <a:effectLst/>
                <a:latin typeface="+mn-lt"/>
                <a:ea typeface="+mn-ea"/>
                <a:cs typeface="+mn-cs"/>
              </a:rPr>
              <a:t>需要注意的是：全校封闭管理时，师生医疗服务需求量极大，全部转运至校外医疗机构就诊比较困难，如何快速分诊？是否需安排专职医生进驻校园？ </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领导，我们从发现校园阳性病例开始，向大家简要介绍了应急响应启动和处置流程。今天汇报的应急预案比较宏观。当然，实际运行过程中还会遇到各种问题，有必要通过实操演练才能及时发现、及时解决、查漏补缺。</a:t>
            </a:r>
            <a:endParaRPr lang="zh-CN" altLang="en-US" dirty="0"/>
          </a:p>
        </p:txBody>
      </p:sp>
      <p:sp>
        <p:nvSpPr>
          <p:cNvPr id="4" name="灯片编号占位符 3"/>
          <p:cNvSpPr>
            <a:spLocks noGrp="1"/>
          </p:cNvSpPr>
          <p:nvPr>
            <p:ph type="sldNum" sz="quarter" idx="5"/>
          </p:nvPr>
        </p:nvSpPr>
        <p:spPr/>
        <p:txBody>
          <a:bodyPr/>
          <a:lstStyle/>
          <a:p>
            <a:pPr>
              <a:defRPr/>
            </a:pPr>
            <a:fld id="{B0E2EEAF-1F83-4E3A-ABE7-B86364E76521}"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为深入贯彻落实党中央、国务院决策部署，</a:t>
            </a:r>
            <a:r>
              <a:rPr lang="en-US" altLang="zh-CN" dirty="0"/>
              <a:t>8</a:t>
            </a:r>
            <a:r>
              <a:rPr lang="zh-CN" altLang="en-US" dirty="0"/>
              <a:t>月</a:t>
            </a:r>
            <a:r>
              <a:rPr lang="en-US" altLang="zh-CN" dirty="0"/>
              <a:t>16</a:t>
            </a:r>
            <a:r>
              <a:rPr lang="zh-CN" altLang="en-US" dirty="0"/>
              <a:t>日，教育部印发通知，要求各地教育行政部门和高校高效统筹新冠肺炎疫情防控和教育改革发展，扎实做好</a:t>
            </a:r>
            <a:r>
              <a:rPr lang="en-US" altLang="zh-CN" dirty="0"/>
              <a:t>2022</a:t>
            </a:r>
            <a:r>
              <a:rPr lang="zh-CN" altLang="en-US" dirty="0"/>
              <a:t>年秋季学期开学和疫情防控工作。</a:t>
            </a:r>
            <a:endParaRPr lang="zh-CN" altLang="en-US" dirty="0"/>
          </a:p>
        </p:txBody>
      </p:sp>
      <p:sp>
        <p:nvSpPr>
          <p:cNvPr id="4" name="灯片编号占位符 3"/>
          <p:cNvSpPr>
            <a:spLocks noGrp="1"/>
          </p:cNvSpPr>
          <p:nvPr>
            <p:ph type="sldNum" sz="quarter" idx="5"/>
          </p:nvPr>
        </p:nvSpPr>
        <p:spPr/>
        <p:txBody>
          <a:bodyPr/>
          <a:lstStyle/>
          <a:p>
            <a:fld id="{2259993C-6D9A-4214-A252-AD42702646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sz="1200" b="1" kern="1200" dirty="0">
                <a:solidFill>
                  <a:schemeClr val="tx1"/>
                </a:solidFill>
                <a:effectLst/>
                <a:latin typeface="+mn-lt"/>
                <a:ea typeface="+mn-ea"/>
                <a:cs typeface="+mn-cs"/>
              </a:rPr>
              <a:t>第九版防控方案出台</a:t>
            </a:r>
            <a:r>
              <a:rPr lang="zh-CN" altLang="zh-CN" sz="1200" b="1" kern="1200" dirty="0">
                <a:solidFill>
                  <a:schemeClr val="tx1"/>
                </a:solidFill>
                <a:effectLst/>
                <a:latin typeface="+mn-lt"/>
                <a:ea typeface="+mn-ea"/>
                <a:cs typeface="+mn-cs"/>
              </a:rPr>
              <a:t>是一个系统性的工程，</a:t>
            </a:r>
            <a:r>
              <a:rPr lang="zh-CN" altLang="zh-CN" sz="1200" kern="1200" dirty="0">
                <a:solidFill>
                  <a:schemeClr val="tx1"/>
                </a:solidFill>
                <a:effectLst/>
                <a:latin typeface="+mn-lt"/>
                <a:ea typeface="+mn-ea"/>
                <a:cs typeface="+mn-cs"/>
              </a:rPr>
              <a:t>一推出，就要在全国各地的</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亿人里落地，所以不容有疏忽，工作不能一蹴而就，必须有个过程。</a:t>
            </a:r>
            <a:r>
              <a:rPr lang="en-US" altLang="zh-CN" sz="1200" kern="1200" dirty="0">
                <a:solidFill>
                  <a:schemeClr val="tx1"/>
                </a:solidFill>
                <a:effectLst/>
                <a:latin typeface="+mn-lt"/>
                <a:ea typeface="+mn-ea"/>
                <a:cs typeface="+mn-cs"/>
              </a:rPr>
              <a:t>Omicron</a:t>
            </a:r>
            <a:r>
              <a:rPr lang="zh-CN" altLang="zh-CN" sz="1200" kern="1200" dirty="0">
                <a:solidFill>
                  <a:schemeClr val="tx1"/>
                </a:solidFill>
                <a:effectLst/>
                <a:latin typeface="+mn-lt"/>
                <a:ea typeface="+mn-ea"/>
                <a:cs typeface="+mn-cs"/>
              </a:rPr>
              <a:t>去年末就出现了，早在去年末、今年初，就有英国、南非、美国的科学家发表论文称</a:t>
            </a:r>
            <a:r>
              <a:rPr lang="en-US" altLang="zh-CN" sz="1200" kern="1200" dirty="0">
                <a:solidFill>
                  <a:schemeClr val="tx1"/>
                </a:solidFill>
                <a:effectLst/>
                <a:latin typeface="+mn-lt"/>
                <a:ea typeface="+mn-ea"/>
                <a:cs typeface="+mn-cs"/>
              </a:rPr>
              <a:t>Omicron</a:t>
            </a:r>
            <a:r>
              <a:rPr lang="zh-CN" altLang="zh-CN" sz="1200" kern="1200" dirty="0">
                <a:solidFill>
                  <a:schemeClr val="tx1"/>
                </a:solidFill>
                <a:effectLst/>
                <a:latin typeface="+mn-lt"/>
                <a:ea typeface="+mn-ea"/>
                <a:cs typeface="+mn-cs"/>
              </a:rPr>
              <a:t>致病力减弱。但我们能够凭借这些论文就改变两年确立的防疫体系么？不能。我们肯定要做大量的实证工作，形成中国自己的、独立的科学判断，积累一定的实践经验，逐渐的，调整我们的防疫体系。另外，中国是“全国一盘棋”，</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亿人无小事，重大公共政策的制定，一定要考虑到全国最短板、最落后、最脆弱的地区和人群，而不能以大城市为标准。同时，形式主义和官僚主义也是基层治理面临的实际情况，要考虑到政策落地后在地方上变形走样。</a:t>
            </a:r>
            <a:r>
              <a:rPr lang="zh-CN" altLang="zh-CN" sz="1200" b="1" kern="1200" dirty="0">
                <a:solidFill>
                  <a:schemeClr val="tx1"/>
                </a:solidFill>
                <a:effectLst/>
                <a:latin typeface="+mn-lt"/>
                <a:ea typeface="+mn-ea"/>
                <a:cs typeface="+mn-cs"/>
              </a:rPr>
              <a:t>这些都要系统性地通盘考虑。但无论如何，现在看来，整个决策转变是很快的，也就半年时间</a:t>
            </a:r>
            <a:r>
              <a:rPr lang="zh-CN" altLang="zh-CN" sz="1200" kern="1200" dirty="0">
                <a:solidFill>
                  <a:schemeClr val="tx1"/>
                </a:solidFill>
                <a:effectLst/>
                <a:latin typeface="+mn-lt"/>
                <a:ea typeface="+mn-ea"/>
                <a:cs typeface="+mn-cs"/>
              </a:rPr>
              <a:t>。有一些人（特别是能够读取外文资料的居于超能级城市的中青年精英）似不太能理解这个基本的逻辑，认为</a:t>
            </a:r>
            <a:r>
              <a:rPr lang="en-US" altLang="zh-CN" sz="1200" kern="1200" dirty="0">
                <a:solidFill>
                  <a:schemeClr val="tx1"/>
                </a:solidFill>
                <a:effectLst/>
                <a:latin typeface="+mn-lt"/>
                <a:ea typeface="+mn-ea"/>
                <a:cs typeface="+mn-cs"/>
              </a:rPr>
              <a:t>Omicron</a:t>
            </a:r>
            <a:r>
              <a:rPr lang="zh-CN" altLang="zh-CN" sz="1200" kern="1200">
                <a:solidFill>
                  <a:schemeClr val="tx1"/>
                </a:solidFill>
                <a:effectLst/>
                <a:latin typeface="+mn-lt"/>
                <a:ea typeface="+mn-ea"/>
                <a:cs typeface="+mn-cs"/>
              </a:rPr>
              <a:t>来了，我们马上就需要刻不容缓的全盘调整政策，如果滞后了，就说明我们的决策甚至体制有问题。这种看法是幼稚的，是对中国国情、公共政策决策的不了解。现在回过头看，一切都应该更加清楚了。</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牢牢把握着防疫政策制定的主动权：</a:t>
            </a:r>
            <a:r>
              <a:rPr lang="zh-CN" altLang="zh-CN" sz="1200" kern="1200" dirty="0">
                <a:solidFill>
                  <a:schemeClr val="tx1"/>
                </a:solidFill>
                <a:effectLst/>
                <a:latin typeface="+mn-lt"/>
                <a:ea typeface="+mn-ea"/>
                <a:cs typeface="+mn-cs"/>
              </a:rPr>
              <a:t>在防疫问题上，中央政府考虑的是全体中国人民的福祉，不对少数</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特定的地方、团体或人群负责，更不对外国政府或舆论负责。现在回过头看，疫情防控政策的发展轨迹非常清晰。今年</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17</a:t>
            </a:r>
            <a:r>
              <a:rPr lang="zh-CN" altLang="zh-CN" sz="1200" kern="1200" dirty="0">
                <a:solidFill>
                  <a:schemeClr val="tx1"/>
                </a:solidFill>
                <a:effectLst/>
                <a:latin typeface="+mn-lt"/>
                <a:ea typeface="+mn-ea"/>
                <a:cs typeface="+mn-cs"/>
              </a:rPr>
              <a:t>日政治局常务会议提出提高精准防控水平、“统筹好疫情防控和经济社会发展</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用最小的代价实现最大的防控效果</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最大限度减少疫情对经济社会发展的影响”。</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日，正值上海疫情攻坚保卫时刻，舆论有很多不同声音，不少人意志动摇，政治局常务会议又提出“坚决同一切歪曲、怀疑、否定我国防疫方针政策的言行作斗争</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月末</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月初，上海（及北京）的疫情都得到控制，针对</a:t>
            </a:r>
            <a:r>
              <a:rPr lang="en-US" altLang="zh-CN" sz="1200" kern="1200" dirty="0">
                <a:solidFill>
                  <a:schemeClr val="tx1"/>
                </a:solidFill>
                <a:effectLst/>
                <a:latin typeface="+mn-lt"/>
                <a:ea typeface="+mn-ea"/>
                <a:cs typeface="+mn-cs"/>
              </a:rPr>
              <a:t>Omicron</a:t>
            </a:r>
            <a:r>
              <a:rPr lang="zh-CN" altLang="zh-CN" sz="1200" kern="1200" dirty="0">
                <a:solidFill>
                  <a:schemeClr val="tx1"/>
                </a:solidFill>
                <a:effectLst/>
                <a:latin typeface="+mn-lt"/>
                <a:ea typeface="+mn-ea"/>
                <a:cs typeface="+mn-cs"/>
              </a:rPr>
              <a:t>的防疫战取得阶段性胜利。</a:t>
            </a:r>
            <a:r>
              <a:rPr lang="en-US" altLang="zh-CN" sz="1200" kern="1200" dirty="0">
                <a:solidFill>
                  <a:schemeClr val="tx1"/>
                </a:solidFill>
                <a:effectLst/>
                <a:latin typeface="+mn-lt"/>
                <a:ea typeface="+mn-ea"/>
                <a:cs typeface="+mn-cs"/>
              </a:rPr>
              <a:t>6</a:t>
            </a:r>
            <a:r>
              <a:rPr lang="zh-CN" altLang="zh-CN" sz="1200" kern="1200" dirty="0">
                <a:solidFill>
                  <a:schemeClr val="tx1"/>
                </a:solidFill>
                <a:effectLst/>
                <a:latin typeface="+mn-lt"/>
                <a:ea typeface="+mn-ea"/>
                <a:cs typeface="+mn-cs"/>
              </a:rPr>
              <a:t>月末，国家卫健委颁布了呼应</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月份政治局常务会议精神、科学导向、充分调研、与时俱进的《防控方案》。一切都在掌控之中。</a:t>
            </a:r>
            <a:r>
              <a:rPr lang="zh-CN" altLang="en-US" sz="1200" kern="1200" dirty="0">
                <a:solidFill>
                  <a:schemeClr val="tx1"/>
                </a:solidFill>
                <a:effectLst/>
                <a:latin typeface="+mn-lt"/>
                <a:ea typeface="+mn-ea"/>
                <a:cs typeface="+mn-cs"/>
              </a:rPr>
              <a:t>我</a:t>
            </a:r>
            <a:r>
              <a:rPr lang="zh-CN" altLang="zh-CN" sz="1200" kern="1200" dirty="0">
                <a:solidFill>
                  <a:schemeClr val="tx1"/>
                </a:solidFill>
                <a:effectLst/>
                <a:latin typeface="+mn-lt"/>
                <a:ea typeface="+mn-ea"/>
                <a:cs typeface="+mn-cs"/>
              </a:rPr>
              <a:t>的建议还是，一定要相信中央政府。中央政府的目的，就是用若干年时间（从</a:t>
            </a:r>
            <a:r>
              <a:rPr lang="en-US" altLang="zh-CN" sz="1200" kern="1200" dirty="0">
                <a:solidFill>
                  <a:schemeClr val="tx1"/>
                </a:solidFill>
                <a:effectLst/>
                <a:latin typeface="+mn-lt"/>
                <a:ea typeface="+mn-ea"/>
                <a:cs typeface="+mn-cs"/>
              </a:rPr>
              <a:t>2020</a:t>
            </a:r>
            <a:r>
              <a:rPr lang="zh-CN" altLang="zh-CN" sz="1200" kern="1200" dirty="0">
                <a:solidFill>
                  <a:schemeClr val="tx1"/>
                </a:solidFill>
                <a:effectLst/>
                <a:latin typeface="+mn-lt"/>
                <a:ea typeface="+mn-ea"/>
                <a:cs typeface="+mn-cs"/>
              </a:rPr>
              <a:t>年开始算），摸索出一条独特的道路，以全球人类社会最小的公共卫生代价穿越</a:t>
            </a:r>
            <a:r>
              <a:rPr lang="en-US" altLang="zh-CN" sz="1200" kern="1200" dirty="0">
                <a:solidFill>
                  <a:schemeClr val="tx1"/>
                </a:solidFill>
                <a:effectLst/>
                <a:latin typeface="+mn-lt"/>
                <a:ea typeface="+mn-ea"/>
                <a:cs typeface="+mn-cs"/>
              </a:rPr>
              <a:t>COVID-19</a:t>
            </a:r>
            <a:r>
              <a:rPr lang="zh-CN" altLang="zh-CN" sz="1200" kern="1200" dirty="0">
                <a:solidFill>
                  <a:schemeClr val="tx1"/>
                </a:solidFill>
                <a:effectLst/>
                <a:latin typeface="+mn-lt"/>
                <a:ea typeface="+mn-ea"/>
                <a:cs typeface="+mn-cs"/>
              </a:rPr>
              <a:t>疫情。</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《第九版》是与时俱进的，最新的科学经验和实践都反映进来了</a:t>
            </a:r>
            <a:r>
              <a:rPr lang="zh-CN" altLang="zh-CN" sz="1200" kern="1200" dirty="0">
                <a:solidFill>
                  <a:schemeClr val="tx1"/>
                </a:solidFill>
                <a:effectLst/>
                <a:latin typeface="+mn-lt"/>
                <a:ea typeface="+mn-ea"/>
                <a:cs typeface="+mn-cs"/>
              </a:rPr>
              <a:t>。上海等超大城市前段的疫情也提供了重要经验，已经充分反映到了《第九版》里。现在回头看，一切都更清晰了；上海不是什么放弃“动态清零”的试点，其防疫战所积累的重要经验、教训和心得等，成了现阶段常态化精准防控的重要借鉴。此外，这也说明，我们之前经历的一切，都是有价值、有贡献的：人们在防疫里的努力、付出、贡献并没有被“浪费</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掉，而是化作了宝贵的经验和实践，对全国人民新阶段的防疫提供了指引。</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zh-CN" altLang="zh-CN" sz="1200" b="1" kern="1200" dirty="0">
                <a:solidFill>
                  <a:schemeClr val="tx1"/>
                </a:solidFill>
                <a:effectLst/>
                <a:latin typeface="+mn-lt"/>
                <a:ea typeface="+mn-ea"/>
                <a:cs typeface="+mn-cs"/>
              </a:rPr>
              <a:t>防疫体系极具中国特色，它国几乎不可能复制</a:t>
            </a:r>
            <a:r>
              <a:rPr lang="zh-CN" altLang="zh-CN" sz="1200" kern="1200" dirty="0">
                <a:solidFill>
                  <a:schemeClr val="tx1"/>
                </a:solidFill>
                <a:effectLst/>
                <a:latin typeface="+mn-lt"/>
                <a:ea typeface="+mn-ea"/>
                <a:cs typeface="+mn-cs"/>
              </a:rPr>
              <a:t>。我们的防疫政策在原有基础上不断吸收先进经验，不断迭代发展，形成了一套独特的中国特色的防疫体系。但是这套防疫方案拿到其他国家，能够执行么？恐怕是不能的——其落地执行完全依赖中国独特的政治、经济、社会、文化结构与发展基础。从这个角度说，中国经验对他国是有参考意义的，这个参考意义是纯粹从科学及公共卫生角度说的；及中国经验对他国又缺乏实践参考意义，因为其他国家没有中国的政治社会文化条件（而这些问题又是科学家和公共卫生专家不能回答的）。所以，中国经验，是既有意义，又没有意义。但从大历史角度看，中国模式在人类社会之存在，可以帮助我们回答更多深层次的问题。</a:t>
            </a: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pPr>
              <a:defRPr/>
            </a:pPr>
            <a:fld id="{C00BA34C-DC41-4777-BD17-407021A44D2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FBC1AD40-C090-4D9D-A75E-308F561233DE}"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5AB6FAD9-789C-408F-8452-0AFF0D9DB7C7}" type="slidenum">
              <a:rPr lang="zh-CN" altLang="en-US" smtClean="0"/>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C04E31CC-3F64-4C7F-A476-3C794B52FD2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E0E5C238-D143-4041-97B7-298D388CB465}" type="slidenum">
              <a:rPr lang="zh-CN" altLang="en-US" smtClean="0"/>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EDA76389-50FD-4335-A6F2-5D406A6B8BC8}"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A5ED4E7B-C76D-45AC-B9A7-13BAF9AD8979}" type="slidenum">
              <a:rPr lang="zh-CN" altLang="en-US" smtClean="0"/>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5" y="1600212"/>
            <a:ext cx="10972800" cy="4525963"/>
          </a:xfrm>
          <a:prstGeom prst="rect">
            <a:avLst/>
          </a:prstGeom>
        </p:spPr>
        <p:txBody>
          <a:bodyPr lIns="100899" tIns="50450" rIns="100899" bIns="50450"/>
          <a:lstStyle>
            <a:lvl1pPr>
              <a:lnSpc>
                <a:spcPct val="140000"/>
              </a:lnSpc>
              <a:spcBef>
                <a:spcPts val="0"/>
              </a:spcBef>
              <a:buClr>
                <a:srgbClr val="0070C0"/>
              </a:buClr>
              <a:buFont typeface="Wingdings" panose="05000000000000000000" pitchFamily="2" charset="2"/>
              <a:buChar char="Ø"/>
              <a:defRPr>
                <a:latin typeface="华文细黑" panose="02010600040101010101" pitchFamily="2" charset="-122"/>
                <a:ea typeface="华文细黑" panose="02010600040101010101" pitchFamily="2" charset="-122"/>
              </a:defRPr>
            </a:lvl1pPr>
            <a:lvl2pPr>
              <a:lnSpc>
                <a:spcPct val="140000"/>
              </a:lnSpc>
              <a:spcBef>
                <a:spcPts val="0"/>
              </a:spcBef>
              <a:buClr>
                <a:srgbClr val="0070C0"/>
              </a:buClr>
              <a:buFont typeface="Wingdings" panose="05000000000000000000" pitchFamily="2" charset="2"/>
              <a:buChar char="n"/>
              <a:defRPr sz="2800">
                <a:latin typeface="华文细黑" panose="02010600040101010101" pitchFamily="2" charset="-122"/>
                <a:ea typeface="华文细黑" panose="02010600040101010101" pitchFamily="2" charset="-122"/>
              </a:defRPr>
            </a:lvl2pPr>
            <a:lvl3pPr>
              <a:lnSpc>
                <a:spcPct val="140000"/>
              </a:lnSpc>
              <a:spcBef>
                <a:spcPts val="0"/>
              </a:spcBef>
              <a:buClr>
                <a:srgbClr val="0070C0"/>
              </a:buClr>
              <a:buFont typeface="Wingdings" panose="05000000000000000000" pitchFamily="2" charset="2"/>
              <a:buChar char="l"/>
              <a:defRPr sz="2800" baseline="0">
                <a:latin typeface="华文细黑" panose="02010600040101010101" pitchFamily="2" charset="-122"/>
                <a:ea typeface="华文细黑" panose="02010600040101010101" pitchFamily="2" charset="-122"/>
              </a:defRPr>
            </a:lvl3pPr>
            <a:lvl4pPr>
              <a:lnSpc>
                <a:spcPct val="140000"/>
              </a:lnSpc>
              <a:spcBef>
                <a:spcPts val="0"/>
              </a:spcBef>
              <a:defRPr sz="2800">
                <a:latin typeface="华文细黑" panose="02010600040101010101" pitchFamily="2" charset="-122"/>
                <a:ea typeface="华文细黑" panose="02010600040101010101" pitchFamily="2" charset="-122"/>
              </a:defRPr>
            </a:lvl4pPr>
            <a:lvl5pPr>
              <a:lnSpc>
                <a:spcPct val="140000"/>
              </a:lnSpc>
              <a:spcBef>
                <a:spcPts val="0"/>
              </a:spcBef>
              <a:defRPr sz="2800">
                <a:latin typeface="华文细黑" panose="02010600040101010101" pitchFamily="2" charset="-122"/>
                <a:ea typeface="华文细黑" panose="02010600040101010101"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7" name="矩形 6"/>
          <p:cNvSpPr/>
          <p:nvPr userDrawn="1"/>
        </p:nvSpPr>
        <p:spPr>
          <a:xfrm>
            <a:off x="-3175" y="6530975"/>
            <a:ext cx="12204090" cy="337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图片 9" descr="校训3"/>
          <p:cNvPicPr>
            <a:picLocks noChangeAspect="1"/>
          </p:cNvPicPr>
          <p:nvPr userDrawn="1"/>
        </p:nvPicPr>
        <p:blipFill>
          <a:blip r:embed="rId2" cstate="screen">
            <a:grayscl/>
            <a:lum bright="48001"/>
          </a:blip>
          <a:srcRect/>
          <a:stretch>
            <a:fillRect/>
          </a:stretch>
        </p:blipFill>
        <p:spPr>
          <a:xfrm>
            <a:off x="5205095" y="6576695"/>
            <a:ext cx="828675" cy="240030"/>
          </a:xfrm>
          <a:prstGeom prst="rect">
            <a:avLst/>
          </a:prstGeom>
          <a:noFill/>
          <a:ln w="9525">
            <a:noFill/>
          </a:ln>
        </p:spPr>
      </p:pic>
      <p:pic>
        <p:nvPicPr>
          <p:cNvPr id="2053" name="图片 10" descr="校训3"/>
          <p:cNvPicPr>
            <a:picLocks noChangeAspect="1"/>
          </p:cNvPicPr>
          <p:nvPr userDrawn="1"/>
        </p:nvPicPr>
        <p:blipFill>
          <a:blip r:embed="rId3" cstate="screen">
            <a:grayscl/>
            <a:lum bright="48001"/>
          </a:blip>
          <a:srcRect l="-1477"/>
          <a:stretch>
            <a:fillRect/>
          </a:stretch>
        </p:blipFill>
        <p:spPr>
          <a:xfrm>
            <a:off x="6172835" y="6577330"/>
            <a:ext cx="848360" cy="220345"/>
          </a:xfrm>
          <a:prstGeom prst="rect">
            <a:avLst/>
          </a:prstGeom>
          <a:noFill/>
          <a:ln w="9525">
            <a:noFill/>
          </a:ln>
        </p:spPr>
      </p:pic>
      <p:sp>
        <p:nvSpPr>
          <p:cNvPr id="2" name="标题 1"/>
          <p:cNvSpPr>
            <a:spLocks noGrp="1"/>
          </p:cNvSpPr>
          <p:nvPr>
            <p:ph type="title"/>
          </p:nvPr>
        </p:nvSpPr>
        <p:spPr>
          <a:xfrm>
            <a:off x="838200" y="365125"/>
            <a:ext cx="10515600" cy="779145"/>
          </a:xfrm>
        </p:spPr>
        <p:txBody>
          <a:bodyPr/>
          <a:lstStyle>
            <a:lvl1pPr>
              <a:lnSpc>
                <a:spcPct val="100000"/>
              </a:lnSpc>
              <a:defRPr sz="2800" b="1">
                <a:solidFill>
                  <a:schemeClr val="tx1"/>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5" name="灯片编号占位符 4"/>
          <p:cNvSpPr>
            <a:spLocks noGrp="1"/>
          </p:cNvSpPr>
          <p:nvPr>
            <p:ph type="sldNum" sz="quarter" idx="12"/>
          </p:nvPr>
        </p:nvSpPr>
        <p:spPr>
          <a:xfrm>
            <a:off x="9457690" y="6504940"/>
            <a:ext cx="2743200" cy="365125"/>
          </a:xfrm>
        </p:spPr>
        <p:txBody>
          <a:bodyPr/>
          <a:lstStyle/>
          <a:p>
            <a:fld id="{7D9BB5D0-35E4-459D-AEF3-FE4D7C45CC19}" type="slidenum">
              <a:rPr lang="zh-CN" altLang="en-US" smtClean="0"/>
            </a:fld>
            <a:endParaRPr lang="zh-CN" altLang="en-US"/>
          </a:p>
        </p:txBody>
      </p:sp>
      <p:sp>
        <p:nvSpPr>
          <p:cNvPr id="6" name="矩形 5"/>
          <p:cNvSpPr/>
          <p:nvPr userDrawn="1"/>
        </p:nvSpPr>
        <p:spPr>
          <a:xfrm>
            <a:off x="595630" y="524510"/>
            <a:ext cx="85725" cy="461010"/>
          </a:xfrm>
          <a:prstGeom prst="rect">
            <a:avLst/>
          </a:prstGeom>
          <a:solidFill>
            <a:srgbClr val="FD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83198" y="476884"/>
            <a:ext cx="222673" cy="555625"/>
          </a:xfrm>
          <a:prstGeom prst="rect">
            <a:avLst/>
          </a:prstGeom>
          <a:solidFill>
            <a:srgbClr val="FD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4" cstate="screen"/>
          <a:stretch>
            <a:fillRect/>
          </a:stretch>
        </p:blipFill>
        <p:spPr>
          <a:xfrm>
            <a:off x="11213465" y="436245"/>
            <a:ext cx="496570" cy="636905"/>
          </a:xfrm>
          <a:prstGeom prst="rect">
            <a:avLst/>
          </a:prstGeom>
        </p:spPr>
      </p:pic>
      <p:sp>
        <p:nvSpPr>
          <p:cNvPr id="12" name="内容占位符 2"/>
          <p:cNvSpPr>
            <a:spLocks noGrp="1"/>
          </p:cNvSpPr>
          <p:nvPr>
            <p:ph idx="1"/>
          </p:nvPr>
        </p:nvSpPr>
        <p:spPr>
          <a:xfrm>
            <a:off x="609911" y="1600642"/>
            <a:ext cx="10972179" cy="4526014"/>
          </a:xfrm>
          <a:prstGeom prst="rect">
            <a:avLst/>
          </a:prstGeom>
        </p:spPr>
        <p:txBody>
          <a:bodyPr/>
          <a:lstStyle>
            <a:lvl1pPr marL="228600" indent="-228600">
              <a:defRPr lang="zh-CN" altLang="en-US" sz="2400"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stStyle>
          <a:p>
            <a:pPr marL="228600" lvl="0" indent="-228600" algn="l" defTabSz="914400" rtl="0" eaLnBrk="1" latinLnBrk="0" hangingPunct="1">
              <a:lnSpc>
                <a:spcPct val="125000"/>
              </a:lnSpc>
              <a:spcBef>
                <a:spcPts val="0"/>
              </a:spcBef>
              <a:buFont typeface="Arial" panose="020B0604020202020204" pitchFamily="34" charset="0"/>
              <a:buChar char="•"/>
            </a:pPr>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fld id="{CCF9743B-ACE4-45B6-8715-2EBEAC8AF765}"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A1D8514-6CDA-4297-9F76-A1628B4FF280}" type="slidenum">
              <a:rPr lang="zh-CN" altLang="en-US" smtClean="0"/>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fld id="{F967DE14-D8E2-4902-BE0E-8B77764A5912}"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42DC00ED-55B3-4719-845E-84B1E6214F26}" type="slidenum">
              <a:rPr lang="zh-CN" altLang="en-US" smtClean="0"/>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pPr>
              <a:defRPr/>
            </a:pPr>
            <a:fld id="{C82E6F03-E0F3-4FE3-A932-45BA4EB4C3C0}"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8784CF41-6DC1-4501-8727-D45176BE9DD8}" type="slidenum">
              <a:rPr lang="zh-CN" altLang="en-US" smtClean="0"/>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pPr>
              <a:defRPr/>
            </a:pPr>
            <a:fld id="{63BD6A18-78BF-4669-BF9E-B5AD819118B0}" type="datetimeFigureOut">
              <a:rPr lang="zh-CN" altLang="en-US" smtClean="0"/>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9E49C411-3C18-4424-9317-1CBFBFBB020D}" type="slidenum">
              <a:rPr lang="zh-CN" altLang="en-US" smtClean="0"/>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4EAF482C-B9D4-4231-813B-1E151A0CD903}" type="datetimeFigureOut">
              <a:rPr lang="zh-CN" altLang="en-US" smtClean="0"/>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053FDF6D-7DB9-4B8F-A4CC-7772021B76FE}" type="slidenum">
              <a:rPr lang="zh-CN" altLang="en-US" smtClean="0"/>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F786819-9B37-43FC-A5CF-6220395F4EB0}" type="datetimeFigureOut">
              <a:rPr lang="zh-CN" altLang="en-US" smtClean="0"/>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AD5C41FE-7965-4580-A7D8-C2E001DA6510}" type="slidenum">
              <a:rPr lang="zh-CN" altLang="en-US" smtClean="0"/>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2A552663-C3D3-4C33-A891-FD0F3E79F998}"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AFB3F9DA-8A8C-408C-A38F-9DF2DC226E6C}" type="slidenum">
              <a:rPr lang="zh-CN" altLang="en-US" smtClean="0"/>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fld id="{F22BFB8C-F52B-4FEA-812C-4F2C69763E26}" type="datetimeFigureOut">
              <a:rPr lang="zh-CN" altLang="en-US" smtClean="0"/>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E1D48373-1B82-495E-BE4F-DE3D7D6D4807}" type="slidenum">
              <a:rPr lang="zh-CN" altLang="en-US" smtClean="0"/>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A76389-50FD-4335-A6F2-5D406A6B8BC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5ED4E7B-C76D-45AC-B9A7-13BAF9AD89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5.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2.xml"/><Relationship Id="rId6" Type="http://schemas.openxmlformats.org/officeDocument/2006/relationships/tags" Target="../tags/tag18.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1" Type="http://schemas.openxmlformats.org/officeDocument/2006/relationships/notesSlide" Target="../notesSlides/notesSlide7.xml"/><Relationship Id="rId10" Type="http://schemas.openxmlformats.org/officeDocument/2006/relationships/slideLayout" Target="../slideLayouts/slideLayout7.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85.xml.rels><?xml version="1.0" encoding="UTF-8" standalone="yes"?>
<Relationships xmlns="http://schemas.openxmlformats.org/package/2006/relationships"><Relationship Id="rId7" Type="http://schemas.openxmlformats.org/officeDocument/2006/relationships/notesSlide" Target="../notesSlides/notesSlide60.xml"/><Relationship Id="rId6" Type="http://schemas.openxmlformats.org/officeDocument/2006/relationships/slideLayout" Target="../slideLayouts/slideLayout1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ctrTitle"/>
          </p:nvPr>
        </p:nvSpPr>
        <p:spPr>
          <a:xfrm>
            <a:off x="335360" y="1556640"/>
            <a:ext cx="11593288" cy="1584325"/>
          </a:xfrm>
        </p:spPr>
        <p:txBody>
          <a:bodyPr>
            <a:noAutofit/>
          </a:bodyPr>
          <a:lstStyle/>
          <a:p>
            <a:r>
              <a:rPr lang="zh-CN" altLang="zh-CN" sz="4800" b="1" dirty="0">
                <a:solidFill>
                  <a:schemeClr val="accent6"/>
                </a:solidFill>
                <a:latin typeface="黑体" panose="02010600030101010101" pitchFamily="49" charset="-122"/>
                <a:ea typeface="黑体" panose="02010600030101010101" pitchFamily="49" charset="-122"/>
              </a:rPr>
              <a:t>新型冠状病毒肺炎防控方案</a:t>
            </a:r>
            <a:r>
              <a:rPr lang="zh-CN" altLang="en-US" sz="4800" b="1" dirty="0">
                <a:solidFill>
                  <a:schemeClr val="accent6"/>
                </a:solidFill>
                <a:latin typeface="黑体" panose="02010600030101010101" pitchFamily="49" charset="-122"/>
                <a:ea typeface="黑体" panose="02010600030101010101" pitchFamily="49" charset="-122"/>
              </a:rPr>
              <a:t> </a:t>
            </a:r>
            <a:r>
              <a:rPr lang="en-US" altLang="zh-CN" sz="4800" b="1" dirty="0">
                <a:solidFill>
                  <a:schemeClr val="accent6"/>
                </a:solidFill>
                <a:latin typeface="黑体" panose="02010600030101010101" pitchFamily="49" charset="-122"/>
                <a:ea typeface="黑体" panose="02010600030101010101" pitchFamily="49" charset="-122"/>
              </a:rPr>
              <a:t>(</a:t>
            </a:r>
            <a:r>
              <a:rPr lang="zh-CN" altLang="zh-CN" sz="4800" b="1" dirty="0">
                <a:solidFill>
                  <a:schemeClr val="accent6"/>
                </a:solidFill>
                <a:latin typeface="黑体" panose="02010600030101010101" pitchFamily="49" charset="-122"/>
                <a:ea typeface="黑体" panose="02010600030101010101" pitchFamily="49" charset="-122"/>
              </a:rPr>
              <a:t>第</a:t>
            </a:r>
            <a:r>
              <a:rPr lang="zh-CN" altLang="en-US" sz="4800" b="1" dirty="0">
                <a:solidFill>
                  <a:schemeClr val="accent6"/>
                </a:solidFill>
                <a:latin typeface="黑体" panose="02010600030101010101" pitchFamily="49" charset="-122"/>
                <a:ea typeface="黑体" panose="02010600030101010101" pitchFamily="49" charset="-122"/>
              </a:rPr>
              <a:t>九</a:t>
            </a:r>
            <a:r>
              <a:rPr lang="zh-CN" altLang="zh-CN" sz="4800" b="1" dirty="0">
                <a:solidFill>
                  <a:schemeClr val="accent6"/>
                </a:solidFill>
                <a:latin typeface="黑体" panose="02010600030101010101" pitchFamily="49" charset="-122"/>
                <a:ea typeface="黑体" panose="02010600030101010101" pitchFamily="49" charset="-122"/>
              </a:rPr>
              <a:t>版</a:t>
            </a:r>
            <a:r>
              <a:rPr lang="en-US" altLang="zh-CN" sz="4800" b="1" dirty="0">
                <a:solidFill>
                  <a:schemeClr val="accent6"/>
                </a:solidFill>
                <a:latin typeface="黑体" panose="02010600030101010101" pitchFamily="49" charset="-122"/>
                <a:ea typeface="黑体" panose="02010600030101010101" pitchFamily="49" charset="-122"/>
              </a:rPr>
              <a:t>)</a:t>
            </a:r>
            <a:r>
              <a:rPr lang="zh-CN" altLang="en-US" sz="4800" b="1" dirty="0">
                <a:solidFill>
                  <a:schemeClr val="accent6"/>
                </a:solidFill>
                <a:latin typeface="黑体" panose="02010600030101010101" pitchFamily="49" charset="-122"/>
                <a:ea typeface="黑体" panose="02010600030101010101" pitchFamily="49" charset="-122"/>
              </a:rPr>
              <a:t>解读</a:t>
            </a:r>
            <a:br>
              <a:rPr lang="zh-CN" altLang="zh-CN" sz="4800" dirty="0">
                <a:solidFill>
                  <a:schemeClr val="accent6"/>
                </a:solidFill>
                <a:latin typeface="黑体" panose="02010600030101010101" pitchFamily="49" charset="-122"/>
                <a:ea typeface="黑体" panose="02010600030101010101" pitchFamily="49" charset="-122"/>
              </a:rPr>
            </a:br>
            <a:endParaRPr lang="zh-CN" altLang="zh-CN" sz="4800" dirty="0">
              <a:solidFill>
                <a:schemeClr val="accent6"/>
              </a:solidFill>
              <a:latin typeface="黑体" panose="02010600030101010101" pitchFamily="49" charset="-122"/>
              <a:ea typeface="黑体" panose="02010600030101010101" pitchFamily="49" charset="-122"/>
            </a:endParaRPr>
          </a:p>
        </p:txBody>
      </p:sp>
      <p:sp>
        <p:nvSpPr>
          <p:cNvPr id="20483" name="副标题 3"/>
          <p:cNvSpPr>
            <a:spLocks noGrp="1"/>
          </p:cNvSpPr>
          <p:nvPr>
            <p:ph type="subTitle" idx="1"/>
          </p:nvPr>
        </p:nvSpPr>
        <p:spPr>
          <a:xfrm>
            <a:off x="2855640" y="3717035"/>
            <a:ext cx="6400800" cy="1944687"/>
          </a:xfrm>
        </p:spPr>
        <p:txBody>
          <a:bodyPr/>
          <a:lstStyle/>
          <a:p>
            <a:pPr eaLnBrk="1" hangingPunct="1">
              <a:lnSpc>
                <a:spcPct val="150000"/>
              </a:lnSpc>
              <a:spcBef>
                <a:spcPct val="0"/>
              </a:spcBef>
            </a:pPr>
            <a:r>
              <a:rPr lang="zh-CN" altLang="en-US" sz="2400" b="1" dirty="0">
                <a:solidFill>
                  <a:schemeClr val="tx1"/>
                </a:solidFill>
                <a:latin typeface="黑体" panose="02010600030101010101" pitchFamily="49" charset="-122"/>
                <a:ea typeface="黑体" panose="02010600030101010101" pitchFamily="49" charset="-122"/>
              </a:rPr>
              <a:t>盐城市疾病预防控制中心</a:t>
            </a:r>
            <a:endParaRPr lang="en-US" altLang="zh-CN" sz="2400" b="1" dirty="0">
              <a:solidFill>
                <a:schemeClr val="tx1"/>
              </a:solidFill>
              <a:latin typeface="黑体" panose="02010600030101010101" pitchFamily="49" charset="-122"/>
              <a:ea typeface="黑体" panose="02010600030101010101" pitchFamily="49" charset="-122"/>
            </a:endParaRPr>
          </a:p>
          <a:p>
            <a:pPr eaLnBrk="1" hangingPunct="1">
              <a:lnSpc>
                <a:spcPct val="150000"/>
              </a:lnSpc>
              <a:spcBef>
                <a:spcPct val="0"/>
              </a:spcBef>
            </a:pPr>
            <a:r>
              <a:rPr lang="en-US" altLang="zh-CN" sz="2400" b="1" dirty="0">
                <a:solidFill>
                  <a:schemeClr val="tx1"/>
                </a:solidFill>
                <a:latin typeface="黑体" panose="02010600030101010101" pitchFamily="49" charset="-122"/>
                <a:ea typeface="黑体" panose="02010600030101010101" pitchFamily="49" charset="-122"/>
              </a:rPr>
              <a:t>2022</a:t>
            </a:r>
            <a:r>
              <a:rPr lang="zh-CN" altLang="en-US" sz="2400" b="1" dirty="0">
                <a:solidFill>
                  <a:schemeClr val="tx1"/>
                </a:solidFill>
                <a:latin typeface="黑体" panose="02010600030101010101" pitchFamily="49" charset="-122"/>
                <a:ea typeface="黑体" panose="02010600030101010101" pitchFamily="49" charset="-122"/>
              </a:rPr>
              <a:t>年</a:t>
            </a:r>
            <a:r>
              <a:rPr lang="en-US" altLang="zh-CN" sz="2400" b="1" dirty="0">
                <a:solidFill>
                  <a:schemeClr val="tx1"/>
                </a:solidFill>
                <a:latin typeface="黑体" panose="02010600030101010101" pitchFamily="49" charset="-122"/>
                <a:ea typeface="黑体" panose="02010600030101010101" pitchFamily="49" charset="-122"/>
              </a:rPr>
              <a:t>8</a:t>
            </a:r>
            <a:r>
              <a:rPr lang="zh-CN" altLang="en-US" sz="2400" b="1" dirty="0">
                <a:solidFill>
                  <a:schemeClr val="tx1"/>
                </a:solidFill>
                <a:latin typeface="黑体" panose="02010600030101010101" pitchFamily="49" charset="-122"/>
                <a:ea typeface="黑体" panose="02010600030101010101" pitchFamily="49" charset="-122"/>
              </a:rPr>
              <a:t>月</a:t>
            </a:r>
            <a:r>
              <a:rPr lang="en-US" altLang="zh-CN" sz="2400" b="1" dirty="0">
                <a:solidFill>
                  <a:schemeClr val="tx1"/>
                </a:solidFill>
                <a:latin typeface="黑体" panose="02010600030101010101" pitchFamily="49" charset="-122"/>
                <a:ea typeface="黑体" panose="02010600030101010101" pitchFamily="49" charset="-122"/>
              </a:rPr>
              <a:t>23</a:t>
            </a:r>
            <a:r>
              <a:rPr lang="zh-CN" altLang="en-US" sz="2400" b="1" dirty="0">
                <a:solidFill>
                  <a:schemeClr val="tx1"/>
                </a:solidFill>
                <a:latin typeface="黑体" panose="02010600030101010101" pitchFamily="49" charset="-122"/>
                <a:ea typeface="黑体" panose="02010600030101010101" pitchFamily="49" charset="-122"/>
              </a:rPr>
              <a:t>日</a:t>
            </a:r>
            <a:endParaRPr lang="zh-CN" altLang="en-US" sz="2400" b="1" dirty="0">
              <a:solidFill>
                <a:schemeClr val="tx1"/>
              </a:solidFill>
              <a:latin typeface="黑体" panose="02010600030101010101" pitchFamily="49" charset="-122"/>
              <a:ea typeface="黑体" panose="02010600030101010101" pitchFamily="49" charset="-122"/>
            </a:endParaRP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767408" y="1052737"/>
          <a:ext cx="10729192" cy="5805267"/>
        </p:xfrm>
        <a:graphic>
          <a:graphicData uri="http://schemas.openxmlformats.org/drawingml/2006/table">
            <a:tbl>
              <a:tblPr/>
              <a:tblGrid>
                <a:gridCol w="731948"/>
                <a:gridCol w="2785640"/>
                <a:gridCol w="7211604"/>
              </a:tblGrid>
              <a:tr h="368527">
                <a:tc>
                  <a:txBody>
                    <a:bodyPr/>
                    <a:lstStyle/>
                    <a:p>
                      <a:pPr algn="ctr" fontAlgn="b"/>
                      <a:r>
                        <a:rPr lang="zh-CN" altLang="en-US" sz="1800" b="1" i="0" u="none" strike="noStrike" dirty="0">
                          <a:solidFill>
                            <a:schemeClr val="tx1"/>
                          </a:solidFill>
                          <a:effectLst/>
                          <a:latin typeface="黑体" panose="02010600030101010101" pitchFamily="49" charset="-122"/>
                          <a:ea typeface="黑体" panose="02010600030101010101" pitchFamily="49" charset="-122"/>
                        </a:rPr>
                        <a:t>序号</a:t>
                      </a:r>
                      <a:endParaRPr lang="zh-CN" altLang="en-US" sz="1800" b="1" i="0" u="none" strike="noStrike" dirty="0">
                        <a:solidFill>
                          <a:schemeClr val="tx1"/>
                        </a:solidFill>
                        <a:effectLst/>
                        <a:latin typeface="黑体" panose="02010600030101010101" pitchFamily="49" charset="-122"/>
                        <a:ea typeface="黑体" panose="02010600030101010101" pitchFamily="49" charset="-122"/>
                      </a:endParaRPr>
                    </a:p>
                  </a:txBody>
                  <a:tcPr marL="6350" marR="6350" marT="635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zh-CN" altLang="en-US" sz="1800" b="1" i="0" u="none" strike="noStrike" dirty="0">
                          <a:solidFill>
                            <a:schemeClr val="tx1"/>
                          </a:solidFill>
                          <a:effectLst/>
                          <a:latin typeface="黑体" panose="02010600030101010101" pitchFamily="49" charset="-122"/>
                          <a:ea typeface="黑体" panose="02010600030101010101" pitchFamily="49" charset="-122"/>
                        </a:rPr>
                        <a:t>正文框架（无变化）</a:t>
                      </a:r>
                      <a:endParaRPr lang="zh-CN" altLang="en-US" sz="1800" b="1" i="0" u="none" strike="noStrike" dirty="0">
                        <a:solidFill>
                          <a:schemeClr val="tx1"/>
                        </a:solidFill>
                        <a:effectLst/>
                        <a:latin typeface="黑体" panose="02010600030101010101" pitchFamily="49" charset="-122"/>
                        <a:ea typeface="黑体" panose="02010600030101010101" pitchFamily="49"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zh-CN" altLang="en-US" sz="1800" b="1" i="0" u="none" strike="noStrike" dirty="0">
                          <a:solidFill>
                            <a:srgbClr val="000000"/>
                          </a:solidFill>
                          <a:effectLst/>
                          <a:latin typeface="黑体" panose="02010600030101010101" pitchFamily="49" charset="-122"/>
                          <a:ea typeface="黑体" panose="02010600030101010101" pitchFamily="49" charset="-122"/>
                        </a:rPr>
                        <a:t>对应附件（</a:t>
                      </a:r>
                      <a:r>
                        <a:rPr lang="en-US" altLang="zh-CN" sz="1800" b="1" i="0" u="none" strike="noStrike" dirty="0">
                          <a:solidFill>
                            <a:srgbClr val="000000"/>
                          </a:solidFill>
                          <a:effectLst/>
                          <a:latin typeface="黑体" panose="02010600030101010101" pitchFamily="49" charset="-122"/>
                          <a:ea typeface="黑体" panose="02010600030101010101" pitchFamily="49" charset="-122"/>
                        </a:rPr>
                        <a:t>14</a:t>
                      </a:r>
                      <a:r>
                        <a:rPr lang="zh-CN" altLang="en-US" sz="1800" b="1" i="0" u="none" strike="noStrike" dirty="0">
                          <a:solidFill>
                            <a:srgbClr val="000000"/>
                          </a:solidFill>
                          <a:effectLst/>
                          <a:latin typeface="黑体" panose="02010600030101010101" pitchFamily="49" charset="-122"/>
                          <a:ea typeface="黑体" panose="02010600030101010101" pitchFamily="49" charset="-122"/>
                        </a:rPr>
                        <a:t>个）</a:t>
                      </a:r>
                      <a:endParaRPr lang="zh-CN" altLang="en-US" sz="1800" b="1" i="0" u="none" strike="noStrike" dirty="0">
                        <a:solidFill>
                          <a:srgbClr val="000000"/>
                        </a:solidFill>
                        <a:effectLst/>
                        <a:latin typeface="黑体" panose="02010600030101010101" pitchFamily="49" charset="-122"/>
                        <a:ea typeface="黑体" panose="02010600030101010101" pitchFamily="49"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总体要求</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05994">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2</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病原学和流行病学特征</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3</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公共措施</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dirty="0">
                          <a:solidFill>
                            <a:srgbClr val="000000"/>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rgbClr val="000000"/>
                          </a:solidFill>
                          <a:effectLst/>
                          <a:latin typeface="华文楷体" panose="02010600040101010101" pitchFamily="2" charset="-122"/>
                          <a:ea typeface="华文楷体" panose="02010600040101010101" pitchFamily="2" charset="-122"/>
                        </a:rPr>
                        <a:t>1《</a:t>
                      </a:r>
                      <a:r>
                        <a:rPr lang="zh-CN" altLang="en-US" sz="1800" b="0" i="0" u="none" strike="noStrike" dirty="0">
                          <a:solidFill>
                            <a:srgbClr val="000000"/>
                          </a:solidFill>
                          <a:effectLst/>
                          <a:latin typeface="华文楷体" panose="02010600040101010101" pitchFamily="2" charset="-122"/>
                          <a:ea typeface="华文楷体" panose="02010600040101010101" pitchFamily="2" charset="-122"/>
                        </a:rPr>
                        <a:t>公民防疫基本行为准则</a:t>
                      </a:r>
                      <a:r>
                        <a:rPr lang="en-US" altLang="zh-CN" sz="1800" b="0" i="0" u="none" strike="noStrike" dirty="0">
                          <a:solidFill>
                            <a:srgbClr val="000000"/>
                          </a:solidFill>
                          <a:effectLst/>
                          <a:latin typeface="华文楷体" panose="02010600040101010101" pitchFamily="2" charset="-122"/>
                          <a:ea typeface="华文楷体" panose="02010600040101010101" pitchFamily="2" charset="-122"/>
                        </a:rPr>
                        <a:t>》</a:t>
                      </a:r>
                      <a:endParaRPr lang="zh-CN" altLang="en-US" sz="1800" b="0" i="0" u="none" strike="noStrike" dirty="0">
                        <a:solidFill>
                          <a:srgbClr val="000000"/>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6785">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4</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疫情监测</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新增</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2《</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初筛阳性病例报告管理指南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marL="0" marR="0" lvl="0" indent="0" algn="l" defTabSz="914400" rtl="0" eaLnBrk="1" fontAlgn="b" latinLnBrk="0" hangingPunct="1">
                        <a:lnSpc>
                          <a:spcPct val="100000"/>
                        </a:lnSpc>
                        <a:spcBef>
                          <a:spcPts val="0"/>
                        </a:spcBef>
                        <a:spcAft>
                          <a:spcPts val="0"/>
                        </a:spcAft>
                        <a:buClrTx/>
                        <a:buSzTx/>
                        <a:buFontTx/>
                        <a:buNone/>
                        <a:defRPr/>
                      </a:pP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 </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3《</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新冠肺炎监测方案</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6511">
                <a:tc>
                  <a:txBody>
                    <a:bodyPr/>
                    <a:lstStyle/>
                    <a:p>
                      <a:pPr algn="ctr" fontAlgn="ct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5</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疫情处置</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重新编写</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4《</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新冠肺炎疫情流行病学调查指南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5《</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密切接触者判定与管理指南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  </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marL="0" marR="0" lvl="0" indent="0" algn="l" defTabSz="914400" rtl="0" eaLnBrk="1" fontAlgn="ctr" latinLnBrk="0" hangingPunct="1">
                        <a:lnSpc>
                          <a:spcPct val="100000"/>
                        </a:lnSpc>
                        <a:spcBef>
                          <a:spcPts val="0"/>
                        </a:spcBef>
                        <a:spcAft>
                          <a:spcPts val="0"/>
                        </a:spcAft>
                        <a:buClrTx/>
                        <a:buSzTx/>
                        <a:buFontTx/>
                        <a:buNone/>
                        <a:defRPr/>
                      </a:pP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新增</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6《</a:t>
                      </a:r>
                      <a:r>
                        <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新冠肺炎疫情风险区划定及管控方案</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  </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algn="l" fontAlgn="ct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新增</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7《</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新冠肺炎疫情不同场景下区域核酸检测策略</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8《</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新冠肺炎疫情相关人员转运工作指南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9《</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新冠肺炎疫情隔离医学观察指南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10《</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新冠肺炎疫情消毒技术指南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p>
                      <a:pPr algn="l" fontAlgn="ct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11《</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新冠肺炎疫情心理健康服务技术指南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6</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实验室检测</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完善附件</a:t>
                      </a:r>
                      <a:r>
                        <a:rPr lang="en-US" altLang="zh-CN"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12《</a:t>
                      </a:r>
                      <a:r>
                        <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新冠病毒样本采集和检测技术指南</a:t>
                      </a:r>
                      <a:r>
                        <a:rPr lang="en-US" altLang="zh-CN" sz="1800" b="0" i="0" u="none" strike="noStrike" kern="1200" dirty="0">
                          <a:solidFill>
                            <a:schemeClr val="tx1"/>
                          </a:solidFill>
                          <a:effectLst/>
                          <a:latin typeface="华文楷体" panose="02010600040101010101" pitchFamily="2" charset="-122"/>
                          <a:ea typeface="华文楷体" panose="02010600040101010101" pitchFamily="2" charset="-122"/>
                          <a:cs typeface="+mn-cs"/>
                        </a:rPr>
                        <a:t>》</a:t>
                      </a:r>
                      <a:endParaRPr lang="zh-CN" altLang="en-US" sz="1800" b="0" i="0" u="none" strike="noStrike" kern="1200" dirty="0">
                        <a:solidFill>
                          <a:schemeClr val="tx1"/>
                        </a:solidFill>
                        <a:effectLst/>
                        <a:latin typeface="华文楷体" panose="02010600040101010101" pitchFamily="2" charset="-122"/>
                        <a:ea typeface="华文楷体" panose="02010600040101010101" pitchFamily="2" charset="-122"/>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7</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境外输入疫情防控</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完善附件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13《</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新冠肺炎境外输入疫情防控要点</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6785">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8</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加强重点环节防控</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b">
                        <a:buFont typeface="Arial" panose="020B0604020202020204" pitchFamily="34" charset="0"/>
                        <a:buNone/>
                      </a:pPr>
                      <a:r>
                        <a:rPr lang="zh-CN" altLang="en-US" sz="1800" b="0" i="0" u="none" strike="noStrike" dirty="0">
                          <a:solidFill>
                            <a:srgbClr val="C00000"/>
                          </a:solidFill>
                          <a:effectLst/>
                          <a:latin typeface="华文楷体" panose="02010600040101010101" pitchFamily="2" charset="-122"/>
                          <a:ea typeface="华文楷体" panose="02010600040101010101" pitchFamily="2" charset="-122"/>
                        </a:rPr>
                        <a:t>重新编写</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附件</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14《</a:t>
                      </a:r>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重点场所、重点机构、重点人群和特定人群新冠肺炎疫情防控技术指南</a:t>
                      </a:r>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6133">
                <a:tc>
                  <a:txBody>
                    <a:bodyPr/>
                    <a:lstStyle/>
                    <a:p>
                      <a:pPr algn="ctr" fontAlgn="b"/>
                      <a:r>
                        <a:rPr lang="en-US" altLang="zh-CN" sz="1800" b="0" i="0" u="none" strike="noStrike" dirty="0">
                          <a:solidFill>
                            <a:schemeClr val="tx1"/>
                          </a:solidFill>
                          <a:effectLst/>
                          <a:latin typeface="华文楷体" panose="02010600040101010101" pitchFamily="2" charset="-122"/>
                          <a:ea typeface="华文楷体" panose="02010600040101010101" pitchFamily="2" charset="-122"/>
                        </a:rPr>
                        <a:t>9</a:t>
                      </a:r>
                      <a:endParaRPr lang="en-US" altLang="zh-CN"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chemeClr val="tx1"/>
                          </a:solidFill>
                          <a:effectLst/>
                          <a:latin typeface="华文楷体" panose="02010600040101010101" pitchFamily="2" charset="-122"/>
                          <a:ea typeface="华文楷体" panose="02010600040101010101" pitchFamily="2" charset="-122"/>
                        </a:rPr>
                        <a:t>组织保障</a:t>
                      </a:r>
                      <a:endParaRPr lang="zh-CN" altLang="en-US" sz="1800" b="0" i="0" u="none" strike="noStrike" dirty="0">
                        <a:solidFill>
                          <a:schemeClr val="tx1"/>
                        </a:solidFill>
                        <a:effectLst/>
                        <a:latin typeface="华文楷体" panose="02010600040101010101" pitchFamily="2" charset="-122"/>
                        <a:ea typeface="华文楷体" panose="0201060004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zh-CN" altLang="en-US" sz="1800" b="0" i="0" u="none" strike="noStrike" dirty="0">
                          <a:solidFill>
                            <a:srgbClr val="000000"/>
                          </a:solidFill>
                          <a:effectLst/>
                          <a:latin typeface="等线" panose="02010600030101010101" pitchFamily="2" charset="-122"/>
                          <a:ea typeface="等线" panose="02010600030101010101" pitchFamily="2" charset="-122"/>
                        </a:rPr>
                        <a:t>　</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标题 1"/>
          <p:cNvSpPr>
            <a:spLocks noGrp="1"/>
          </p:cNvSpPr>
          <p:nvPr>
            <p:ph type="title"/>
          </p:nvPr>
        </p:nvSpPr>
        <p:spPr>
          <a:xfrm>
            <a:off x="1847531" y="260648"/>
            <a:ext cx="8229601" cy="503238"/>
          </a:xfrm>
        </p:spPr>
        <p:txBody>
          <a:bodyPr>
            <a:normAutofit fontScale="90000"/>
          </a:bodyPr>
          <a:lstStyle/>
          <a:p>
            <a:pPr algn="ctr"/>
            <a:r>
              <a:rPr lang="zh-CN" altLang="en-US" b="1" dirty="0">
                <a:solidFill>
                  <a:schemeClr val="accent6"/>
                </a:solidFill>
                <a:latin typeface="黑体" panose="02010600030101010101" pitchFamily="49" charset="-122"/>
                <a:ea typeface="黑体" panose="02010600030101010101" pitchFamily="49" charset="-122"/>
              </a:rPr>
              <a:t>总体框架</a:t>
            </a:r>
            <a:endParaRPr lang="zh-CN" altLang="en-US" b="1" dirty="0">
              <a:solidFill>
                <a:schemeClr val="accent6"/>
              </a:solidFill>
              <a:latin typeface="黑体" panose="02010600030101010101" pitchFamily="49" charset="-122"/>
              <a:ea typeface="黑体" panose="02010600030101010101" pitchFamily="49" charset="-122"/>
            </a:endParaRP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19536" y="2132859"/>
            <a:ext cx="8352928" cy="2193925"/>
          </a:xfrm>
        </p:spPr>
        <p:txBody>
          <a:bodyPr vert="horz" wrap="square" numCol="1" anchor="t" anchorCtr="0" compatLnSpc="1">
            <a:normAutofit fontScale="90000"/>
          </a:bodyPr>
          <a:lstStyle/>
          <a:p>
            <a:pPr defTabSz="1008380" eaLnBrk="1" hangingPunct="1">
              <a:lnSpc>
                <a:spcPct val="150000"/>
              </a:lnSpc>
              <a:buClr>
                <a:srgbClr val="0070C0"/>
              </a:buClr>
            </a:pPr>
            <a:br>
              <a:rPr lang="en-US" altLang="zh-CN" dirty="0">
                <a:solidFill>
                  <a:schemeClr val="accent6"/>
                </a:solidFill>
                <a:latin typeface="微软雅黑" panose="020B0503020204020204" charset="-122"/>
                <a:ea typeface="微软雅黑" panose="020B0503020204020204" charset="-122"/>
              </a:rPr>
            </a:br>
            <a:endParaRPr lang="en-US" altLang="zh-CN" dirty="0">
              <a:solidFill>
                <a:schemeClr val="accent6"/>
              </a:solidFill>
              <a:effectLst>
                <a:outerShdw blurRad="38100" dist="38100" dir="2700000" algn="tl">
                  <a:srgbClr val="C0C0C0"/>
                </a:outerShdw>
              </a:effectLst>
              <a:latin typeface="微软雅黑" panose="020B0503020204020204" charset="-122"/>
              <a:ea typeface="微软雅黑" panose="020B0503020204020204" charset="-122"/>
            </a:endParaRPr>
          </a:p>
        </p:txBody>
      </p:sp>
      <p:sp>
        <p:nvSpPr>
          <p:cNvPr id="3" name="矩形 2"/>
          <p:cNvSpPr/>
          <p:nvPr/>
        </p:nvSpPr>
        <p:spPr>
          <a:xfrm>
            <a:off x="3791744" y="2708920"/>
            <a:ext cx="4608512" cy="707886"/>
          </a:xfrm>
          <a:prstGeom prst="rect">
            <a:avLst/>
          </a:prstGeom>
        </p:spPr>
        <p:txBody>
          <a:bodyPr wrap="square">
            <a:spAutoFit/>
          </a:bodyPr>
          <a:lstStyle/>
          <a:p>
            <a:r>
              <a:rPr lang="zh-CN" altLang="en-US" sz="4000" b="1" dirty="0">
                <a:latin typeface="黑体" panose="02010600030101010101" pitchFamily="49" charset="-122"/>
                <a:ea typeface="黑体" panose="02010600030101010101" pitchFamily="49" charset="-122"/>
              </a:rPr>
              <a:t>四、</a:t>
            </a:r>
            <a:r>
              <a:rPr lang="zh-CN" altLang="en-US" sz="4000" b="1" spc="130" dirty="0">
                <a:solidFill>
                  <a:schemeClr val="tx1">
                    <a:lumMod val="75000"/>
                    <a:lumOff val="25000"/>
                  </a:schemeClr>
                </a:solidFill>
                <a:latin typeface="黑体" panose="02010600030101010101" pitchFamily="49" charset="-122"/>
                <a:ea typeface="黑体" panose="02010600030101010101" pitchFamily="49" charset="-122"/>
              </a:rPr>
              <a:t>修订主要内容</a:t>
            </a:r>
            <a:endParaRPr lang="zh-CN" altLang="en-US" sz="4000" b="1" spc="130" dirty="0">
              <a:solidFill>
                <a:schemeClr val="tx1">
                  <a:lumMod val="75000"/>
                  <a:lumOff val="25000"/>
                </a:schemeClr>
              </a:solidFill>
              <a:latin typeface="黑体" panose="02010600030101010101" pitchFamily="49" charset="-122"/>
              <a:ea typeface="黑体" panose="02010600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5523" y="404664"/>
            <a:ext cx="8229601" cy="503238"/>
          </a:xfrm>
        </p:spPr>
        <p:txBody>
          <a:bodyPr>
            <a:normAutofit fontScale="90000"/>
          </a:bodyPr>
          <a:lstStyle/>
          <a:p>
            <a:pPr eaLnBrk="1" hangingPunct="1"/>
            <a:r>
              <a:rPr lang="zh-CN" altLang="en-US" b="1" dirty="0">
                <a:solidFill>
                  <a:srgbClr val="92D050"/>
                </a:solidFill>
                <a:latin typeface="黑体" panose="02010600030101010101" pitchFamily="49" charset="-122"/>
                <a:ea typeface="黑体" panose="02010600030101010101" pitchFamily="49" charset="-122"/>
              </a:rPr>
              <a:t>一、总体要求</a:t>
            </a:r>
            <a:endParaRPr lang="zh-CN" altLang="en-US" b="1" dirty="0">
              <a:solidFill>
                <a:srgbClr val="92D050"/>
              </a:solidFill>
              <a:latin typeface="黑体" panose="02010600030101010101" pitchFamily="49" charset="-122"/>
              <a:ea typeface="黑体" panose="02010600030101010101" pitchFamily="49" charset="-122"/>
            </a:endParaRPr>
          </a:p>
        </p:txBody>
      </p:sp>
      <p:sp>
        <p:nvSpPr>
          <p:cNvPr id="3" name="矩形 2"/>
          <p:cNvSpPr/>
          <p:nvPr/>
        </p:nvSpPr>
        <p:spPr>
          <a:xfrm>
            <a:off x="623392" y="1268760"/>
            <a:ext cx="11089232" cy="5472608"/>
          </a:xfrm>
          <a:prstGeom prst="rect">
            <a:avLst/>
          </a:prstGeom>
          <a:noFill/>
          <a:ln>
            <a:noFill/>
          </a:ln>
        </p:spPr>
        <p:txBody>
          <a:bodyPr/>
          <a:lstStyle/>
          <a:p>
            <a:pPr marL="342900" indent="-342900">
              <a:lnSpc>
                <a:spcPts val="3000"/>
              </a:lnSpc>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坚持“预防为主、防治结合、依法科学、分级分类”的原则，</a:t>
            </a:r>
            <a:r>
              <a:rPr lang="zh-CN" altLang="zh-CN" sz="2800" dirty="0">
                <a:solidFill>
                  <a:srgbClr val="FF0000"/>
                </a:solidFill>
                <a:latin typeface="华文楷体" panose="02010600040101010101" pitchFamily="2" charset="-122"/>
                <a:ea typeface="华文楷体" panose="02010600040101010101" pitchFamily="2" charset="-122"/>
              </a:rPr>
              <a:t>坚持常态化精准防控</a:t>
            </a:r>
            <a:r>
              <a:rPr lang="zh-CN" altLang="zh-CN" sz="2800" dirty="0">
                <a:latin typeface="华文楷体" panose="02010600040101010101" pitchFamily="2" charset="-122"/>
                <a:ea typeface="华文楷体" panose="02010600040101010101" pitchFamily="2" charset="-122"/>
              </a:rPr>
              <a:t>和局部应急处置相结合</a:t>
            </a:r>
            <a:r>
              <a:rPr lang="zh-CN" altLang="en-US" sz="2800" dirty="0">
                <a:latin typeface="华文楷体" panose="02010600040101010101" pitchFamily="2" charset="-122"/>
                <a:ea typeface="华文楷体" panose="02010600040101010101" pitchFamily="2" charset="-122"/>
              </a:rPr>
              <a:t>。</a:t>
            </a:r>
            <a:endParaRPr lang="en-US" altLang="zh-CN" sz="28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按照“及时发现、快速处置、精准管控、有效救治”的工作要求，坚决防范境外疫情输入和境内疫情反弹。</a:t>
            </a:r>
            <a:endParaRPr lang="en-US" altLang="zh-CN" sz="28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坚持科学精准防控，落实“早预防、早发现、早报告、早隔离、早治疗”措施</a:t>
            </a:r>
            <a:r>
              <a:rPr lang="zh-CN" altLang="en-US" sz="2800" dirty="0">
                <a:latin typeface="华文楷体" panose="02010600040101010101" pitchFamily="2" charset="-122"/>
                <a:ea typeface="华文楷体" panose="02010600040101010101" pitchFamily="2" charset="-122"/>
              </a:rPr>
              <a:t>。</a:t>
            </a:r>
            <a:endParaRPr lang="en-US" altLang="zh-CN" sz="28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800" dirty="0">
                <a:solidFill>
                  <a:srgbClr val="FF0000"/>
                </a:solidFill>
                <a:latin typeface="华文楷体" panose="02010600040101010101" pitchFamily="2" charset="-122"/>
                <a:ea typeface="华文楷体" panose="02010600040101010101" pitchFamily="2" charset="-122"/>
              </a:rPr>
              <a:t>进一步加强源头管控</a:t>
            </a:r>
            <a:r>
              <a:rPr lang="zh-CN" altLang="zh-CN" sz="2800" dirty="0">
                <a:latin typeface="华文楷体" panose="02010600040101010101" pitchFamily="2" charset="-122"/>
                <a:ea typeface="华文楷体" panose="02010600040101010101" pitchFamily="2" charset="-122"/>
              </a:rPr>
              <a:t>，坚持人、物、环境同防，加强重点时段、重点地区、重点人群疫情防控</a:t>
            </a:r>
            <a:r>
              <a:rPr lang="zh-CN" altLang="en-US" sz="2800" dirty="0">
                <a:latin typeface="华文楷体" panose="02010600040101010101" pitchFamily="2" charset="-122"/>
                <a:ea typeface="华文楷体" panose="02010600040101010101" pitchFamily="2" charset="-122"/>
              </a:rPr>
              <a:t>。</a:t>
            </a:r>
            <a:endParaRPr lang="en-US" altLang="zh-CN" sz="28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800" dirty="0">
                <a:solidFill>
                  <a:srgbClr val="FF0000"/>
                </a:solidFill>
                <a:latin typeface="华文楷体" panose="02010600040101010101" pitchFamily="2" charset="-122"/>
                <a:ea typeface="华文楷体" panose="02010600040101010101" pitchFamily="2" charset="-122"/>
              </a:rPr>
              <a:t>提高监测预警灵敏性</a:t>
            </a:r>
            <a:r>
              <a:rPr lang="zh-CN" altLang="zh-CN" sz="2800" dirty="0">
                <a:latin typeface="华文楷体" panose="02010600040101010101" pitchFamily="2" charset="-122"/>
                <a:ea typeface="华文楷体" panose="02010600040101010101" pitchFamily="2" charset="-122"/>
              </a:rPr>
              <a:t>，及时发现散发病例和聚集性疫情，有力、有序、有效处置疫情，做到发现一起扑灭一起，</a:t>
            </a:r>
            <a:r>
              <a:rPr lang="zh-CN" altLang="zh-CN" sz="2800" dirty="0">
                <a:solidFill>
                  <a:srgbClr val="FF0000"/>
                </a:solidFill>
                <a:latin typeface="华文楷体" panose="02010600040101010101" pitchFamily="2" charset="-122"/>
                <a:ea typeface="华文楷体" panose="02010600040101010101" pitchFamily="2" charset="-122"/>
              </a:rPr>
              <a:t>以最短时间、最低代价将疫情控制在最小范围</a:t>
            </a:r>
            <a:r>
              <a:rPr lang="zh-CN" altLang="en-US" sz="2800" dirty="0">
                <a:latin typeface="华文楷体" panose="02010600040101010101" pitchFamily="2" charset="-122"/>
                <a:ea typeface="华文楷体" panose="02010600040101010101" pitchFamily="2" charset="-122"/>
              </a:rPr>
              <a:t>。</a:t>
            </a:r>
            <a:endParaRPr lang="en-US" altLang="zh-CN" sz="2800" dirty="0">
              <a:latin typeface="华文楷体" panose="02010600040101010101" pitchFamily="2" charset="-122"/>
              <a:ea typeface="华文楷体" panose="02010600040101010101" pitchFamily="2" charset="-122"/>
            </a:endParaRPr>
          </a:p>
          <a:p>
            <a:pPr marL="342900" indent="-342900">
              <a:lnSpc>
                <a:spcPts val="3000"/>
              </a:lnSpc>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切实维护人民群众生命安全和身体健康，最大限度统筹疫情防控和经济社会发展。</a:t>
            </a:r>
            <a:endParaRPr lang="zh-CN" altLang="zh-CN" sz="28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7408" y="1049824"/>
            <a:ext cx="10513168" cy="5328592"/>
          </a:xfrm>
          <a:ln>
            <a:noFill/>
          </a:ln>
        </p:spPr>
        <p:txBody>
          <a:bodyPr/>
          <a:lstStyle/>
          <a:p>
            <a:pPr algn="just">
              <a:lnSpc>
                <a:spcPct val="100000"/>
              </a:lnSpc>
              <a:buClr>
                <a:schemeClr val="tx1"/>
              </a:buClr>
              <a:buSzPct val="80000"/>
              <a:buFont typeface="Wingdings" panose="05000000000000000000" pitchFamily="2" charset="2"/>
              <a:buChar char="l"/>
            </a:pPr>
            <a:endParaRPr lang="en-US" altLang="zh-CN" sz="2400" dirty="0">
              <a:solidFill>
                <a:schemeClr val="tx1"/>
              </a:solidFill>
              <a:latin typeface="微软雅黑" panose="020B0503020204020204" charset="-122"/>
              <a:ea typeface="微软雅黑" panose="020B0503020204020204" charset="-122"/>
            </a:endParaRPr>
          </a:p>
          <a:p>
            <a:pPr algn="just">
              <a:lnSpc>
                <a:spcPct val="100000"/>
              </a:lnSpc>
              <a:spcBef>
                <a:spcPts val="600"/>
              </a:spcBef>
              <a:spcAft>
                <a:spcPts val="600"/>
              </a:spcAft>
              <a:buClr>
                <a:schemeClr val="tx1"/>
              </a:buClr>
              <a:buSzPct val="80000"/>
            </a:pPr>
            <a:r>
              <a:rPr lang="zh-CN" altLang="en-US" sz="2800" dirty="0">
                <a:solidFill>
                  <a:schemeClr val="tx1"/>
                </a:solidFill>
                <a:latin typeface="楷体" panose="02010609060101010101" pitchFamily="49" charset="-122"/>
                <a:ea typeface="楷体" panose="02010609060101010101" pitchFamily="49" charset="-122"/>
              </a:rPr>
              <a:t>增加奥密克戎变异株流行病学特征</a:t>
            </a:r>
            <a:endParaRPr lang="en-US" altLang="zh-CN" sz="2800" dirty="0">
              <a:solidFill>
                <a:schemeClr val="tx1"/>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奥密克戎变异株已成为我国境外输入和本土疫情的优势流行株；</a:t>
            </a:r>
            <a:endParaRPr lang="en-US" altLang="zh-CN" sz="2400" dirty="0">
              <a:solidFill>
                <a:schemeClr val="tx1"/>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平均潜伏期缩短，</a:t>
            </a:r>
            <a:r>
              <a:rPr lang="zh-CN" altLang="en-US" sz="2400" dirty="0">
                <a:solidFill>
                  <a:srgbClr val="FF0000"/>
                </a:solidFill>
                <a:latin typeface="楷体" panose="02010609060101010101" pitchFamily="49" charset="-122"/>
                <a:ea typeface="楷体" panose="02010609060101010101" pitchFamily="49" charset="-122"/>
              </a:rPr>
              <a:t>多为</a:t>
            </a:r>
            <a:r>
              <a:rPr lang="en-US" altLang="zh-CN" sz="2400" dirty="0">
                <a:solidFill>
                  <a:srgbClr val="FF0000"/>
                </a:solidFill>
                <a:latin typeface="楷体" panose="02010609060101010101" pitchFamily="49" charset="-122"/>
                <a:ea typeface="楷体" panose="02010609060101010101" pitchFamily="49" charset="-122"/>
              </a:rPr>
              <a:t>2-4</a:t>
            </a:r>
            <a:r>
              <a:rPr lang="zh-CN" altLang="en-US" sz="2400" dirty="0">
                <a:solidFill>
                  <a:srgbClr val="FF0000"/>
                </a:solidFill>
                <a:latin typeface="楷体" panose="02010609060101010101" pitchFamily="49" charset="-122"/>
                <a:ea typeface="楷体" panose="02010609060101010101" pitchFamily="49" charset="-122"/>
              </a:rPr>
              <a:t>天；</a:t>
            </a:r>
            <a:endParaRPr lang="en-US" altLang="zh-CN" sz="2400" dirty="0">
              <a:solidFill>
                <a:srgbClr val="FF0000"/>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传播能力更强，传播速度更快，感染剂量更低，致病力减弱；</a:t>
            </a:r>
            <a:endParaRPr lang="en-US" altLang="zh-CN" sz="2400" dirty="0">
              <a:solidFill>
                <a:schemeClr val="tx1"/>
              </a:solidFill>
              <a:latin typeface="楷体" panose="02010609060101010101" pitchFamily="49" charset="-122"/>
              <a:ea typeface="楷体" panose="02010609060101010101" pitchFamily="49" charset="-122"/>
            </a:endParaRPr>
          </a:p>
          <a:p>
            <a:pPr lvl="1" algn="just">
              <a:lnSpc>
                <a:spcPct val="10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chemeClr val="tx1"/>
                </a:solidFill>
                <a:latin typeface="楷体" panose="02010609060101010101" pitchFamily="49" charset="-122"/>
                <a:ea typeface="楷体" panose="02010609060101010101" pitchFamily="49" charset="-122"/>
              </a:rPr>
              <a:t>有更强的免疫逃逸，现有疫苗对其所致的重症和死亡仍有效。</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3" name="矩形 2"/>
          <p:cNvSpPr/>
          <p:nvPr/>
        </p:nvSpPr>
        <p:spPr>
          <a:xfrm>
            <a:off x="3249930" y="404664"/>
            <a:ext cx="5692140" cy="645160"/>
          </a:xfrm>
          <a:prstGeom prst="rect">
            <a:avLst/>
          </a:prstGeom>
        </p:spPr>
        <p:txBody>
          <a:bodyPr wrap="none">
            <a:spAutoFit/>
          </a:bodyPr>
          <a:lstStyle/>
          <a:p>
            <a:pPr algn="ctr" fontAlgn="base">
              <a:spcBef>
                <a:spcPct val="0"/>
              </a:spcBef>
              <a:spcAft>
                <a:spcPct val="0"/>
              </a:spcAft>
            </a:pPr>
            <a:r>
              <a:rPr lang="zh-CN" altLang="en-US" sz="3600" b="1" dirty="0">
                <a:solidFill>
                  <a:schemeClr val="accent6"/>
                </a:solidFill>
                <a:latin typeface="黑体" panose="02010600030101010101" pitchFamily="49" charset="-122"/>
                <a:ea typeface="黑体" panose="02010600030101010101" pitchFamily="49" charset="-122"/>
                <a:cs typeface="+mj-cs"/>
              </a:rPr>
              <a:t>二、病原学和流行病学特征</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981200" y="211141"/>
            <a:ext cx="8229600" cy="503237"/>
          </a:xfrm>
        </p:spPr>
        <p:txBody>
          <a:bodyPr vert="horz" wrap="square" lIns="91440" tIns="45720" rIns="91440" bIns="45720" numCol="1" anchor="ctr" anchorCtr="0" compatLnSpc="1">
            <a:normAutofit fontScale="90000"/>
          </a:bodyPr>
          <a:lstStyle/>
          <a:p>
            <a:pPr algn="ctr" eaLnBrk="1" hangingPunct="1">
              <a:buNone/>
            </a:pPr>
            <a:r>
              <a:rPr lang="zh-CN" altLang="en-US" b="1" kern="1200" dirty="0">
                <a:solidFill>
                  <a:schemeClr val="accent6"/>
                </a:solidFill>
                <a:latin typeface="黑体" panose="02010600030101010101" pitchFamily="49" charset="-122"/>
                <a:ea typeface="黑体" panose="02010600030101010101" pitchFamily="49" charset="-122"/>
              </a:rPr>
              <a:t>三、公共措施</a:t>
            </a:r>
            <a:r>
              <a:rPr lang="en-US" altLang="zh-CN" b="1" kern="1200" dirty="0">
                <a:solidFill>
                  <a:schemeClr val="accent6"/>
                </a:solidFill>
                <a:latin typeface="黑体" panose="02010600030101010101" pitchFamily="49" charset="-122"/>
                <a:ea typeface="黑体" panose="02010600030101010101" pitchFamily="49" charset="-122"/>
              </a:rPr>
              <a:t>-1</a:t>
            </a:r>
            <a:endParaRPr lang="zh-CN" altLang="en-US" b="1" kern="1200" dirty="0">
              <a:solidFill>
                <a:schemeClr val="accent6"/>
              </a:solidFill>
              <a:latin typeface="黑体" panose="02010600030101010101" pitchFamily="49" charset="-122"/>
              <a:ea typeface="黑体" panose="02010600030101010101" pitchFamily="49" charset="-122"/>
            </a:endParaRPr>
          </a:p>
        </p:txBody>
      </p:sp>
      <p:sp>
        <p:nvSpPr>
          <p:cNvPr id="51" name="文本框 50"/>
          <p:cNvSpPr txBox="1"/>
          <p:nvPr>
            <p:custDataLst>
              <p:tags r:id="rId1"/>
            </p:custDataLst>
          </p:nvPr>
        </p:nvSpPr>
        <p:spPr>
          <a:xfrm>
            <a:off x="6411913" y="6072191"/>
            <a:ext cx="3397250" cy="466725"/>
          </a:xfrm>
          <a:prstGeom prst="rect">
            <a:avLst/>
          </a:prstGeom>
          <a:noFill/>
        </p:spPr>
        <p:txBody>
          <a:bodyPr anchor="ctr"/>
          <a:lstStyle/>
          <a:p>
            <a:pPr algn="ctr">
              <a:lnSpc>
                <a:spcPct val="150000"/>
              </a:lnSpc>
              <a:defRPr/>
            </a:pPr>
            <a:endParaRPr lang="zh-CN" altLang="en-US" sz="2700" b="1" kern="0" dirty="0">
              <a:solidFill>
                <a:srgbClr val="000000"/>
              </a:solidFill>
              <a:latin typeface="微软雅黑" panose="020B0503020204020204" charset="-122"/>
              <a:ea typeface="微软雅黑" panose="020B0503020204020204" charset="-122"/>
              <a:sym typeface="Arial" panose="020B0604020202020204" pitchFamily="34" charset="0"/>
            </a:endParaRPr>
          </a:p>
        </p:txBody>
      </p:sp>
      <p:grpSp>
        <p:nvGrpSpPr>
          <p:cNvPr id="7" name="组合 6"/>
          <p:cNvGrpSpPr/>
          <p:nvPr/>
        </p:nvGrpSpPr>
        <p:grpSpPr>
          <a:xfrm>
            <a:off x="911424" y="940734"/>
            <a:ext cx="10287625" cy="5008546"/>
            <a:chOff x="1155946" y="1331279"/>
            <a:chExt cx="4500789" cy="2338195"/>
          </a:xfrm>
        </p:grpSpPr>
        <p:sp>
          <p:nvSpPr>
            <p:cNvPr id="8" name="矩形: 圆角 7"/>
            <p:cNvSpPr/>
            <p:nvPr/>
          </p:nvSpPr>
          <p:spPr>
            <a:xfrm>
              <a:off x="1191613" y="1331279"/>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1464624" y="1662544"/>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417168" y="1640013"/>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arget_126420"/>
            <p:cNvSpPr>
              <a:spLocks noChangeAspect="1"/>
            </p:cNvSpPr>
            <p:nvPr/>
          </p:nvSpPr>
          <p:spPr bwMode="auto">
            <a:xfrm>
              <a:off x="5023950" y="3256462"/>
              <a:ext cx="369262" cy="28693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gradFill>
              <a:gsLst>
                <a:gs pos="0">
                  <a:srgbClr val="0070C0"/>
                </a:gs>
                <a:gs pos="100000">
                  <a:srgbClr val="002060"/>
                </a:gs>
              </a:gsLst>
              <a:lin ang="2700000" scaled="1"/>
            </a:gradFill>
            <a:ln>
              <a:noFill/>
            </a:ln>
          </p:spPr>
          <p:txBody>
            <a:bodyPr/>
            <a:lstStyle/>
            <a:p>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2" name="组合 11"/>
            <p:cNvGrpSpPr/>
            <p:nvPr/>
          </p:nvGrpSpPr>
          <p:grpSpPr>
            <a:xfrm>
              <a:off x="1155946" y="1763378"/>
              <a:ext cx="4176683" cy="1664783"/>
              <a:chOff x="1216930" y="1732922"/>
              <a:chExt cx="4176683" cy="1664783"/>
            </a:xfrm>
          </p:grpSpPr>
          <p:sp>
            <p:nvSpPr>
              <p:cNvPr id="13" name="文本框 12"/>
              <p:cNvSpPr txBox="1"/>
              <p:nvPr/>
            </p:nvSpPr>
            <p:spPr>
              <a:xfrm>
                <a:off x="1684518" y="1732922"/>
                <a:ext cx="1672044" cy="244261"/>
              </a:xfrm>
              <a:prstGeom prst="rect">
                <a:avLst/>
              </a:prstGeom>
              <a:noFill/>
            </p:spPr>
            <p:txBody>
              <a:bodyPr wrap="square" rtlCol="0">
                <a:spAutoFit/>
              </a:bodyPr>
              <a:lstStyle/>
              <a:p>
                <a:pPr marL="342900" indent="-342900" algn="just">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宣传教育</a:t>
                </a:r>
                <a:endParaRPr lang="en-US" altLang="zh-CN" sz="2800" dirty="0">
                  <a:latin typeface="楷体" panose="02010609060101010101" pitchFamily="49" charset="-122"/>
                  <a:ea typeface="楷体" panose="02010609060101010101" pitchFamily="49" charset="-122"/>
                </a:endParaRPr>
              </a:p>
            </p:txBody>
          </p:sp>
          <p:sp>
            <p:nvSpPr>
              <p:cNvPr id="14" name="文本框 13"/>
              <p:cNvSpPr txBox="1"/>
              <p:nvPr/>
            </p:nvSpPr>
            <p:spPr>
              <a:xfrm>
                <a:off x="1216930" y="1989614"/>
                <a:ext cx="4176683" cy="1408091"/>
              </a:xfrm>
              <a:prstGeom prst="rect">
                <a:avLst/>
              </a:prstGeom>
              <a:noFill/>
            </p:spPr>
            <p:txBody>
              <a:bodyPr wrap="square" rtlCol="0">
                <a:spAutoFit/>
              </a:bodyPr>
              <a:lstStyle/>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400" dirty="0">
                    <a:solidFill>
                      <a:srgbClr val="FF0000"/>
                    </a:solidFill>
                    <a:latin typeface="楷体" panose="02010609060101010101" pitchFamily="49" charset="-122"/>
                    <a:ea typeface="楷体" panose="02010609060101010101" pitchFamily="49" charset="-122"/>
                  </a:rPr>
                  <a:t>新增</a:t>
                </a:r>
                <a:r>
                  <a:rPr lang="zh-CN" altLang="en-US" sz="2400" dirty="0">
                    <a:latin typeface="楷体" panose="02010609060101010101" pitchFamily="49" charset="-122"/>
                    <a:ea typeface="楷体" panose="02010609060101010101" pitchFamily="49" charset="-122"/>
                  </a:rPr>
                  <a:t>公众应配合做好常态化防控和本土疫情处置中的核酸检测内容。</a:t>
                </a:r>
                <a:endParaRPr lang="en-US" altLang="zh-CN" sz="2400" dirty="0">
                  <a:latin typeface="楷体" panose="02010609060101010101" pitchFamily="49" charset="-122"/>
                  <a:ea typeface="楷体" panose="02010609060101010101" pitchFamily="49" charset="-122"/>
                </a:endParaRPr>
              </a:p>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400" dirty="0">
                    <a:latin typeface="楷体" panose="02010609060101010101" pitchFamily="49" charset="-122"/>
                    <a:ea typeface="楷体" panose="02010609060101010101" pitchFamily="49" charset="-122"/>
                  </a:rPr>
                  <a:t>对应附件</a:t>
                </a:r>
                <a:r>
                  <a:rPr lang="en-US" altLang="zh-CN" sz="2400" dirty="0">
                    <a:latin typeface="楷体" panose="02010609060101010101" pitchFamily="49" charset="-122"/>
                    <a:ea typeface="楷体" panose="02010609060101010101" pitchFamily="49" charset="-122"/>
                  </a:rPr>
                  <a:t>1《</a:t>
                </a:r>
                <a:r>
                  <a:rPr lang="zh-CN" altLang="zh-CN" sz="2400" dirty="0">
                    <a:latin typeface="楷体" panose="02010609060101010101" pitchFamily="49" charset="-122"/>
                    <a:ea typeface="楷体" panose="02010609060101010101" pitchFamily="49" charset="-122"/>
                  </a:rPr>
                  <a:t>公民防疫基本行为准则</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第</a:t>
                </a:r>
                <a:r>
                  <a:rPr lang="en-US" altLang="zh-CN" sz="2400" dirty="0">
                    <a:latin typeface="楷体" panose="02010609060101010101" pitchFamily="49" charset="-122"/>
                    <a:ea typeface="楷体" panose="02010609060101010101" pitchFamily="49" charset="-122"/>
                  </a:rPr>
                  <a:t>11</a:t>
                </a:r>
                <a:r>
                  <a:rPr lang="zh-CN" altLang="en-US" sz="2400" dirty="0">
                    <a:latin typeface="楷体" panose="02010609060101010101" pitchFamily="49" charset="-122"/>
                    <a:ea typeface="楷体" panose="02010609060101010101" pitchFamily="49" charset="-122"/>
                  </a:rPr>
                  <a:t>条核酸检测：按要求配合做好常态化疫情防控和本土疫情处置中的核酸检测，确保“应检尽检”，对本人和家庭的健康负责。</a:t>
                </a:r>
                <a:endParaRPr lang="en-US" altLang="zh-CN" sz="2400" dirty="0">
                  <a:latin typeface="楷体" panose="02010609060101010101" pitchFamily="49" charset="-122"/>
                  <a:ea typeface="楷体" panose="02010609060101010101" pitchFamily="49" charset="-122"/>
                </a:endParaRPr>
              </a:p>
            </p:txBody>
          </p:sp>
        </p:gr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981200" y="211141"/>
            <a:ext cx="8229600" cy="503237"/>
          </a:xfrm>
        </p:spPr>
        <p:txBody>
          <a:bodyPr vert="horz" wrap="square" lIns="91440" tIns="45720" rIns="91440" bIns="45720" numCol="1" anchor="ctr" anchorCtr="0" compatLnSpc="1">
            <a:normAutofit fontScale="90000"/>
          </a:bodyPr>
          <a:lstStyle/>
          <a:p>
            <a:pPr algn="ctr" eaLnBrk="1" hangingPunct="1">
              <a:buNone/>
            </a:pPr>
            <a:r>
              <a:rPr lang="zh-CN" altLang="en-US" kern="1200" dirty="0">
                <a:solidFill>
                  <a:schemeClr val="accent6"/>
                </a:solidFill>
                <a:latin typeface="黑体" panose="02010600030101010101" pitchFamily="49" charset="-122"/>
                <a:ea typeface="黑体" panose="02010600030101010101" pitchFamily="49" charset="-122"/>
              </a:rPr>
              <a:t>三、公共措施</a:t>
            </a:r>
            <a:r>
              <a:rPr lang="en-US" altLang="zh-CN" kern="1200" dirty="0">
                <a:solidFill>
                  <a:schemeClr val="accent6"/>
                </a:solidFill>
                <a:latin typeface="黑体" panose="02010600030101010101" pitchFamily="49" charset="-122"/>
                <a:ea typeface="黑体" panose="02010600030101010101" pitchFamily="49" charset="-122"/>
              </a:rPr>
              <a:t>-2</a:t>
            </a:r>
            <a:endParaRPr lang="zh-CN" altLang="en-US" kern="1200" dirty="0">
              <a:solidFill>
                <a:schemeClr val="accent6"/>
              </a:solidFill>
              <a:latin typeface="黑体" panose="02010600030101010101" pitchFamily="49" charset="-122"/>
              <a:ea typeface="黑体" panose="02010600030101010101" pitchFamily="49" charset="-122"/>
            </a:endParaRPr>
          </a:p>
        </p:txBody>
      </p:sp>
      <p:sp>
        <p:nvSpPr>
          <p:cNvPr id="51" name="文本框 50"/>
          <p:cNvSpPr txBox="1"/>
          <p:nvPr>
            <p:custDataLst>
              <p:tags r:id="rId1"/>
            </p:custDataLst>
          </p:nvPr>
        </p:nvSpPr>
        <p:spPr>
          <a:xfrm>
            <a:off x="6411913" y="6072191"/>
            <a:ext cx="3397250" cy="466725"/>
          </a:xfrm>
          <a:prstGeom prst="rect">
            <a:avLst/>
          </a:prstGeom>
          <a:noFill/>
        </p:spPr>
        <p:txBody>
          <a:bodyPr anchor="ctr"/>
          <a:lstStyle/>
          <a:p>
            <a:pPr algn="ctr">
              <a:lnSpc>
                <a:spcPct val="150000"/>
              </a:lnSpc>
              <a:defRPr/>
            </a:pPr>
            <a:endParaRPr lang="zh-CN" altLang="en-US" sz="2700" b="1" kern="0" dirty="0">
              <a:solidFill>
                <a:srgbClr val="000000"/>
              </a:solidFill>
              <a:latin typeface="微软雅黑" panose="020B0503020204020204" charset="-122"/>
              <a:ea typeface="微软雅黑" panose="020B0503020204020204" charset="-122"/>
              <a:sym typeface="Arial" panose="020B0604020202020204" pitchFamily="34" charset="0"/>
            </a:endParaRPr>
          </a:p>
        </p:txBody>
      </p:sp>
      <p:grpSp>
        <p:nvGrpSpPr>
          <p:cNvPr id="7" name="组合 6"/>
          <p:cNvGrpSpPr/>
          <p:nvPr/>
        </p:nvGrpSpPr>
        <p:grpSpPr>
          <a:xfrm>
            <a:off x="1163452" y="760696"/>
            <a:ext cx="10621180" cy="5188584"/>
            <a:chOff x="1209896" y="1247230"/>
            <a:chExt cx="4465122" cy="2422244"/>
          </a:xfrm>
        </p:grpSpPr>
        <p:sp>
          <p:nvSpPr>
            <p:cNvPr id="8" name="矩形: 圆角 7"/>
            <p:cNvSpPr/>
            <p:nvPr/>
          </p:nvSpPr>
          <p:spPr>
            <a:xfrm>
              <a:off x="1209896" y="1247230"/>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1464624" y="1662544"/>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436913" y="1605164"/>
              <a:ext cx="4108862" cy="2006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arget_126420"/>
            <p:cNvSpPr>
              <a:spLocks noChangeAspect="1"/>
            </p:cNvSpPr>
            <p:nvPr/>
          </p:nvSpPr>
          <p:spPr bwMode="auto">
            <a:xfrm>
              <a:off x="5023950" y="3256462"/>
              <a:ext cx="406862" cy="316157"/>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gradFill>
              <a:gsLst>
                <a:gs pos="0">
                  <a:srgbClr val="0070C0"/>
                </a:gs>
                <a:gs pos="100000">
                  <a:srgbClr val="002060"/>
                </a:gs>
              </a:gsLst>
              <a:lin ang="2700000" scaled="1"/>
            </a:gradFill>
            <a:ln>
              <a:noFill/>
            </a:ln>
          </p:spPr>
          <p:txBody>
            <a:bodyPr/>
            <a:lstStyle/>
            <a:p>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2" name="组合 11"/>
            <p:cNvGrpSpPr/>
            <p:nvPr/>
          </p:nvGrpSpPr>
          <p:grpSpPr>
            <a:xfrm>
              <a:off x="1308144" y="1714327"/>
              <a:ext cx="4176683" cy="1706829"/>
              <a:chOff x="1369128" y="1683871"/>
              <a:chExt cx="4176683" cy="1706829"/>
            </a:xfrm>
          </p:grpSpPr>
          <p:sp>
            <p:nvSpPr>
              <p:cNvPr id="13" name="文本框 12"/>
              <p:cNvSpPr txBox="1"/>
              <p:nvPr/>
            </p:nvSpPr>
            <p:spPr>
              <a:xfrm>
                <a:off x="1470185" y="1683871"/>
                <a:ext cx="3430367" cy="244261"/>
              </a:xfrm>
              <a:prstGeom prst="rect">
                <a:avLst/>
              </a:prstGeom>
              <a:noFill/>
            </p:spPr>
            <p:txBody>
              <a:bodyPr wrap="square" rtlCol="0">
                <a:spAutoFit/>
              </a:bodyPr>
              <a:lstStyle/>
              <a:p>
                <a:pPr marL="342900" indent="-342900" algn="just">
                  <a:buClr>
                    <a:schemeClr val="tx1"/>
                  </a:buClr>
                  <a:buSzPct val="80000"/>
                  <a:buFont typeface="Wingdings" panose="05000000000000000000" pitchFamily="2" charset="2"/>
                  <a:buChar char="Ø"/>
                </a:pPr>
                <a:r>
                  <a:rPr lang="zh-CN" altLang="en-US" sz="2800" dirty="0">
                    <a:solidFill>
                      <a:srgbClr val="FF0000"/>
                    </a:solidFill>
                    <a:latin typeface="楷体" panose="02010609060101010101" pitchFamily="49" charset="-122"/>
                    <a:ea typeface="楷体" panose="02010609060101010101" pitchFamily="49" charset="-122"/>
                  </a:rPr>
                  <a:t>更新</a:t>
                </a:r>
                <a:r>
                  <a:rPr lang="zh-CN" altLang="en-US" sz="2800" dirty="0">
                    <a:latin typeface="楷体" panose="02010609060101010101" pitchFamily="49" charset="-122"/>
                    <a:ea typeface="楷体" panose="02010609060101010101" pitchFamily="49" charset="-122"/>
                  </a:rPr>
                  <a:t>疫苗接种策略</a:t>
                </a:r>
                <a:endParaRPr lang="zh-CN" altLang="en-US" sz="2800" dirty="0">
                  <a:solidFill>
                    <a:srgbClr val="FF0000"/>
                  </a:solidFill>
                  <a:latin typeface="楷体" panose="02010609060101010101" pitchFamily="49" charset="-122"/>
                  <a:ea typeface="楷体" panose="02010609060101010101" pitchFamily="49" charset="-122"/>
                </a:endParaRPr>
              </a:p>
            </p:txBody>
          </p:sp>
          <p:sp>
            <p:nvSpPr>
              <p:cNvPr id="14" name="文本框 13"/>
              <p:cNvSpPr txBox="1"/>
              <p:nvPr/>
            </p:nvSpPr>
            <p:spPr>
              <a:xfrm>
                <a:off x="1369128" y="1951179"/>
                <a:ext cx="4176683" cy="1439521"/>
              </a:xfrm>
              <a:prstGeom prst="rect">
                <a:avLst/>
              </a:prstGeom>
              <a:noFill/>
            </p:spPr>
            <p:txBody>
              <a:bodyPr wrap="square" rtlCol="0">
                <a:spAutoFit/>
              </a:bodyPr>
              <a:lstStyle/>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400" dirty="0">
                    <a:latin typeface="楷体" panose="02010609060101010101" pitchFamily="49" charset="-122"/>
                    <a:ea typeface="楷体" panose="02010609060101010101" pitchFamily="49" charset="-122"/>
                  </a:rPr>
                  <a:t>鼓励</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岁以上适龄无接种禁忌人群应接尽接。</a:t>
                </a:r>
                <a:endParaRPr lang="en-US" altLang="zh-CN" sz="2400" dirty="0">
                  <a:latin typeface="楷体" panose="02010609060101010101" pitchFamily="49" charset="-122"/>
                  <a:ea typeface="楷体" panose="02010609060101010101" pitchFamily="49" charset="-122"/>
                </a:endParaRPr>
              </a:p>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400" dirty="0">
                    <a:latin typeface="楷体" panose="02010609060101010101" pitchFamily="49" charset="-122"/>
                    <a:ea typeface="楷体" panose="02010609060101010101" pitchFamily="49" charset="-122"/>
                  </a:rPr>
                  <a:t>对于符合条件的</a:t>
                </a:r>
                <a:r>
                  <a:rPr lang="en-US" altLang="zh-CN" sz="2400" dirty="0">
                    <a:latin typeface="楷体" panose="02010609060101010101" pitchFamily="49" charset="-122"/>
                    <a:ea typeface="楷体" panose="02010609060101010101" pitchFamily="49" charset="-122"/>
                  </a:rPr>
                  <a:t>18</a:t>
                </a:r>
                <a:r>
                  <a:rPr lang="zh-CN" altLang="en-US" sz="2400" dirty="0">
                    <a:latin typeface="楷体" panose="02010609060101010101" pitchFamily="49" charset="-122"/>
                    <a:ea typeface="楷体" panose="02010609060101010101" pitchFamily="49" charset="-122"/>
                  </a:rPr>
                  <a:t>岁以上目标人群进行</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剂次同源或序贯加强免疫接种。</a:t>
                </a:r>
                <a:endParaRPr lang="en-US" altLang="zh-CN" sz="2400" dirty="0">
                  <a:latin typeface="楷体" panose="02010609060101010101" pitchFamily="49" charset="-122"/>
                  <a:ea typeface="楷体" panose="02010609060101010101" pitchFamily="49" charset="-122"/>
                </a:endParaRPr>
              </a:p>
              <a:p>
                <a:pPr marL="800100" lvl="1" indent="-342900" algn="just">
                  <a:lnSpc>
                    <a:spcPct val="150000"/>
                  </a:lnSpc>
                  <a:spcBef>
                    <a:spcPts val="600"/>
                  </a:spcBef>
                  <a:spcAft>
                    <a:spcPts val="600"/>
                  </a:spcAft>
                  <a:buClr>
                    <a:schemeClr val="tx1"/>
                  </a:buClr>
                  <a:buSzPct val="80000"/>
                  <a:buFont typeface="Times New Roman" panose="02020603050405020304" pitchFamily="18" charset="0"/>
                  <a:buChar char="−"/>
                </a:pPr>
                <a:r>
                  <a:rPr lang="zh-CN" altLang="en-US" sz="2400" dirty="0">
                    <a:latin typeface="楷体" panose="02010609060101010101" pitchFamily="49" charset="-122"/>
                    <a:ea typeface="楷体" panose="02010609060101010101" pitchFamily="49" charset="-122"/>
                  </a:rPr>
                  <a:t>重点提高</a:t>
                </a:r>
                <a:r>
                  <a:rPr lang="en-US" altLang="zh-CN" sz="2400" dirty="0">
                    <a:latin typeface="楷体" panose="02010609060101010101" pitchFamily="49" charset="-122"/>
                    <a:ea typeface="楷体" panose="02010609060101010101" pitchFamily="49" charset="-122"/>
                  </a:rPr>
                  <a:t>60</a:t>
                </a:r>
                <a:r>
                  <a:rPr lang="zh-CN" altLang="en-US" sz="2400" dirty="0">
                    <a:latin typeface="楷体" panose="02010609060101010101" pitchFamily="49" charset="-122"/>
                    <a:ea typeface="楷体" panose="02010609060101010101" pitchFamily="49" charset="-122"/>
                  </a:rPr>
                  <a:t>岁及以上老年人群等重症高风险人群的全程接种率和加强免疫接种率。</a:t>
                </a:r>
                <a:endParaRPr lang="zh-CN" altLang="zh-CN" sz="2400" dirty="0">
                  <a:latin typeface="楷体" panose="02010609060101010101" pitchFamily="49" charset="-122"/>
                  <a:ea typeface="楷体" panose="02010609060101010101" pitchFamily="49" charset="-122"/>
                </a:endParaRPr>
              </a:p>
            </p:txBody>
          </p:sp>
        </p:gr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95400" y="1772817"/>
          <a:ext cx="10945217" cy="4339142"/>
        </p:xfrm>
        <a:graphic>
          <a:graphicData uri="http://schemas.openxmlformats.org/drawingml/2006/table">
            <a:tbl>
              <a:tblPr/>
              <a:tblGrid>
                <a:gridCol w="1716499"/>
                <a:gridCol w="2906912"/>
                <a:gridCol w="6321806"/>
              </a:tblGrid>
              <a:tr h="444984">
                <a:tc>
                  <a:txBody>
                    <a:bodyPr/>
                    <a:lstStyle/>
                    <a:p>
                      <a:pPr marL="0" algn="ctr" defTabSz="914400" rtl="0" eaLnBrk="1" latinLnBrk="0" hangingPunct="1">
                        <a:lnSpc>
                          <a:spcPts val="2900"/>
                        </a:lnSpc>
                        <a:spcAft>
                          <a:spcPts val="0"/>
                        </a:spcAft>
                      </a:pPr>
                      <a:r>
                        <a:rPr lang="zh-CN" altLang="en-US" sz="2400" kern="1200" dirty="0">
                          <a:solidFill>
                            <a:schemeClr val="tx1"/>
                          </a:solidFill>
                          <a:latin typeface="楷体" panose="02010609060101010101" pitchFamily="49" charset="-122"/>
                          <a:ea typeface="楷体" panose="02010609060101010101" pitchFamily="49" charset="-122"/>
                          <a:cs typeface="+mn-cs"/>
                        </a:rPr>
                        <a:t>内容</a:t>
                      </a:r>
                      <a:endParaRPr lang="zh-CN" sz="24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900"/>
                        </a:lnSpc>
                        <a:spcAft>
                          <a:spcPts val="0"/>
                        </a:spcAft>
                      </a:pPr>
                      <a:r>
                        <a:rPr lang="zh-CN" sz="2400" kern="1200" dirty="0">
                          <a:solidFill>
                            <a:schemeClr val="tx1"/>
                          </a:solidFill>
                          <a:latin typeface="楷体" panose="02010609060101010101" pitchFamily="49" charset="-122"/>
                          <a:ea typeface="楷体" panose="02010609060101010101" pitchFamily="49" charset="-122"/>
                          <a:cs typeface="+mn-cs"/>
                        </a:rPr>
                        <a:t>八版防控方案</a:t>
                      </a:r>
                      <a:endParaRPr lang="zh-CN" sz="24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altLang="en-US" sz="2400" kern="1200" dirty="0">
                          <a:solidFill>
                            <a:schemeClr val="tx1"/>
                          </a:solidFill>
                          <a:latin typeface="楷体" panose="02010609060101010101" pitchFamily="49" charset="-122"/>
                          <a:ea typeface="楷体" panose="02010609060101010101" pitchFamily="49" charset="-122"/>
                          <a:cs typeface="+mn-cs"/>
                        </a:rPr>
                        <a:t>九</a:t>
                      </a:r>
                      <a:r>
                        <a:rPr lang="zh-CN" altLang="zh-CN" sz="2400" kern="1200" dirty="0">
                          <a:solidFill>
                            <a:schemeClr val="tx1"/>
                          </a:solidFill>
                          <a:latin typeface="楷体" panose="02010609060101010101" pitchFamily="49" charset="-122"/>
                          <a:ea typeface="楷体" panose="02010609060101010101" pitchFamily="49" charset="-122"/>
                          <a:cs typeface="+mn-cs"/>
                        </a:rPr>
                        <a:t>版防控方案</a:t>
                      </a:r>
                      <a:endParaRPr lang="zh-CN" altLang="zh-CN" sz="24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1773">
                <a:tc rowSpan="2">
                  <a:txBody>
                    <a:bodyPr/>
                    <a:lstStyle/>
                    <a:p>
                      <a:pPr algn="ctr">
                        <a:lnSpc>
                          <a:spcPts val="2900"/>
                        </a:lnSpc>
                        <a:spcAft>
                          <a:spcPts val="0"/>
                        </a:spcAft>
                      </a:pPr>
                      <a:r>
                        <a:rPr lang="zh-CN" sz="2000" dirty="0">
                          <a:solidFill>
                            <a:schemeClr val="tx1"/>
                          </a:solidFill>
                          <a:latin typeface="楷体" panose="02010609060101010101" pitchFamily="49" charset="-122"/>
                          <a:ea typeface="楷体" panose="02010609060101010101" pitchFamily="49" charset="-122"/>
                        </a:rPr>
                        <a:t>病例发现报告</a:t>
                      </a:r>
                      <a:endParaRPr lang="zh-CN" sz="2000" dirty="0">
                        <a:solidFill>
                          <a:schemeClr val="tx1"/>
                        </a:solidFill>
                        <a:latin typeface="楷体" panose="02010609060101010101" pitchFamily="49" charset="-122"/>
                        <a:ea typeface="楷体" panose="02010609060101010101" pitchFamily="49" charset="-122"/>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sz="2000" kern="1200" dirty="0">
                          <a:solidFill>
                            <a:schemeClr val="tx1"/>
                          </a:solidFill>
                          <a:latin typeface="楷体" panose="02010609060101010101" pitchFamily="49" charset="-122"/>
                          <a:ea typeface="楷体" panose="02010609060101010101" pitchFamily="49" charset="-122"/>
                          <a:cs typeface="+mn-cs"/>
                        </a:rPr>
                        <a:t>无核酸检测初筛阳性人员报告要求</a:t>
                      </a:r>
                      <a:endParaRPr lang="zh-CN" sz="20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just" defTabSz="914400" rtl="0" eaLnBrk="1" latinLnBrk="0" hangingPunct="1">
                        <a:lnSpc>
                          <a:spcPts val="2900"/>
                        </a:lnSpc>
                        <a:spcAft>
                          <a:spcPts val="0"/>
                        </a:spcAft>
                        <a:buFont typeface="Arial" panose="020B0604020202020204" pitchFamily="34" charset="0"/>
                        <a:buChar char="•"/>
                      </a:pPr>
                      <a:r>
                        <a:rPr lang="zh-CN" altLang="en-US" sz="2000" kern="1200" dirty="0">
                          <a:solidFill>
                            <a:srgbClr val="C00000"/>
                          </a:solidFill>
                          <a:latin typeface="楷体" panose="02010609060101010101" pitchFamily="49" charset="-122"/>
                          <a:ea typeface="楷体" panose="02010609060101010101" pitchFamily="49" charset="-122"/>
                          <a:cs typeface="+mn-cs"/>
                        </a:rPr>
                        <a:t>新增</a:t>
                      </a:r>
                      <a:r>
                        <a:rPr lang="zh-CN" sz="2000" kern="1200" dirty="0">
                          <a:solidFill>
                            <a:srgbClr val="C00000"/>
                          </a:solidFill>
                          <a:latin typeface="楷体" panose="02010609060101010101" pitchFamily="49" charset="-122"/>
                          <a:ea typeface="楷体" panose="02010609060101010101" pitchFamily="49" charset="-122"/>
                          <a:cs typeface="+mn-cs"/>
                        </a:rPr>
                        <a:t>核酸检测初筛阳性人员管理</a:t>
                      </a:r>
                      <a:r>
                        <a:rPr lang="zh-CN" sz="2000" kern="1200" dirty="0">
                          <a:solidFill>
                            <a:schemeClr val="tx1"/>
                          </a:solidFill>
                          <a:latin typeface="楷体" panose="02010609060101010101" pitchFamily="49" charset="-122"/>
                          <a:ea typeface="楷体" panose="02010609060101010101" pitchFamily="49" charset="-122"/>
                          <a:cs typeface="+mn-cs"/>
                        </a:rPr>
                        <a:t>要求</a:t>
                      </a:r>
                      <a:r>
                        <a:rPr lang="zh-CN" altLang="en-US" sz="2000" kern="1200" dirty="0">
                          <a:solidFill>
                            <a:schemeClr val="tx1"/>
                          </a:solidFill>
                          <a:latin typeface="楷体" panose="02010609060101010101" pitchFamily="49" charset="-122"/>
                          <a:ea typeface="楷体" panose="02010609060101010101" pitchFamily="49" charset="-122"/>
                          <a:cs typeface="+mn-cs"/>
                        </a:rPr>
                        <a:t>和相关附件</a:t>
                      </a:r>
                      <a:endParaRPr lang="en-US" altLang="zh-CN" sz="2000" kern="1200" dirty="0">
                        <a:solidFill>
                          <a:schemeClr val="tx1"/>
                        </a:solidFill>
                        <a:latin typeface="楷体" panose="02010609060101010101" pitchFamily="49" charset="-122"/>
                        <a:ea typeface="楷体" panose="02010609060101010101" pitchFamily="49" charset="-122"/>
                        <a:cs typeface="+mn-cs"/>
                      </a:endParaRPr>
                    </a:p>
                    <a:p>
                      <a:pPr marL="342900" indent="-342900" algn="just" defTabSz="914400" rtl="0" eaLnBrk="1" latinLnBrk="0" hangingPunct="1">
                        <a:lnSpc>
                          <a:spcPts val="2900"/>
                        </a:lnSpc>
                        <a:spcAft>
                          <a:spcPts val="0"/>
                        </a:spcAft>
                        <a:buFont typeface="Arial" panose="020B0604020202020204" pitchFamily="34" charset="0"/>
                        <a:buChar char="•"/>
                      </a:pPr>
                      <a:r>
                        <a:rPr lang="zh-CN" sz="2000" kern="1200" dirty="0">
                          <a:solidFill>
                            <a:schemeClr val="tx1"/>
                          </a:solidFill>
                          <a:latin typeface="楷体" panose="02010609060101010101" pitchFamily="49" charset="-122"/>
                          <a:ea typeface="楷体" panose="02010609060101010101" pitchFamily="49" charset="-122"/>
                          <a:cs typeface="+mn-cs"/>
                        </a:rPr>
                        <a:t>附件</a:t>
                      </a:r>
                      <a:r>
                        <a:rPr lang="en-US" altLang="zh-CN" sz="2000" kern="1200" dirty="0">
                          <a:solidFill>
                            <a:schemeClr val="tx1"/>
                          </a:solidFill>
                          <a:latin typeface="楷体" panose="02010609060101010101" pitchFamily="49" charset="-122"/>
                          <a:ea typeface="楷体" panose="02010609060101010101" pitchFamily="49" charset="-122"/>
                          <a:cs typeface="+mn-cs"/>
                        </a:rPr>
                        <a:t>2《</a:t>
                      </a:r>
                      <a:r>
                        <a:rPr lang="zh-CN" altLang="zh-CN" sz="2000" kern="1200" dirty="0">
                          <a:solidFill>
                            <a:schemeClr val="tx1"/>
                          </a:solidFill>
                          <a:latin typeface="楷体" panose="02010609060101010101" pitchFamily="49" charset="-122"/>
                          <a:ea typeface="楷体" panose="02010609060101010101" pitchFamily="49" charset="-122"/>
                          <a:cs typeface="+mn-cs"/>
                        </a:rPr>
                        <a:t>新冠肺炎核酸检测初筛阳性人员管理指南</a:t>
                      </a:r>
                      <a:r>
                        <a:rPr lang="en-US" altLang="zh-CN" sz="2000" kern="1200" dirty="0">
                          <a:solidFill>
                            <a:schemeClr val="tx1"/>
                          </a:solidFill>
                          <a:latin typeface="楷体" panose="02010609060101010101" pitchFamily="49" charset="-122"/>
                          <a:ea typeface="楷体" panose="02010609060101010101" pitchFamily="49" charset="-122"/>
                          <a:cs typeface="+mn-cs"/>
                        </a:rPr>
                        <a:t>》</a:t>
                      </a:r>
                      <a:endParaRPr lang="zh-CN" sz="20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488">
                <a:tc vMerge="1">
                  <a:tcPr/>
                </a:tc>
                <a:tc>
                  <a:txBody>
                    <a:bodyPr/>
                    <a:lstStyle/>
                    <a:p>
                      <a:pPr algn="ctr">
                        <a:lnSpc>
                          <a:spcPts val="2900"/>
                        </a:lnSpc>
                        <a:spcAft>
                          <a:spcPts val="0"/>
                        </a:spcAft>
                      </a:pPr>
                      <a:r>
                        <a:rPr lang="zh-CN" altLang="en-US" sz="2000" dirty="0">
                          <a:solidFill>
                            <a:schemeClr val="tx1"/>
                          </a:solidFill>
                          <a:latin typeface="楷体" panose="02010609060101010101" pitchFamily="49" charset="-122"/>
                          <a:ea typeface="楷体" panose="02010609060101010101" pitchFamily="49" charset="-122"/>
                        </a:rPr>
                        <a:t>无抗原检测内容</a:t>
                      </a:r>
                      <a:endParaRPr lang="zh-CN" sz="2000" dirty="0">
                        <a:solidFill>
                          <a:schemeClr val="tx1"/>
                        </a:solidFill>
                        <a:latin typeface="楷体" panose="02010609060101010101" pitchFamily="49" charset="-122"/>
                        <a:ea typeface="楷体" panose="02010609060101010101" pitchFamily="49" charset="-122"/>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latinLnBrk="0" hangingPunct="1">
                        <a:lnSpc>
                          <a:spcPts val="2900"/>
                        </a:lnSpc>
                        <a:spcAft>
                          <a:spcPts val="0"/>
                        </a:spcAft>
                      </a:pPr>
                      <a:r>
                        <a:rPr lang="zh-CN" sz="2000" kern="1200" dirty="0">
                          <a:solidFill>
                            <a:schemeClr val="tx1"/>
                          </a:solidFill>
                          <a:latin typeface="楷体" panose="02010609060101010101" pitchFamily="49" charset="-122"/>
                          <a:ea typeface="楷体" panose="02010609060101010101" pitchFamily="49" charset="-122"/>
                          <a:cs typeface="+mn-cs"/>
                        </a:rPr>
                        <a:t>社区卫生服务站、村卫生室和个体诊所发现可疑患者后，</a:t>
                      </a:r>
                      <a:r>
                        <a:rPr lang="zh-CN" sz="2000" kern="1200" dirty="0">
                          <a:solidFill>
                            <a:srgbClr val="C00000"/>
                          </a:solidFill>
                          <a:latin typeface="楷体" panose="02010609060101010101" pitchFamily="49" charset="-122"/>
                          <a:ea typeface="楷体" panose="02010609060101010101" pitchFamily="49" charset="-122"/>
                          <a:cs typeface="+mn-cs"/>
                        </a:rPr>
                        <a:t>也可同步进行抗原检测</a:t>
                      </a:r>
                      <a:r>
                        <a:rPr lang="zh-CN" sz="2000" kern="1200" dirty="0">
                          <a:solidFill>
                            <a:schemeClr val="tx1"/>
                          </a:solidFill>
                          <a:latin typeface="楷体" panose="02010609060101010101" pitchFamily="49" charset="-122"/>
                          <a:ea typeface="楷体" panose="02010609060101010101" pitchFamily="49" charset="-122"/>
                          <a:cs typeface="+mn-cs"/>
                        </a:rPr>
                        <a:t>，尽早发现疫情。</a:t>
                      </a:r>
                      <a:endParaRPr lang="zh-CN" sz="2000" kern="1200" dirty="0">
                        <a:solidFill>
                          <a:schemeClr val="tx1"/>
                        </a:solidFill>
                        <a:latin typeface="楷体" panose="02010609060101010101" pitchFamily="49" charset="-122"/>
                        <a:ea typeface="楷体" panose="02010609060101010101" pitchFamily="49" charset="-122"/>
                        <a:cs typeface="+mn-cs"/>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897">
                <a:tc>
                  <a:txBody>
                    <a:bodyPr/>
                    <a:lstStyle/>
                    <a:p>
                      <a:pPr algn="ctr">
                        <a:lnSpc>
                          <a:spcPts val="2900"/>
                        </a:lnSpc>
                        <a:spcAft>
                          <a:spcPts val="0"/>
                        </a:spcAft>
                      </a:pPr>
                      <a:r>
                        <a:rPr lang="zh-CN" sz="2000" dirty="0">
                          <a:solidFill>
                            <a:srgbClr val="FF0000"/>
                          </a:solidFill>
                          <a:latin typeface="楷体" panose="02010609060101010101" pitchFamily="49" charset="-122"/>
                          <a:ea typeface="楷体" panose="02010609060101010101" pitchFamily="49" charset="-122"/>
                        </a:rPr>
                        <a:t>聚集性疫情发现报告</a:t>
                      </a:r>
                      <a:endParaRPr lang="zh-CN" sz="2000" dirty="0">
                        <a:solidFill>
                          <a:srgbClr val="FF0000"/>
                        </a:solidFill>
                        <a:latin typeface="楷体" panose="02010609060101010101" pitchFamily="49" charset="-122"/>
                        <a:ea typeface="楷体" panose="02010609060101010101" pitchFamily="49" charset="-122"/>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900"/>
                        </a:lnSpc>
                        <a:spcAft>
                          <a:spcPts val="0"/>
                        </a:spcAft>
                      </a:pPr>
                      <a:r>
                        <a:rPr lang="zh-CN" altLang="en-US" sz="2400" b="1" kern="1200" dirty="0">
                          <a:solidFill>
                            <a:srgbClr val="FF0000"/>
                          </a:solidFill>
                          <a:latin typeface="黑体" panose="02010600030101010101" pitchFamily="49" charset="-122"/>
                          <a:ea typeface="黑体" panose="02010600030101010101" pitchFamily="49" charset="-122"/>
                          <a:cs typeface="+mn-cs"/>
                        </a:rPr>
                        <a:t> </a:t>
                      </a:r>
                      <a:r>
                        <a:rPr lang="zh-CN" sz="2400" b="1" kern="1200" dirty="0">
                          <a:solidFill>
                            <a:srgbClr val="FF0000"/>
                          </a:solidFill>
                          <a:latin typeface="黑体" panose="02010600030101010101" pitchFamily="49" charset="-122"/>
                          <a:ea typeface="黑体" panose="02010600030101010101" pitchFamily="49" charset="-122"/>
                          <a:cs typeface="+mn-cs"/>
                        </a:rPr>
                        <a:t>聚集性疫情</a:t>
                      </a:r>
                      <a:r>
                        <a:rPr lang="zh-CN" altLang="en-US" sz="2400" b="1" kern="1200" dirty="0">
                          <a:solidFill>
                            <a:srgbClr val="FF0000"/>
                          </a:solidFill>
                          <a:latin typeface="黑体" panose="02010600030101010101" pitchFamily="49" charset="-122"/>
                          <a:ea typeface="黑体" panose="02010600030101010101" pitchFamily="49" charset="-122"/>
                          <a:cs typeface="+mn-cs"/>
                        </a:rPr>
                        <a:t>定义</a:t>
                      </a:r>
                      <a:endParaRPr lang="zh-CN" sz="2400" b="1" dirty="0">
                        <a:solidFill>
                          <a:srgbClr val="FF0000"/>
                        </a:solidFill>
                        <a:latin typeface="黑体" panose="02010600030101010101" pitchFamily="49" charset="-122"/>
                        <a:ea typeface="黑体" panose="02010600030101010101" pitchFamily="49" charset="-122"/>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zh-CN" sz="2000" dirty="0">
                          <a:solidFill>
                            <a:schemeClr val="tx1"/>
                          </a:solidFill>
                          <a:latin typeface="楷体" panose="02010609060101010101" pitchFamily="49" charset="-122"/>
                          <a:ea typeface="楷体" panose="02010609060101010101" pitchFamily="49" charset="-122"/>
                        </a:rPr>
                        <a:t>是指</a:t>
                      </a:r>
                      <a:r>
                        <a:rPr lang="zh-CN" sz="2000" dirty="0">
                          <a:solidFill>
                            <a:srgbClr val="C00000"/>
                          </a:solidFill>
                          <a:latin typeface="楷体" panose="02010609060101010101" pitchFamily="49" charset="-122"/>
                          <a:ea typeface="楷体" panose="02010609060101010101" pitchFamily="49" charset="-122"/>
                        </a:rPr>
                        <a:t>一周</a:t>
                      </a:r>
                      <a:r>
                        <a:rPr lang="zh-CN" sz="2000" dirty="0">
                          <a:solidFill>
                            <a:schemeClr val="tx1"/>
                          </a:solidFill>
                          <a:latin typeface="楷体" panose="02010609060101010101" pitchFamily="49" charset="-122"/>
                          <a:ea typeface="楷体" panose="02010609060101010101" pitchFamily="49" charset="-122"/>
                        </a:rPr>
                        <a:t>内在学校、居民小区、工厂、自然村、医疗机构等范围内发现</a:t>
                      </a:r>
                      <a:r>
                        <a:rPr lang="en-US" sz="2000" dirty="0">
                          <a:solidFill>
                            <a:srgbClr val="C00000"/>
                          </a:solidFill>
                          <a:latin typeface="楷体" panose="02010609060101010101" pitchFamily="49" charset="-122"/>
                          <a:ea typeface="楷体" panose="02010609060101010101" pitchFamily="49" charset="-122"/>
                        </a:rPr>
                        <a:t>2</a:t>
                      </a:r>
                      <a:r>
                        <a:rPr lang="zh-CN" sz="2000" dirty="0">
                          <a:solidFill>
                            <a:srgbClr val="C00000"/>
                          </a:solidFill>
                          <a:latin typeface="楷体" panose="02010609060101010101" pitchFamily="49" charset="-122"/>
                          <a:ea typeface="楷体" panose="02010609060101010101" pitchFamily="49" charset="-122"/>
                        </a:rPr>
                        <a:t>例</a:t>
                      </a:r>
                      <a:r>
                        <a:rPr lang="zh-CN" sz="2000" dirty="0">
                          <a:solidFill>
                            <a:schemeClr val="tx1"/>
                          </a:solidFill>
                          <a:latin typeface="楷体" panose="02010609060101010101" pitchFamily="49" charset="-122"/>
                          <a:ea typeface="楷体" panose="02010609060101010101" pitchFamily="49" charset="-122"/>
                        </a:rPr>
                        <a:t>及以上病例和无症状感染者。</a:t>
                      </a:r>
                      <a:endParaRPr lang="zh-CN" sz="2000" dirty="0">
                        <a:solidFill>
                          <a:schemeClr val="tx1"/>
                        </a:solidFill>
                        <a:latin typeface="楷体" panose="02010609060101010101" pitchFamily="49" charset="-122"/>
                        <a:ea typeface="楷体" panose="02010609060101010101" pitchFamily="49" charset="-122"/>
                      </a:endParaRPr>
                    </a:p>
                  </a:txBody>
                  <a:tcPr marL="48792" marR="487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标题 1"/>
          <p:cNvSpPr txBox="1"/>
          <p:nvPr/>
        </p:nvSpPr>
        <p:spPr>
          <a:xfrm>
            <a:off x="2135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-1</a:t>
            </a:r>
            <a:endParaRPr lang="zh-CN" altLang="en-US" dirty="0">
              <a:solidFill>
                <a:schemeClr val="accent6"/>
              </a:solidFill>
            </a:endParaRPr>
          </a:p>
        </p:txBody>
      </p:sp>
      <p:sp>
        <p:nvSpPr>
          <p:cNvPr id="5" name="文本框 4"/>
          <p:cNvSpPr txBox="1"/>
          <p:nvPr/>
        </p:nvSpPr>
        <p:spPr>
          <a:xfrm>
            <a:off x="2135188" y="1100555"/>
            <a:ext cx="3888432" cy="523220"/>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疫情发现报告</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8194" name="标题 1"/>
          <p:cNvSpPr>
            <a:spLocks noGrp="1"/>
          </p:cNvSpPr>
          <p:nvPr>
            <p:ph type="title"/>
          </p:nvPr>
        </p:nvSpPr>
        <p:spPr>
          <a:xfrm>
            <a:off x="1199456" y="1235930"/>
            <a:ext cx="8877672" cy="503237"/>
          </a:xfrm>
        </p:spPr>
        <p:txBody>
          <a:bodyPr vert="horz" wrap="square" lIns="91440" tIns="45720" rIns="91440" bIns="45720" numCol="1" anchor="ctr" anchorCtr="0" compatLnSpc="1"/>
          <a:lstStyle/>
          <a:p>
            <a:pPr marL="457200" indent="-457200" algn="just">
              <a:spcBef>
                <a:spcPct val="20000"/>
              </a:spcBef>
              <a:buClr>
                <a:schemeClr val="tx1"/>
              </a:buClr>
              <a:buSzPct val="80000"/>
              <a:buFont typeface="Wingdings" panose="05000000000000000000" pitchFamily="2" charset="2"/>
              <a:buChar char="Ø"/>
            </a:pPr>
            <a:r>
              <a:rPr lang="zh-CN" altLang="en-US" sz="2800" b="0" kern="1200" dirty="0">
                <a:solidFill>
                  <a:schemeClr val="tx1"/>
                </a:solidFill>
                <a:latin typeface="楷体" panose="02010609060101010101" pitchFamily="49" charset="-122"/>
                <a:ea typeface="楷体" panose="02010609060101010101" pitchFamily="49" charset="-122"/>
                <a:cs typeface="+mn-cs"/>
              </a:rPr>
              <a:t>核酸检测初筛阳性人员报告和管理</a:t>
            </a:r>
            <a:endParaRPr lang="zh-CN" altLang="en-US" sz="2800" b="0" kern="1200" dirty="0">
              <a:solidFill>
                <a:schemeClr val="tx1"/>
              </a:solidFill>
              <a:latin typeface="楷体" panose="02010609060101010101" pitchFamily="49" charset="-122"/>
              <a:ea typeface="楷体" panose="02010609060101010101" pitchFamily="49" charset="-122"/>
              <a:cs typeface="+mn-cs"/>
            </a:endParaRPr>
          </a:p>
        </p:txBody>
      </p:sp>
      <p:sp>
        <p:nvSpPr>
          <p:cNvPr id="8" name="文本框 7"/>
          <p:cNvSpPr txBox="1"/>
          <p:nvPr/>
        </p:nvSpPr>
        <p:spPr>
          <a:xfrm>
            <a:off x="1199456" y="2924945"/>
            <a:ext cx="10441160" cy="3570208"/>
          </a:xfrm>
          <a:prstGeom prst="rect">
            <a:avLst/>
          </a:prstGeom>
          <a:noFill/>
          <a:ln w="25400">
            <a:solidFill>
              <a:schemeClr val="accent1"/>
            </a:solidFill>
          </a:ln>
        </p:spPr>
        <p:txBody>
          <a:bodyPr wrap="square">
            <a:spAutoFit/>
          </a:bodyPr>
          <a:lstStyle/>
          <a:p>
            <a:pPr marL="800100" lvl="1" indent="-342900" algn="just">
              <a:spcBef>
                <a:spcPts val="600"/>
              </a:spcBef>
              <a:spcAft>
                <a:spcPts val="600"/>
              </a:spcAft>
              <a:buFontTx/>
              <a:buChar char="-"/>
            </a:pP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发现核酸初筛阳性人员</a:t>
            </a:r>
            <a:r>
              <a:rPr lang="zh-CN" altLang="en-US" sz="28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立即落实就地隔离措施</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，出具检测结果后</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2</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小时内报告。</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8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边管控边调查</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，将初筛阳性人员转运至指定的场所进行管理（如定点医疗机构的观察室）。</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8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原检测机构对检测结果准确性负责。</a:t>
            </a:r>
            <a:endParaRPr lang="en-US" altLang="zh-CN" sz="28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如对检测结果有疑议确需复核的，由辖区指定的有核酸检测资质的医疗卫生机构进行复核。</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4" name="矩形: 圆角 3"/>
          <p:cNvSpPr/>
          <p:nvPr/>
        </p:nvSpPr>
        <p:spPr>
          <a:xfrm>
            <a:off x="1631504" y="2022391"/>
            <a:ext cx="3528392" cy="497710"/>
          </a:xfrm>
          <a:prstGeom prst="roundRect">
            <a:avLst>
              <a:gd name="adj" fmla="val 50000"/>
            </a:avLst>
          </a:prstGeom>
          <a:solidFill>
            <a:srgbClr val="2668AF"/>
          </a:solidFill>
          <a:ln w="38100" cap="flat" cmpd="sng" algn="ctr">
            <a:solidFill>
              <a:srgbClr val="FFFFFF"/>
            </a:solidFill>
            <a:prstDash val="solid"/>
            <a:miter lim="800000"/>
          </a:ln>
          <a:effectLst/>
        </p:spPr>
        <p:txBody>
          <a:bodyPr rot="0" spcFirstLastPara="0" vert="horz" wrap="square" lIns="91440" tIns="45720" rIns="91440" bIns="45720" anchor="ctr" anchorCtr="0" forceAA="0" compatLnSpc="1">
            <a:noAutofit/>
          </a:bodyPr>
          <a:lstStyle/>
          <a:p>
            <a:pPr algn="ctr" fontAlgn="auto">
              <a:spcBef>
                <a:spcPts val="0"/>
              </a:spcBef>
              <a:spcAft>
                <a:spcPts val="0"/>
              </a:spcAft>
              <a:defRPr/>
            </a:pPr>
            <a:r>
              <a:rPr lang="en-US" altLang="zh-CN" sz="2800" b="1" kern="0" dirty="0">
                <a:solidFill>
                  <a:srgbClr val="FFFFFF"/>
                </a:solidFill>
                <a:latin typeface="微软雅黑" panose="020B0503020204020204" charset="-122"/>
                <a:ea typeface="微软雅黑" panose="020B0503020204020204" charset="-122"/>
                <a:cs typeface="+mn-ea"/>
                <a:sym typeface="+mn-lt"/>
              </a:rPr>
              <a:t>1.</a:t>
            </a:r>
            <a:r>
              <a:rPr lang="zh-CN" altLang="en-US" sz="2800" b="1" kern="0" dirty="0">
                <a:solidFill>
                  <a:srgbClr val="FFFFFF"/>
                </a:solidFill>
                <a:latin typeface="微软雅黑" panose="020B0503020204020204" charset="-122"/>
                <a:ea typeface="微软雅黑" panose="020B0503020204020204" charset="-122"/>
                <a:cs typeface="+mn-ea"/>
                <a:sym typeface="+mn-lt"/>
              </a:rPr>
              <a:t>单管初筛阳性</a:t>
            </a:r>
            <a:endParaRPr lang="zh-CN" altLang="en-US" sz="2800" b="1" kern="0" dirty="0">
              <a:solidFill>
                <a:srgbClr val="FFFFFF"/>
              </a:solidFill>
              <a:latin typeface="微软雅黑" panose="020B0503020204020204" charset="-122"/>
              <a:ea typeface="微软雅黑" panose="020B0503020204020204" charset="-122"/>
              <a:cs typeface="+mn-ea"/>
              <a:sym typeface="+mn-lt"/>
            </a:endParaRPr>
          </a:p>
        </p:txBody>
      </p:sp>
      <p:sp>
        <p:nvSpPr>
          <p:cNvPr id="5" name="标题 1"/>
          <p:cNvSpPr txBox="1"/>
          <p:nvPr/>
        </p:nvSpPr>
        <p:spPr>
          <a:xfrm>
            <a:off x="2135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-2</a:t>
            </a:r>
            <a:endParaRPr lang="zh-CN" altLang="en-US" dirty="0">
              <a:solidFill>
                <a:schemeClr val="accent6"/>
              </a:solidFill>
            </a:endParaRP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45000"/>
          </a:schemeClr>
        </a:solidFill>
        <a:effectLst/>
      </p:bgPr>
    </p:bg>
    <p:spTree>
      <p:nvGrpSpPr>
        <p:cNvPr id="1" name=""/>
        <p:cNvGrpSpPr/>
        <p:nvPr/>
      </p:nvGrpSpPr>
      <p:grpSpPr>
        <a:xfrm>
          <a:off x="0" y="0"/>
          <a:ext cx="0" cy="0"/>
          <a:chOff x="0" y="0"/>
          <a:chExt cx="0" cy="0"/>
        </a:xfrm>
      </p:grpSpPr>
      <p:sp>
        <p:nvSpPr>
          <p:cNvPr id="8194" name="标题 1"/>
          <p:cNvSpPr>
            <a:spLocks noGrp="1"/>
          </p:cNvSpPr>
          <p:nvPr>
            <p:ph type="title"/>
          </p:nvPr>
        </p:nvSpPr>
        <p:spPr>
          <a:xfrm>
            <a:off x="1847528" y="1235930"/>
            <a:ext cx="8229600" cy="503237"/>
          </a:xfrm>
        </p:spPr>
        <p:txBody>
          <a:bodyPr vert="horz" wrap="square" lIns="91440" tIns="45720" rIns="91440" bIns="45720" numCol="1" anchor="ctr" anchorCtr="0" compatLnSpc="1"/>
          <a:lstStyle/>
          <a:p>
            <a:pPr marL="457200" indent="-457200" algn="just">
              <a:spcBef>
                <a:spcPct val="20000"/>
              </a:spcBef>
              <a:buClr>
                <a:schemeClr val="tx1"/>
              </a:buClr>
              <a:buSzPct val="80000"/>
              <a:buFont typeface="Wingdings" panose="05000000000000000000" pitchFamily="2" charset="2"/>
              <a:buChar char="Ø"/>
            </a:pPr>
            <a:r>
              <a:rPr lang="zh-CN" altLang="en-US" sz="2800" b="0" kern="1200" dirty="0">
                <a:solidFill>
                  <a:schemeClr val="tx1"/>
                </a:solidFill>
                <a:latin typeface="楷体" panose="02010609060101010101" pitchFamily="49" charset="-122"/>
                <a:ea typeface="楷体" panose="02010609060101010101" pitchFamily="49" charset="-122"/>
                <a:cs typeface="+mn-cs"/>
              </a:rPr>
              <a:t>核酸检测初筛阳性人员报告和管理</a:t>
            </a:r>
            <a:endParaRPr lang="zh-CN" altLang="en-US" sz="2800" b="0" kern="1200" dirty="0">
              <a:solidFill>
                <a:schemeClr val="tx1"/>
              </a:solidFill>
              <a:latin typeface="楷体" panose="02010609060101010101" pitchFamily="49" charset="-122"/>
              <a:ea typeface="楷体" panose="02010609060101010101" pitchFamily="49" charset="-122"/>
              <a:cs typeface="+mn-cs"/>
            </a:endParaRPr>
          </a:p>
        </p:txBody>
      </p:sp>
      <p:sp>
        <p:nvSpPr>
          <p:cNvPr id="8" name="文本框 7"/>
          <p:cNvSpPr txBox="1"/>
          <p:nvPr/>
        </p:nvSpPr>
        <p:spPr>
          <a:xfrm>
            <a:off x="453344" y="2533511"/>
            <a:ext cx="11593288" cy="4185761"/>
          </a:xfrm>
          <a:prstGeom prst="rect">
            <a:avLst/>
          </a:prstGeom>
          <a:noFill/>
          <a:ln w="25400">
            <a:solidFill>
              <a:schemeClr val="accent1"/>
            </a:solidFill>
          </a:ln>
        </p:spPr>
        <p:txBody>
          <a:bodyPr wrap="square">
            <a:spAutoFit/>
          </a:bodyPr>
          <a:lstStyle/>
          <a:p>
            <a:pPr marL="800100" lvl="1" indent="-342900" algn="just">
              <a:spcBef>
                <a:spcPts val="600"/>
              </a:spcBef>
              <a:spcAft>
                <a:spcPts val="600"/>
              </a:spcAft>
              <a:buFontTx/>
              <a:buChar char="-"/>
            </a:pP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所有混检人员立即</a:t>
            </a: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落实就地隔离措施</a:t>
            </a: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，同时安排采样人员上门采样复核。</a:t>
            </a:r>
            <a:endParaRPr lang="zh-CN" altLang="en-US" sz="2400" kern="100" dirty="0">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采集鼻咽拭子标本，复核工作由原检测机构或辖区指定的有核酸检测资质的医疗卫生机构进行。</a:t>
            </a:r>
            <a:endParaRPr lang="zh-CN" altLang="en-US" sz="2400" kern="100" dirty="0">
              <a:latin typeface="楷体" panose="02010609060101010101" pitchFamily="49" charset="-122"/>
              <a:ea typeface="楷体" panose="02010609060101010101" pitchFamily="49" charset="-122"/>
              <a:cs typeface="Times New Roman" panose="02020603050405020304" pitchFamily="18" charset="0"/>
            </a:endParaRPr>
          </a:p>
          <a:p>
            <a:pPr marL="800100" lvl="1" indent="-342900" algn="just">
              <a:spcBef>
                <a:spcPts val="600"/>
              </a:spcBef>
              <a:spcAft>
                <a:spcPts val="600"/>
              </a:spcAft>
              <a:buFontTx/>
              <a:buChar char="-"/>
            </a:pPr>
            <a:r>
              <a:rPr lang="zh-CN" altLang="en-US" sz="2400" kern="100" dirty="0">
                <a:latin typeface="楷体" panose="02010609060101010101" pitchFamily="49" charset="-122"/>
                <a:ea typeface="楷体" panose="02010609060101010101" pitchFamily="49" charset="-122"/>
                <a:cs typeface="Times New Roman" panose="02020603050405020304" pitchFamily="18" charset="0"/>
              </a:rPr>
              <a:t>依据复核结果，分类管理：</a:t>
            </a:r>
            <a:endParaRPr lang="en-US" altLang="zh-CN" sz="2400" kern="100" dirty="0">
              <a:latin typeface="楷体" panose="02010609060101010101" pitchFamily="49" charset="-122"/>
              <a:ea typeface="楷体" panose="02010609060101010101" pitchFamily="49" charset="-122"/>
              <a:cs typeface="Times New Roman" panose="02020603050405020304" pitchFamily="18" charset="0"/>
            </a:endParaRPr>
          </a:p>
          <a:p>
            <a:pPr marL="914400" lvl="1" indent="-457200" algn="just">
              <a:spcBef>
                <a:spcPts val="600"/>
              </a:spcBef>
              <a:spcAft>
                <a:spcPts val="600"/>
              </a:spcAft>
              <a:buFont typeface="+mj-ea"/>
              <a:buAutoNum type="circleNumDbPlain"/>
            </a:pP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如所有人员核酸结果阴性，排除并解除就地隔离措施；</a:t>
            </a:r>
            <a:endPar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914400" lvl="1" indent="-457200" algn="just">
              <a:spcBef>
                <a:spcPts val="600"/>
              </a:spcBef>
              <a:spcAft>
                <a:spcPts val="600"/>
              </a:spcAft>
              <a:buFont typeface="+mj-ea"/>
              <a:buAutoNum type="circleNumDbPlain"/>
            </a:pP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如发现阳性测者，</a:t>
            </a:r>
            <a:r>
              <a:rPr lang="en-US" altLang="zh-CN"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小时内上报初筛阳信息。诊断后</a:t>
            </a:r>
            <a:r>
              <a:rPr lang="en-US" altLang="zh-CN"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小时内网络直报，按确诊病例或无症状感染者管理；</a:t>
            </a:r>
            <a:endParaRPr lang="en-US" altLang="zh-CN"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marL="914400" lvl="1" indent="-457200" algn="just">
              <a:spcBef>
                <a:spcPts val="600"/>
              </a:spcBef>
              <a:spcAft>
                <a:spcPts val="600"/>
              </a:spcAft>
              <a:buFont typeface="+mj-ea"/>
              <a:buAutoNum type="circleNumDbPlain"/>
            </a:pPr>
            <a:r>
              <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rPr>
              <a:t>其余核酸检测阴性人员应根据实际情况判定是否属于密切接触者，如判为密切接触者按密切接触者管理。</a:t>
            </a:r>
            <a:endParaRPr lang="zh-CN" altLang="en-US" sz="2400" kern="100"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4" name="矩形: 圆角 3"/>
          <p:cNvSpPr/>
          <p:nvPr/>
        </p:nvSpPr>
        <p:spPr>
          <a:xfrm>
            <a:off x="1087353" y="1889629"/>
            <a:ext cx="2808312" cy="497710"/>
          </a:xfrm>
          <a:prstGeom prst="roundRect">
            <a:avLst>
              <a:gd name="adj" fmla="val 50000"/>
            </a:avLst>
          </a:prstGeom>
          <a:solidFill>
            <a:srgbClr val="2668AF"/>
          </a:solidFill>
          <a:ln w="38100" cap="flat" cmpd="sng" algn="ctr">
            <a:solidFill>
              <a:srgbClr val="FFFFFF"/>
            </a:solidFill>
            <a:prstDash val="solid"/>
            <a:miter lim="800000"/>
          </a:ln>
          <a:effectLst/>
        </p:spPr>
        <p:txBody>
          <a:bodyPr rot="0" spcFirstLastPara="0" vert="horz" wrap="square" lIns="91440" tIns="45720" rIns="91440" bIns="45720" anchor="ctr" anchorCtr="0" forceAA="0" compatLnSpc="1">
            <a:noAutofit/>
          </a:bodyPr>
          <a:lstStyle/>
          <a:p>
            <a:pPr algn="ctr" fontAlgn="auto">
              <a:spcBef>
                <a:spcPts val="0"/>
              </a:spcBef>
              <a:spcAft>
                <a:spcPts val="0"/>
              </a:spcAft>
              <a:defRPr/>
            </a:pPr>
            <a:r>
              <a:rPr lang="en-US" altLang="zh-CN" sz="2800" b="1" kern="0" dirty="0">
                <a:solidFill>
                  <a:srgbClr val="FFFFFF"/>
                </a:solidFill>
                <a:latin typeface="微软雅黑" panose="020B0503020204020204" charset="-122"/>
                <a:ea typeface="微软雅黑" panose="020B0503020204020204" charset="-122"/>
                <a:cs typeface="+mn-ea"/>
                <a:sym typeface="+mn-lt"/>
              </a:rPr>
              <a:t>2.</a:t>
            </a:r>
            <a:r>
              <a:rPr lang="zh-CN" altLang="en-US" sz="2800" b="1" kern="0" dirty="0">
                <a:solidFill>
                  <a:srgbClr val="FFFFFF"/>
                </a:solidFill>
                <a:latin typeface="微软雅黑" panose="020B0503020204020204" charset="-122"/>
                <a:ea typeface="微软雅黑" panose="020B0503020204020204" charset="-122"/>
                <a:cs typeface="+mn-ea"/>
                <a:sym typeface="+mn-lt"/>
              </a:rPr>
              <a:t>混管初筛阳性</a:t>
            </a:r>
            <a:endParaRPr lang="zh-CN" altLang="en-US" sz="2800" b="1" kern="0" dirty="0">
              <a:solidFill>
                <a:srgbClr val="FFFFFF"/>
              </a:solidFill>
              <a:latin typeface="微软雅黑" panose="020B0503020204020204" charset="-122"/>
              <a:ea typeface="微软雅黑" panose="020B0503020204020204" charset="-122"/>
              <a:cs typeface="+mn-ea"/>
              <a:sym typeface="+mn-lt"/>
            </a:endParaRPr>
          </a:p>
        </p:txBody>
      </p:sp>
      <p:sp>
        <p:nvSpPr>
          <p:cNvPr id="5" name="标题 1"/>
          <p:cNvSpPr txBox="1"/>
          <p:nvPr/>
        </p:nvSpPr>
        <p:spPr>
          <a:xfrm>
            <a:off x="2135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-3</a:t>
            </a:r>
            <a:endParaRPr lang="zh-CN" altLang="en-US" dirty="0">
              <a:solidFill>
                <a:schemeClr val="accent6"/>
              </a:solidFill>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952459" y="469953"/>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-4</a:t>
            </a:r>
            <a:endParaRPr lang="zh-CN" altLang="en-US" dirty="0">
              <a:solidFill>
                <a:schemeClr val="accent6"/>
              </a:solidFill>
            </a:endParaRPr>
          </a:p>
        </p:txBody>
      </p:sp>
      <p:sp>
        <p:nvSpPr>
          <p:cNvPr id="5" name="文本框 4"/>
          <p:cNvSpPr txBox="1"/>
          <p:nvPr/>
        </p:nvSpPr>
        <p:spPr>
          <a:xfrm>
            <a:off x="1958544" y="1707796"/>
            <a:ext cx="3888432" cy="584775"/>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3200" dirty="0">
                <a:latin typeface="楷体" panose="02010609060101010101" pitchFamily="49" charset="-122"/>
                <a:ea typeface="楷体" panose="02010609060101010101" pitchFamily="49" charset="-122"/>
              </a:rPr>
              <a:t>多渠道监测预警</a:t>
            </a:r>
            <a:endParaRPr lang="zh-CN" altLang="en-US" sz="3200" dirty="0">
              <a:latin typeface="楷体" panose="02010609060101010101" pitchFamily="49" charset="-122"/>
              <a:ea typeface="楷体" panose="02010609060101010101" pitchFamily="49" charset="-122"/>
            </a:endParaRPr>
          </a:p>
        </p:txBody>
      </p:sp>
      <p:grpSp>
        <p:nvGrpSpPr>
          <p:cNvPr id="30" name="组合 29"/>
          <p:cNvGrpSpPr/>
          <p:nvPr/>
        </p:nvGrpSpPr>
        <p:grpSpPr>
          <a:xfrm>
            <a:off x="560888" y="2586454"/>
            <a:ext cx="3341872" cy="3385186"/>
            <a:chOff x="1315462" y="2419207"/>
            <a:chExt cx="2582784" cy="3385186"/>
          </a:xfrm>
        </p:grpSpPr>
        <p:sp>
          <p:nvSpPr>
            <p:cNvPr id="31" name="平行四边形 30"/>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2" name="矩形 31"/>
            <p:cNvSpPr/>
            <p:nvPr/>
          </p:nvSpPr>
          <p:spPr>
            <a:xfrm>
              <a:off x="1407032" y="2419207"/>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3" name="矩形 32"/>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4" name="TextBox 43"/>
            <p:cNvSpPr txBox="1"/>
            <p:nvPr/>
          </p:nvSpPr>
          <p:spPr>
            <a:xfrm>
              <a:off x="1328196" y="3260179"/>
              <a:ext cx="2570050" cy="2221930"/>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r>
                <a:rPr lang="zh-CN" altLang="en-US" sz="2400" kern="100" dirty="0">
                  <a:solidFill>
                    <a:srgbClr val="FF0000"/>
                  </a:solidFill>
                  <a:latin typeface="楷体" panose="02010609060101010101" pitchFamily="49" charset="-122"/>
                  <a:ea typeface="楷体" panose="02010609060101010101" pitchFamily="49" charset="-122"/>
                </a:rPr>
                <a:t>增加</a:t>
              </a:r>
              <a:r>
                <a:rPr lang="zh-CN" altLang="zh-CN" sz="2400" kern="100" dirty="0">
                  <a:latin typeface="楷体" panose="02010609060101010101" pitchFamily="49" charset="-122"/>
                  <a:ea typeface="楷体" panose="02010609060101010101" pitchFamily="49" charset="-122"/>
                </a:rPr>
                <a:t>不具备核酸检测能力的基层医疗卫生机构，可进行抗原检测。</a:t>
              </a:r>
              <a:endParaRPr lang="zh-CN" altLang="en-US" sz="24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35" name="文本框 34"/>
            <p:cNvSpPr txBox="1"/>
            <p:nvPr/>
          </p:nvSpPr>
          <p:spPr>
            <a:xfrm>
              <a:off x="1315462" y="2555709"/>
              <a:ext cx="2554069" cy="461665"/>
            </a:xfrm>
            <a:prstGeom prst="rect">
              <a:avLst/>
            </a:prstGeom>
            <a:noFill/>
          </p:spPr>
          <p:txBody>
            <a:bodyPr wrap="squar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1.</a:t>
              </a:r>
              <a:r>
                <a:rPr lang="zh-CN" altLang="en-US" sz="2400" b="1" spc="130" dirty="0">
                  <a:solidFill>
                    <a:srgbClr val="FFFFFF"/>
                  </a:solidFill>
                  <a:latin typeface="楷体" panose="02010609060101010101" pitchFamily="49" charset="-122"/>
                  <a:ea typeface="楷体" panose="02010609060101010101" pitchFamily="49" charset="-122"/>
                </a:rPr>
                <a:t>医疗机构就诊人员</a:t>
              </a:r>
              <a:endParaRPr lang="zh-CN" altLang="en-US" sz="2400" b="1" spc="130" dirty="0">
                <a:solidFill>
                  <a:srgbClr val="FFFFFF"/>
                </a:solidFill>
                <a:latin typeface="楷体" panose="02010609060101010101" pitchFamily="49" charset="-122"/>
                <a:ea typeface="楷体" panose="02010609060101010101" pitchFamily="49" charset="-122"/>
              </a:endParaRPr>
            </a:p>
          </p:txBody>
        </p:sp>
      </p:grpSp>
      <p:grpSp>
        <p:nvGrpSpPr>
          <p:cNvPr id="36" name="组合 35"/>
          <p:cNvGrpSpPr/>
          <p:nvPr/>
        </p:nvGrpSpPr>
        <p:grpSpPr>
          <a:xfrm>
            <a:off x="4363858" y="2586454"/>
            <a:ext cx="2742762" cy="3362826"/>
            <a:chOff x="4873301" y="2414050"/>
            <a:chExt cx="2467213" cy="3385186"/>
          </a:xfrm>
        </p:grpSpPr>
        <p:sp>
          <p:nvSpPr>
            <p:cNvPr id="37" name="平行四边形 36"/>
            <p:cNvSpPr/>
            <p:nvPr/>
          </p:nvSpPr>
          <p:spPr>
            <a:xfrm>
              <a:off x="4878014" y="2478576"/>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微软雅黑" panose="020B0503020204020204" charset="-122"/>
                <a:ea typeface="微软雅黑" panose="020B0503020204020204" charset="-122"/>
              </a:endParaRPr>
            </a:p>
          </p:txBody>
        </p:sp>
        <p:sp>
          <p:nvSpPr>
            <p:cNvPr id="38" name="矩形 37"/>
            <p:cNvSpPr/>
            <p:nvPr/>
          </p:nvSpPr>
          <p:spPr>
            <a:xfrm>
              <a:off x="4873302" y="2414050"/>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微软雅黑" panose="020B0503020204020204" charset="-122"/>
                <a:ea typeface="微软雅黑" panose="020B0503020204020204" charset="-122"/>
              </a:endParaRPr>
            </a:p>
          </p:txBody>
        </p:sp>
        <p:sp>
          <p:nvSpPr>
            <p:cNvPr id="39" name="矩形 38"/>
            <p:cNvSpPr/>
            <p:nvPr/>
          </p:nvSpPr>
          <p:spPr>
            <a:xfrm>
              <a:off x="4873301" y="5646656"/>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latin typeface="微软雅黑" panose="020B0503020204020204" charset="-122"/>
                <a:ea typeface="微软雅黑" panose="020B0503020204020204" charset="-122"/>
              </a:endParaRPr>
            </a:p>
          </p:txBody>
        </p:sp>
        <p:sp>
          <p:nvSpPr>
            <p:cNvPr id="40" name="TextBox 43"/>
            <p:cNvSpPr txBox="1"/>
            <p:nvPr/>
          </p:nvSpPr>
          <p:spPr>
            <a:xfrm>
              <a:off x="4880730" y="3156312"/>
              <a:ext cx="2446838" cy="2391615"/>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r>
                <a:rPr lang="zh-CN" altLang="en-US" sz="2400" kern="100" dirty="0">
                  <a:solidFill>
                    <a:srgbClr val="FF0000"/>
                  </a:solidFill>
                  <a:latin typeface="楷体" panose="02010609060101010101" pitchFamily="49" charset="-122"/>
                  <a:ea typeface="楷体" panose="02010609060101010101" pitchFamily="49" charset="-122"/>
                  <a:sym typeface="字魂35号-经典雅黑" panose="00000500000000000000" pitchFamily="2" charset="-122"/>
                </a:rPr>
                <a:t>更新</a:t>
              </a:r>
              <a:r>
                <a:rPr lang="zh-CN" altLang="en-US" sz="2400" kern="100" dirty="0">
                  <a:latin typeface="楷体" panose="02010609060101010101" pitchFamily="49" charset="-122"/>
                  <a:ea typeface="楷体" panose="02010609060101010101" pitchFamily="49" charset="-122"/>
                  <a:sym typeface="字魂35号-经典雅黑" panose="00000500000000000000" pitchFamily="2" charset="-122"/>
                </a:rPr>
                <a:t>风险职业人群分类。</a:t>
              </a:r>
              <a:endParaRPr lang="en-US" altLang="zh-CN" sz="2400" kern="100" dirty="0">
                <a:latin typeface="楷体" panose="02010609060101010101" pitchFamily="49" charset="-122"/>
                <a:ea typeface="楷体" panose="02010609060101010101" pitchFamily="49" charset="-122"/>
                <a:sym typeface="字魂35号-经典雅黑" panose="00000500000000000000" pitchFamily="2" charset="-122"/>
              </a:endParaRPr>
            </a:p>
            <a:p>
              <a:pPr marL="285750" indent="-285750">
                <a:lnSpc>
                  <a:spcPct val="150000"/>
                </a:lnSpc>
                <a:spcBef>
                  <a:spcPts val="600"/>
                </a:spcBef>
                <a:spcAft>
                  <a:spcPts val="600"/>
                </a:spcAft>
                <a:buFont typeface="Arial" panose="020B0604020202020204" pitchFamily="34" charset="0"/>
                <a:buChar char="•"/>
                <a:defRPr/>
              </a:pPr>
              <a:r>
                <a:rPr lang="zh-CN" altLang="en-US" sz="2400" kern="100" dirty="0">
                  <a:latin typeface="楷体" panose="02010609060101010101" pitchFamily="49" charset="-122"/>
                  <a:ea typeface="楷体" panose="02010609060101010101" pitchFamily="49" charset="-122"/>
                  <a:sym typeface="字魂35号-经典雅黑" panose="00000500000000000000" pitchFamily="2" charset="-122"/>
                </a:rPr>
                <a:t>明确各类人群核酸检测要求。</a:t>
              </a:r>
              <a:endParaRPr lang="zh-CN" altLang="en-US" sz="24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41" name="文本框 40"/>
            <p:cNvSpPr txBox="1"/>
            <p:nvPr/>
          </p:nvSpPr>
          <p:spPr>
            <a:xfrm>
              <a:off x="4966152" y="2528192"/>
              <a:ext cx="2235613" cy="464735"/>
            </a:xfrm>
            <a:prstGeom prst="rect">
              <a:avLst/>
            </a:prstGeom>
            <a:noFill/>
          </p:spPr>
          <p:txBody>
            <a:bodyPr wrap="non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2.</a:t>
              </a:r>
              <a:r>
                <a:rPr lang="zh-CN" altLang="en-US" sz="2400" b="1" spc="130" dirty="0">
                  <a:solidFill>
                    <a:srgbClr val="FFFFFF"/>
                  </a:solidFill>
                  <a:latin typeface="楷体" panose="02010609060101010101" pitchFamily="49" charset="-122"/>
                  <a:ea typeface="楷体" panose="02010609060101010101" pitchFamily="49" charset="-122"/>
                </a:rPr>
                <a:t>风险职业人群</a:t>
              </a:r>
              <a:endParaRPr lang="zh-CN" altLang="en-US" sz="2400" b="1" spc="130" dirty="0">
                <a:solidFill>
                  <a:srgbClr val="FFFFFF"/>
                </a:solidFill>
                <a:latin typeface="楷体" panose="02010609060101010101" pitchFamily="49" charset="-122"/>
                <a:ea typeface="楷体" panose="02010609060101010101" pitchFamily="49" charset="-122"/>
              </a:endParaRPr>
            </a:p>
          </p:txBody>
        </p:sp>
      </p:grpSp>
      <p:grpSp>
        <p:nvGrpSpPr>
          <p:cNvPr id="42" name="组合 41"/>
          <p:cNvGrpSpPr/>
          <p:nvPr/>
        </p:nvGrpSpPr>
        <p:grpSpPr>
          <a:xfrm>
            <a:off x="7604013" y="2608814"/>
            <a:ext cx="4032337" cy="3385186"/>
            <a:chOff x="8326625" y="2414050"/>
            <a:chExt cx="3089789" cy="3385186"/>
          </a:xfrm>
        </p:grpSpPr>
        <p:sp>
          <p:nvSpPr>
            <p:cNvPr id="43" name="平行四边形 42"/>
            <p:cNvSpPr/>
            <p:nvPr/>
          </p:nvSpPr>
          <p:spPr>
            <a:xfrm>
              <a:off x="8339572" y="2478576"/>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微软雅黑" panose="020B0503020204020204" charset="-122"/>
                <a:ea typeface="微软雅黑" panose="020B0503020204020204" charset="-122"/>
              </a:endParaRPr>
            </a:p>
          </p:txBody>
        </p:sp>
        <p:sp>
          <p:nvSpPr>
            <p:cNvPr id="44" name="矩形 43"/>
            <p:cNvSpPr/>
            <p:nvPr/>
          </p:nvSpPr>
          <p:spPr>
            <a:xfrm>
              <a:off x="8334860" y="2414050"/>
              <a:ext cx="272563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45" name="矩形 44"/>
            <p:cNvSpPr/>
            <p:nvPr/>
          </p:nvSpPr>
          <p:spPr>
            <a:xfrm>
              <a:off x="8334859" y="5646656"/>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46" name="TextBox 43"/>
            <p:cNvSpPr txBox="1"/>
            <p:nvPr/>
          </p:nvSpPr>
          <p:spPr>
            <a:xfrm>
              <a:off x="8326625" y="3161823"/>
              <a:ext cx="2725632" cy="1821820"/>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r>
                <a:rPr lang="zh-CN" altLang="en-US" sz="2400" kern="100" dirty="0">
                  <a:latin typeface="楷体" panose="02010609060101010101" pitchFamily="49" charset="-122"/>
                  <a:ea typeface="楷体" panose="02010609060101010101" pitchFamily="49" charset="-122"/>
                </a:rPr>
                <a:t>将原重点机构和重点场所人员监测合并</a:t>
              </a:r>
              <a:endParaRPr lang="en-US" altLang="zh-CN" sz="2400" kern="100" dirty="0">
                <a:latin typeface="楷体" panose="02010609060101010101" pitchFamily="49" charset="-122"/>
                <a:ea typeface="楷体" panose="02010609060101010101" pitchFamily="49" charset="-122"/>
              </a:endParaRPr>
            </a:p>
            <a:p>
              <a:pPr marL="285750" indent="-285750">
                <a:lnSpc>
                  <a:spcPct val="150000"/>
                </a:lnSpc>
                <a:spcBef>
                  <a:spcPts val="600"/>
                </a:spcBef>
                <a:spcAft>
                  <a:spcPts val="600"/>
                </a:spcAft>
                <a:buFont typeface="Arial" panose="020B0604020202020204" pitchFamily="34" charset="0"/>
                <a:buChar char="•"/>
                <a:defRPr/>
              </a:pPr>
              <a:r>
                <a:rPr lang="zh-CN" altLang="en-US" sz="2400" kern="100" dirty="0">
                  <a:solidFill>
                    <a:srgbClr val="FF0000"/>
                  </a:solidFill>
                  <a:latin typeface="楷体" panose="02010609060101010101" pitchFamily="49" charset="-122"/>
                  <a:ea typeface="楷体" panose="02010609060101010101" pitchFamily="49" charset="-122"/>
                </a:rPr>
                <a:t>更新</a:t>
              </a:r>
              <a:r>
                <a:rPr lang="zh-CN" altLang="en-US" sz="2400" kern="100" dirty="0">
                  <a:latin typeface="楷体" panose="02010609060101010101" pitchFamily="49" charset="-122"/>
                  <a:ea typeface="楷体" panose="02010609060101010101" pitchFamily="49" charset="-122"/>
                </a:rPr>
                <a:t>核酸检测要求</a:t>
              </a:r>
              <a:endParaRPr lang="zh-CN" altLang="en-US" sz="24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47" name="文本框 46"/>
            <p:cNvSpPr txBox="1"/>
            <p:nvPr/>
          </p:nvSpPr>
          <p:spPr>
            <a:xfrm>
              <a:off x="8326625" y="2498810"/>
              <a:ext cx="3089789" cy="461665"/>
            </a:xfrm>
            <a:prstGeom prst="rect">
              <a:avLst/>
            </a:prstGeom>
            <a:noFill/>
          </p:spPr>
          <p:txBody>
            <a:bodyPr wrap="square" rtlCol="0">
              <a:spAutoFit/>
            </a:bodyPr>
            <a:lstStyle/>
            <a:p>
              <a:r>
                <a:rPr lang="en-US" altLang="zh-CN" sz="2400" b="1" spc="130" dirty="0">
                  <a:solidFill>
                    <a:srgbClr val="FFFFFF"/>
                  </a:solidFill>
                  <a:latin typeface="楷体" panose="02010609060101010101" pitchFamily="49" charset="-122"/>
                  <a:ea typeface="楷体" panose="02010609060101010101" pitchFamily="49" charset="-122"/>
                </a:rPr>
                <a:t>3.</a:t>
              </a:r>
              <a:r>
                <a:rPr lang="zh-CN" altLang="en-US" sz="2400" b="1" spc="130" dirty="0">
                  <a:solidFill>
                    <a:srgbClr val="FFFFFF"/>
                  </a:solidFill>
                  <a:latin typeface="楷体" panose="02010609060101010101" pitchFamily="49" charset="-122"/>
                  <a:ea typeface="楷体" panose="02010609060101010101" pitchFamily="49" charset="-122"/>
                </a:rPr>
                <a:t>重点场所和机构人员</a:t>
              </a:r>
              <a:endParaRPr lang="zh-CN" altLang="en-US" sz="2400" b="1" spc="130" dirty="0">
                <a:solidFill>
                  <a:srgbClr val="FFFFFF"/>
                </a:solidFill>
                <a:latin typeface="楷体" panose="02010609060101010101" pitchFamily="49" charset="-122"/>
                <a:ea typeface="楷体" panose="02010609060101010101" pitchFamily="49"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19536" y="146490"/>
            <a:ext cx="7460504" cy="646331"/>
          </a:xfrm>
          <a:prstGeom prst="rect">
            <a:avLst/>
          </a:prstGeom>
          <a:noFill/>
        </p:spPr>
        <p:txBody>
          <a:bodyPr wrap="square" rtlCol="0" anchor="t">
            <a:spAutoFit/>
          </a:bodyPr>
          <a:lstStyle/>
          <a:p>
            <a:pPr indent="0" algn="ctr">
              <a:buFont typeface="Wingdings" panose="05000000000000000000" charset="0"/>
              <a:buNone/>
            </a:pPr>
            <a:r>
              <a:rPr lang="zh-CN" altLang="en-US" sz="3600" dirty="0">
                <a:solidFill>
                  <a:srgbClr val="FF0000"/>
                </a:solidFill>
                <a:latin typeface="微软雅黑" panose="020B0503020204020204" charset="-122"/>
                <a:ea typeface="微软雅黑" panose="020B0503020204020204" charset="-122"/>
                <a:sym typeface="+mn-ea"/>
              </a:rPr>
              <a:t>全国</a:t>
            </a:r>
            <a:r>
              <a:rPr lang="en-US" altLang="zh-CN" sz="3600" dirty="0">
                <a:solidFill>
                  <a:srgbClr val="FF0000"/>
                </a:solidFill>
                <a:latin typeface="微软雅黑" panose="020B0503020204020204" charset="-122"/>
                <a:ea typeface="微软雅黑" panose="020B0503020204020204" charset="-122"/>
                <a:sym typeface="+mn-ea"/>
              </a:rPr>
              <a:t>6</a:t>
            </a:r>
            <a:r>
              <a:rPr lang="zh-CN" altLang="en-US" sz="3600" dirty="0">
                <a:solidFill>
                  <a:srgbClr val="FF0000"/>
                </a:solidFill>
                <a:latin typeface="微软雅黑" panose="020B0503020204020204" charset="-122"/>
                <a:ea typeface="微软雅黑" panose="020B0503020204020204" charset="-122"/>
                <a:sym typeface="+mn-ea"/>
              </a:rPr>
              <a:t>月</a:t>
            </a:r>
            <a:r>
              <a:rPr lang="en-US" altLang="zh-CN" sz="3600" dirty="0">
                <a:solidFill>
                  <a:srgbClr val="FF0000"/>
                </a:solidFill>
                <a:latin typeface="微软雅黑" panose="020B0503020204020204" charset="-122"/>
                <a:ea typeface="微软雅黑" panose="020B0503020204020204" charset="-122"/>
                <a:sym typeface="+mn-ea"/>
              </a:rPr>
              <a:t>1</a:t>
            </a:r>
            <a:r>
              <a:rPr lang="zh-CN" altLang="en-US" sz="3600" dirty="0">
                <a:solidFill>
                  <a:srgbClr val="FF0000"/>
                </a:solidFill>
                <a:latin typeface="微软雅黑" panose="020B0503020204020204" charset="-122"/>
                <a:ea typeface="微软雅黑" panose="020B0503020204020204" charset="-122"/>
                <a:sym typeface="+mn-ea"/>
              </a:rPr>
              <a:t>日以来疫情</a:t>
            </a:r>
            <a:endParaRPr lang="zh-CN" altLang="x-none" sz="3600" dirty="0">
              <a:solidFill>
                <a:srgbClr val="FF0000"/>
              </a:solidFill>
              <a:latin typeface="微软雅黑" panose="020B0503020204020204" charset="-122"/>
              <a:ea typeface="微软雅黑" panose="020B0503020204020204" charset="-122"/>
              <a:sym typeface="+mn-ea"/>
            </a:endParaRPr>
          </a:p>
        </p:txBody>
      </p:sp>
      <p:pic>
        <p:nvPicPr>
          <p:cNvPr id="9" name="图片 8"/>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5400" y="1037341"/>
            <a:ext cx="12141200" cy="5638800"/>
          </a:xfrm>
          <a:prstGeom prst="rect">
            <a:avLst/>
          </a:prstGeom>
        </p:spPr>
      </p:pic>
    </p:spTree>
    <p:custDataLst>
      <p:tags r:id="rId3"/>
    </p:custData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260648"/>
            <a:ext cx="8229600" cy="503238"/>
          </a:xfrm>
        </p:spPr>
        <p:txBody>
          <a:bodyPr vert="horz" wrap="square" lIns="91440" tIns="45720" rIns="91440" bIns="45720" numCol="1" anchor="ctr" anchorCtr="0" compatLnSpc="1">
            <a:normAutofit fontScale="90000"/>
          </a:bodyPr>
          <a:lstStyle/>
          <a:p>
            <a:pPr eaLnBrk="1" hangingPunct="1">
              <a:defRPr/>
            </a:pPr>
            <a:r>
              <a:rPr lang="zh-CN" altLang="en-US" kern="1200" dirty="0">
                <a:solidFill>
                  <a:schemeClr val="accent6"/>
                </a:solidFill>
                <a:latin typeface="黑体" panose="02010600030101010101" pitchFamily="49" charset="-122"/>
              </a:rPr>
              <a:t>风险职业人群监测</a:t>
            </a:r>
            <a:endParaRPr lang="zh-CN" altLang="en-US" kern="1200" dirty="0">
              <a:solidFill>
                <a:schemeClr val="accent6"/>
              </a:solidFill>
              <a:latin typeface="黑体" panose="02010600030101010101" pitchFamily="49" charset="-122"/>
            </a:endParaRPr>
          </a:p>
        </p:txBody>
      </p:sp>
      <p:graphicFrame>
        <p:nvGraphicFramePr>
          <p:cNvPr id="3" name="表格 2"/>
          <p:cNvGraphicFramePr>
            <a:graphicFrameLocks noGrp="1"/>
          </p:cNvGraphicFramePr>
          <p:nvPr/>
        </p:nvGraphicFramePr>
        <p:xfrm>
          <a:off x="551384" y="1332486"/>
          <a:ext cx="10729192" cy="5102961"/>
        </p:xfrm>
        <a:graphic>
          <a:graphicData uri="http://schemas.openxmlformats.org/drawingml/2006/table">
            <a:tbl>
              <a:tblPr firstRow="1" firstCol="1" bandRow="1"/>
              <a:tblGrid>
                <a:gridCol w="766371"/>
                <a:gridCol w="5651985"/>
                <a:gridCol w="4310836"/>
              </a:tblGrid>
              <a:tr h="359256">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序号</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人群类别</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a:effectLst/>
                          <a:latin typeface="楷体" panose="02010609060101010101" pitchFamily="49" charset="-122"/>
                          <a:ea typeface="楷体" panose="02010609060101010101" pitchFamily="49" charset="-122"/>
                          <a:cs typeface="仿宋_GB2312" panose="02010609030101010101" pitchFamily="49" charset="-122"/>
                        </a:rPr>
                        <a:t>核酸检测要求</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22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跨境交通工具司乘、保洁、维修等人员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r>
                        <a:rPr lang="zh-CN" sz="1800" kern="0">
                          <a:effectLst/>
                          <a:latin typeface="楷体" panose="02010609060101010101" pitchFamily="49" charset="-122"/>
                          <a:ea typeface="楷体" panose="02010609060101010101" pitchFamily="49" charset="-122"/>
                          <a:cs typeface="仿宋_GB2312" panose="02010609030101010101" pitchFamily="49" charset="-122"/>
                        </a:rPr>
                        <a:t>作业期间每天</a:t>
                      </a:r>
                      <a:r>
                        <a:rPr lang="en-US" sz="1800" kern="0" dirty="0">
                          <a:effectLst/>
                          <a:latin typeface="楷体" panose="02010609060101010101" pitchFamily="49" charset="-122"/>
                          <a:ea typeface="楷体" panose="02010609060101010101" pitchFamily="49" charset="-122"/>
                          <a:cs typeface="Times New Roman" panose="02020603050405020304" pitchFamily="18" charset="0"/>
                        </a:rPr>
                        <a:t>1</a:t>
                      </a:r>
                      <a:r>
                        <a:rPr lang="zh-CN" sz="1800" kern="0">
                          <a:effectLst/>
                          <a:latin typeface="楷体" panose="02010609060101010101" pitchFamily="49" charset="-122"/>
                          <a:ea typeface="楷体" panose="02010609060101010101" pitchFamily="49" charset="-122"/>
                          <a:cs typeface="仿宋_GB2312" panose="02010609030101010101" pitchFamily="49" charset="-122"/>
                        </a:rPr>
                        <a:t>次全员核酸检测</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2</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口岸进口物品搬运人员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3</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进口冷链食品储存加工企业一线人员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41169">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4</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集中隔离场所工作人员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46158">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5</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定点医疗机构的工作人员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6</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普通医疗机构发热门诊相关医务人员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zh-CN" sz="1800" kern="0">
                          <a:effectLst/>
                          <a:latin typeface="楷体" panose="02010609060101010101" pitchFamily="49" charset="-122"/>
                          <a:ea typeface="楷体" panose="02010609060101010101" pitchFamily="49" charset="-122"/>
                          <a:cs typeface="仿宋_GB2312" panose="02010609030101010101" pitchFamily="49" charset="-122"/>
                        </a:rPr>
                        <a:t>每天</a:t>
                      </a:r>
                      <a:r>
                        <a:rPr lang="en-US" sz="1800" kern="0" dirty="0">
                          <a:effectLst/>
                          <a:latin typeface="楷体" panose="02010609060101010101" pitchFamily="49" charset="-122"/>
                          <a:ea typeface="楷体" panose="02010609060101010101" pitchFamily="49" charset="-122"/>
                          <a:cs typeface="Times New Roman" panose="02020603050405020304" pitchFamily="18" charset="0"/>
                        </a:rPr>
                        <a:t>1</a:t>
                      </a:r>
                      <a:r>
                        <a:rPr lang="zh-CN" sz="1800" kern="0">
                          <a:effectLst/>
                          <a:latin typeface="楷体" panose="02010609060101010101" pitchFamily="49" charset="-122"/>
                          <a:ea typeface="楷体" panose="02010609060101010101" pitchFamily="49" charset="-122"/>
                          <a:cs typeface="仿宋_GB2312" panose="02010609030101010101" pitchFamily="49" charset="-122"/>
                        </a:rPr>
                        <a:t>检</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85">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7</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海关、移民管理部门等其他直接接触入境人员和物品的一线人员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24328">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8</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快递、外卖</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l"/>
                      <a:r>
                        <a:rPr lang="zh-CN" sz="1800" kern="0" dirty="0">
                          <a:effectLst/>
                          <a:latin typeface="楷体" panose="02010609060101010101" pitchFamily="49" charset="-122"/>
                          <a:ea typeface="楷体" panose="02010609060101010101" pitchFamily="49" charset="-122"/>
                          <a:cs typeface="仿宋_GB2312" panose="02010609030101010101" pitchFamily="49" charset="-122"/>
                        </a:rPr>
                        <a:t>每周</a:t>
                      </a:r>
                      <a:r>
                        <a:rPr lang="en-US" sz="1800" kern="0" dirty="0">
                          <a:effectLst/>
                          <a:latin typeface="楷体" panose="02010609060101010101" pitchFamily="49" charset="-122"/>
                          <a:ea typeface="楷体" panose="02010609060101010101" pitchFamily="49" charset="-122"/>
                          <a:cs typeface="仿宋_GB2312" panose="02010609030101010101" pitchFamily="49" charset="-122"/>
                        </a:rPr>
                        <a:t>2</a:t>
                      </a:r>
                      <a:r>
                        <a:rPr lang="zh-CN" sz="1800" kern="0" dirty="0">
                          <a:effectLst/>
                          <a:latin typeface="楷体" panose="02010609060101010101" pitchFamily="49" charset="-122"/>
                          <a:ea typeface="楷体" panose="02010609060101010101" pitchFamily="49" charset="-122"/>
                          <a:cs typeface="仿宋_GB2312" panose="02010609030101010101" pitchFamily="49" charset="-122"/>
                        </a:rPr>
                        <a:t>次全员核酸检测。</a:t>
                      </a:r>
                      <a:endParaRPr lang="en-US" altLang="zh-CN" sz="1800" kern="0" dirty="0">
                        <a:effectLst/>
                        <a:latin typeface="楷体" panose="02010609060101010101" pitchFamily="49" charset="-122"/>
                        <a:ea typeface="楷体" panose="02010609060101010101" pitchFamily="49" charset="-122"/>
                        <a:cs typeface="仿宋_GB2312" panose="02010609030101010101" pitchFamily="49" charset="-122"/>
                      </a:endParaRPr>
                    </a:p>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如辖区出现</a:t>
                      </a:r>
                      <a:r>
                        <a:rPr lang="en-US" sz="1800" kern="0" dirty="0">
                          <a:effectLst/>
                          <a:latin typeface="楷体" panose="02010609060101010101" pitchFamily="49" charset="-122"/>
                          <a:ea typeface="楷体" panose="02010609060101010101" pitchFamily="49" charset="-122"/>
                          <a:cs typeface="Times New Roman" panose="02020603050405020304" pitchFamily="18" charset="0"/>
                        </a:rPr>
                        <a:t>1</a:t>
                      </a:r>
                      <a:r>
                        <a:rPr lang="zh-CN" sz="1800" kern="0" dirty="0">
                          <a:effectLst/>
                          <a:latin typeface="楷体" panose="02010609060101010101" pitchFamily="49" charset="-122"/>
                          <a:ea typeface="楷体" panose="02010609060101010101" pitchFamily="49" charset="-122"/>
                          <a:cs typeface="Times New Roman" panose="02020603050405020304" pitchFamily="18" charset="0"/>
                        </a:rPr>
                        <a:t>例及以上本土疫情时，根据疫情扩散风险及当地疫情防控要求增加核酸检测频次。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p>
                      <a:pPr algn="l"/>
                      <a:r>
                        <a:rPr lang="en-US" sz="1800" kern="0" dirty="0">
                          <a:effectLst/>
                          <a:latin typeface="楷体" panose="02010609060101010101" pitchFamily="49" charset="-122"/>
                          <a:ea typeface="楷体" panose="02010609060101010101" pitchFamily="49" charset="-122"/>
                          <a:cs typeface="仿宋_GB2312" panose="02010609030101010101" pitchFamily="49" charset="-122"/>
                        </a:rPr>
                        <a:t> </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9</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酒店服务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10</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装修装卸服务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11</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口岸管理服务人员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74432">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12</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交通运输服务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13</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solidFill>
                            <a:srgbClr val="000000"/>
                          </a:solidFill>
                          <a:effectLst/>
                          <a:latin typeface="楷体" panose="02010609060101010101" pitchFamily="49" charset="-122"/>
                          <a:ea typeface="楷体" panose="02010609060101010101" pitchFamily="49" charset="-122"/>
                          <a:cs typeface="Times New Roman" panose="02020603050405020304" pitchFamily="18" charset="0"/>
                        </a:rPr>
                        <a:t>商场超市和农（集）贸市场工作人员等</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59256">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14</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楷体" panose="02010609060101010101" pitchFamily="49" charset="-122"/>
                          <a:ea typeface="楷体" panose="02010609060101010101" pitchFamily="49" charset="-122"/>
                          <a:cs typeface="Times New Roman" panose="02020603050405020304" pitchFamily="18" charset="0"/>
                        </a:rPr>
                        <a:t>普通医疗机构除发热门诊以外的工作人员</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43820" marR="43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79576" y="476672"/>
            <a:ext cx="8229600" cy="503238"/>
          </a:xfrm>
        </p:spPr>
        <p:txBody>
          <a:bodyPr vert="horz" wrap="square" lIns="91440" tIns="45720" rIns="91440" bIns="45720" numCol="1" anchor="ctr" anchorCtr="0" compatLnSpc="1">
            <a:normAutofit fontScale="90000"/>
          </a:bodyPr>
          <a:lstStyle/>
          <a:p>
            <a:pPr eaLnBrk="1" hangingPunct="1">
              <a:defRPr/>
            </a:pPr>
            <a:r>
              <a:rPr lang="zh-CN" altLang="en-US" kern="1200" dirty="0">
                <a:solidFill>
                  <a:schemeClr val="accent6"/>
                </a:solidFill>
                <a:latin typeface="黑体" panose="02010600030101010101" pitchFamily="49" charset="-122"/>
              </a:rPr>
              <a:t>重点机构和场所人员监测</a:t>
            </a:r>
            <a:endParaRPr lang="zh-CN" altLang="en-US" kern="1200" dirty="0">
              <a:solidFill>
                <a:schemeClr val="accent6"/>
              </a:solidFill>
              <a:latin typeface="黑体" panose="02010600030101010101" pitchFamily="49" charset="-122"/>
            </a:endParaRPr>
          </a:p>
        </p:txBody>
      </p:sp>
      <p:graphicFrame>
        <p:nvGraphicFramePr>
          <p:cNvPr id="5" name="表格 4"/>
          <p:cNvGraphicFramePr>
            <a:graphicFrameLocks noGrp="1"/>
          </p:cNvGraphicFramePr>
          <p:nvPr/>
        </p:nvGraphicFramePr>
        <p:xfrm>
          <a:off x="1415480" y="1628802"/>
          <a:ext cx="10156892" cy="3340998"/>
        </p:xfrm>
        <a:graphic>
          <a:graphicData uri="http://schemas.openxmlformats.org/drawingml/2006/table">
            <a:tbl>
              <a:tblPr firstRow="1" firstCol="1" bandRow="1"/>
              <a:tblGrid>
                <a:gridCol w="933968"/>
                <a:gridCol w="4900842"/>
                <a:gridCol w="4322082"/>
              </a:tblGrid>
              <a:tr h="506358">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序号</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dirty="0">
                          <a:effectLst/>
                          <a:latin typeface="楷体" panose="02010609060101010101" pitchFamily="49" charset="-122"/>
                          <a:ea typeface="楷体" panose="02010609060101010101" pitchFamily="49" charset="-122"/>
                          <a:cs typeface="仿宋_GB2312" panose="02010609030101010101" pitchFamily="49" charset="-122"/>
                        </a:rPr>
                        <a:t>人群类别</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a:effectLst/>
                          <a:latin typeface="楷体" panose="02010609060101010101" pitchFamily="49" charset="-122"/>
                          <a:ea typeface="楷体" panose="02010609060101010101" pitchFamily="49" charset="-122"/>
                          <a:cs typeface="仿宋_GB2312" panose="02010609030101010101" pitchFamily="49" charset="-122"/>
                        </a:rPr>
                        <a:t>核酸检测要求</a:t>
                      </a:r>
                      <a:endParaRPr lang="zh-CN" sz="1800" kern="10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045">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1</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2400" kern="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学校和托幼机构、培训机构</a:t>
                      </a:r>
                      <a:endParaRPr lang="zh-CN" sz="2400" kern="1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 </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p>
                      <a:pPr algn="l"/>
                      <a:r>
                        <a:rPr lang="zh-CN" sz="2400" kern="0" dirty="0">
                          <a:effectLst/>
                          <a:latin typeface="Times New Roman" panose="02020603050405020304" pitchFamily="18" charset="0"/>
                          <a:ea typeface="楷体" panose="02010609060101010101" pitchFamily="49" charset="-122"/>
                          <a:cs typeface="Times New Roman" panose="02020603050405020304" pitchFamily="18" charset="0"/>
                        </a:rPr>
                        <a:t>辖区内出现</a:t>
                      </a:r>
                      <a:r>
                        <a:rPr lang="en-US" sz="2400" kern="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sz="2400" kern="0" dirty="0">
                          <a:effectLst/>
                          <a:latin typeface="Times New Roman" panose="02020603050405020304" pitchFamily="18" charset="0"/>
                          <a:ea typeface="楷体" panose="02010609060101010101" pitchFamily="49" charset="-122"/>
                          <a:cs typeface="Times New Roman" panose="02020603050405020304" pitchFamily="18" charset="0"/>
                        </a:rPr>
                        <a:t>例及以上本土疫情后，应及时组织完成</a:t>
                      </a:r>
                      <a:r>
                        <a:rPr lang="en-US" sz="2400" kern="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sz="2400" kern="0" dirty="0">
                          <a:effectLst/>
                          <a:latin typeface="Times New Roman" panose="02020603050405020304" pitchFamily="18" charset="0"/>
                          <a:ea typeface="楷体" panose="02010609060101010101" pitchFamily="49" charset="-122"/>
                          <a:cs typeface="Times New Roman" panose="02020603050405020304" pitchFamily="18" charset="0"/>
                        </a:rPr>
                        <a:t>次全员核酸检测</a:t>
                      </a:r>
                      <a:r>
                        <a:rPr lang="zh-CN" altLang="en-US" sz="2400" kern="0"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0" dirty="0">
                        <a:effectLst/>
                        <a:latin typeface="Times New Roman" panose="02020603050405020304" pitchFamily="18" charset="0"/>
                        <a:ea typeface="楷体" panose="02010609060101010101" pitchFamily="49" charset="-122"/>
                        <a:cs typeface="Times New Roman" panose="02020603050405020304" pitchFamily="18" charset="0"/>
                      </a:endParaRPr>
                    </a:p>
                    <a:p>
                      <a:pPr algn="l"/>
                      <a:r>
                        <a:rPr lang="zh-CN" sz="2400" kern="0" dirty="0">
                          <a:effectLst/>
                          <a:latin typeface="Times New Roman" panose="02020603050405020304" pitchFamily="18" charset="0"/>
                          <a:ea typeface="楷体" panose="02010609060101010101" pitchFamily="49" charset="-122"/>
                          <a:cs typeface="Times New Roman" panose="02020603050405020304" pitchFamily="18" charset="0"/>
                        </a:rPr>
                        <a:t>后续可根据检测结果及疫情扩散风险按照每天至少</a:t>
                      </a:r>
                      <a:r>
                        <a:rPr lang="en-US" sz="2400" kern="0" dirty="0">
                          <a:effectLst/>
                          <a:latin typeface="Times New Roman" panose="02020603050405020304" pitchFamily="18" charset="0"/>
                          <a:ea typeface="楷体" panose="02010609060101010101" pitchFamily="49" charset="-122"/>
                          <a:cs typeface="Times New Roman" panose="02020603050405020304" pitchFamily="18" charset="0"/>
                        </a:rPr>
                        <a:t>20%</a:t>
                      </a:r>
                      <a:r>
                        <a:rPr lang="zh-CN" sz="2400" kern="0" dirty="0">
                          <a:effectLst/>
                          <a:latin typeface="Times New Roman" panose="02020603050405020304" pitchFamily="18" charset="0"/>
                          <a:ea typeface="楷体" panose="02010609060101010101" pitchFamily="49" charset="-122"/>
                          <a:cs typeface="Times New Roman" panose="02020603050405020304" pitchFamily="18" charset="0"/>
                        </a:rPr>
                        <a:t>的抽样比例或辖区检测要求开展核酸检测。</a:t>
                      </a:r>
                      <a:endParaRPr lang="zh-CN" sz="24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50">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2</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养老和儿童福利领域服务机构</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415938">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3</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精神专科医院</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507209">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4</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监管场所</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484104">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5</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生产车间</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353547">
                <a:tc>
                  <a:txBody>
                    <a:bodyPr/>
                    <a:lstStyle/>
                    <a:p>
                      <a:pPr algn="ctr"/>
                      <a:r>
                        <a:rPr lang="en-US" sz="1800" kern="0" dirty="0">
                          <a:effectLst/>
                          <a:latin typeface="Times New Roman" panose="02020603050405020304" pitchFamily="18" charset="0"/>
                          <a:ea typeface="楷体" panose="02010609060101010101" pitchFamily="49" charset="-122"/>
                          <a:cs typeface="Times New Roman" panose="02020603050405020304" pitchFamily="18" charset="0"/>
                        </a:rPr>
                        <a:t>6</a:t>
                      </a:r>
                      <a:endParaRPr lang="zh-CN" sz="18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zh-CN" sz="1800" kern="0" dirty="0">
                          <a:effectLst/>
                          <a:latin typeface="Times New Roman" panose="02020603050405020304" pitchFamily="18" charset="0"/>
                          <a:ea typeface="楷体" panose="02010609060101010101" pitchFamily="49" charset="-122"/>
                          <a:cs typeface="Times New Roman" panose="02020603050405020304" pitchFamily="18" charset="0"/>
                        </a:rPr>
                        <a:t>建筑工地</a:t>
                      </a:r>
                      <a:endParaRPr lang="zh-CN" sz="18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
        <p:nvSpPr>
          <p:cNvPr id="3" name="矩形 2"/>
          <p:cNvSpPr/>
          <p:nvPr/>
        </p:nvSpPr>
        <p:spPr>
          <a:xfrm>
            <a:off x="1271464" y="5229201"/>
            <a:ext cx="10156893" cy="1200329"/>
          </a:xfrm>
          <a:prstGeom prst="rect">
            <a:avLst/>
          </a:prstGeom>
        </p:spPr>
        <p:txBody>
          <a:bodyPr wrap="square">
            <a:spAutoFit/>
          </a:bodyPr>
          <a:lstStyle/>
          <a:p>
            <a:pPr marL="285750" indent="-285750">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辖区本土疫情发生后，</a:t>
            </a:r>
            <a:r>
              <a:rPr lang="zh-CN" altLang="en-US" sz="2400" dirty="0">
                <a:solidFill>
                  <a:srgbClr val="C00000"/>
                </a:solidFill>
                <a:latin typeface="华文楷体" panose="02010600040101010101" pitchFamily="2" charset="-122"/>
                <a:ea typeface="华文楷体" panose="02010600040101010101" pitchFamily="2" charset="-122"/>
              </a:rPr>
              <a:t>应及时根据流调结果分析研判疫情波及范围，</a:t>
            </a:r>
            <a:r>
              <a:rPr lang="zh-CN" altLang="en-US" sz="2400" dirty="0">
                <a:latin typeface="华文楷体" panose="02010600040101010101" pitchFamily="2" charset="-122"/>
                <a:ea typeface="华文楷体" panose="02010600040101010101" pitchFamily="2" charset="-122"/>
              </a:rPr>
              <a:t>对于疫情波及到的乡镇（街道），或者县（区）范围内的</a:t>
            </a:r>
            <a:r>
              <a:rPr lang="zh-CN" altLang="en-US" sz="2400" b="1" dirty="0">
                <a:solidFill>
                  <a:srgbClr val="FF0000"/>
                </a:solidFill>
                <a:latin typeface="华文楷体" panose="02010600040101010101" pitchFamily="2" charset="-122"/>
                <a:ea typeface="华文楷体" panose="02010600040101010101" pitchFamily="2" charset="-122"/>
              </a:rPr>
              <a:t>学校</a:t>
            </a:r>
            <a:r>
              <a:rPr lang="zh-CN" altLang="en-US" sz="2400" dirty="0">
                <a:latin typeface="华文楷体" panose="02010600040101010101" pitchFamily="2" charset="-122"/>
                <a:ea typeface="华文楷体" panose="02010600040101010101" pitchFamily="2" charset="-122"/>
              </a:rPr>
              <a:t>等集体机构快速组织开展一次全员核酸检测进行摸底。</a:t>
            </a:r>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984744" y="402212"/>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-5</a:t>
            </a:r>
            <a:endParaRPr lang="zh-CN" altLang="en-US" dirty="0">
              <a:solidFill>
                <a:schemeClr val="accent6"/>
              </a:solidFill>
            </a:endParaRPr>
          </a:p>
        </p:txBody>
      </p:sp>
      <p:sp>
        <p:nvSpPr>
          <p:cNvPr id="5" name="文本框 4"/>
          <p:cNvSpPr txBox="1"/>
          <p:nvPr/>
        </p:nvSpPr>
        <p:spPr>
          <a:xfrm>
            <a:off x="1933938" y="1489151"/>
            <a:ext cx="3888432" cy="523220"/>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多渠道监测预警</a:t>
            </a:r>
            <a:endParaRPr lang="zh-CN" altLang="en-US" sz="2800" dirty="0">
              <a:latin typeface="楷体" panose="02010609060101010101" pitchFamily="49" charset="-122"/>
              <a:ea typeface="楷体" panose="02010609060101010101" pitchFamily="49" charset="-122"/>
            </a:endParaRPr>
          </a:p>
        </p:txBody>
      </p:sp>
      <p:grpSp>
        <p:nvGrpSpPr>
          <p:cNvPr id="30" name="组合 29"/>
          <p:cNvGrpSpPr/>
          <p:nvPr/>
        </p:nvGrpSpPr>
        <p:grpSpPr>
          <a:xfrm>
            <a:off x="1487488" y="2251090"/>
            <a:ext cx="4615572" cy="3914215"/>
            <a:chOff x="1328196" y="2419207"/>
            <a:chExt cx="2570050" cy="3385186"/>
          </a:xfrm>
        </p:grpSpPr>
        <p:sp>
          <p:nvSpPr>
            <p:cNvPr id="31" name="平行四边形 30"/>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2" name="矩形 31"/>
            <p:cNvSpPr/>
            <p:nvPr/>
          </p:nvSpPr>
          <p:spPr>
            <a:xfrm>
              <a:off x="1407032" y="2419207"/>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3" name="矩形 32"/>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4" name="TextBox 43"/>
            <p:cNvSpPr txBox="1"/>
            <p:nvPr/>
          </p:nvSpPr>
          <p:spPr>
            <a:xfrm>
              <a:off x="1328196" y="3260179"/>
              <a:ext cx="2570050" cy="416882"/>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endParaRPr lang="zh-CN" altLang="en-US" sz="20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35" name="文本框 34"/>
            <p:cNvSpPr txBox="1"/>
            <p:nvPr/>
          </p:nvSpPr>
          <p:spPr>
            <a:xfrm>
              <a:off x="1341751" y="2544066"/>
              <a:ext cx="2554069" cy="452504"/>
            </a:xfrm>
            <a:prstGeom prst="rect">
              <a:avLst/>
            </a:prstGeom>
            <a:noFill/>
          </p:spPr>
          <p:txBody>
            <a:bodyPr wrap="square" rtlCol="0">
              <a:spAutoFit/>
            </a:bodyPr>
            <a:lstStyle/>
            <a:p>
              <a:pPr algn="ctr"/>
              <a:r>
                <a:rPr lang="en-US" altLang="zh-CN" sz="2800" b="1" spc="130" dirty="0">
                  <a:solidFill>
                    <a:srgbClr val="FFFFFF"/>
                  </a:solidFill>
                  <a:latin typeface="楷体" panose="02010609060101010101" pitchFamily="49" charset="-122"/>
                  <a:ea typeface="楷体" panose="02010609060101010101" pitchFamily="49" charset="-122"/>
                </a:rPr>
                <a:t>4.</a:t>
              </a:r>
              <a:r>
                <a:rPr lang="zh-CN" altLang="en-US" sz="2800" b="1" spc="130" dirty="0">
                  <a:solidFill>
                    <a:srgbClr val="FFFFFF"/>
                  </a:solidFill>
                  <a:latin typeface="楷体" panose="02010609060101010101" pitchFamily="49" charset="-122"/>
                  <a:ea typeface="楷体" panose="02010609060101010101" pitchFamily="49" charset="-122"/>
                </a:rPr>
                <a:t>社区管理人群</a:t>
              </a:r>
              <a:endParaRPr lang="zh-CN" altLang="en-US" sz="2800" b="1" spc="130" dirty="0">
                <a:solidFill>
                  <a:srgbClr val="FFFFFF"/>
                </a:solidFill>
                <a:latin typeface="楷体" panose="02010609060101010101" pitchFamily="49" charset="-122"/>
                <a:ea typeface="楷体" panose="02010609060101010101" pitchFamily="49" charset="-122"/>
              </a:endParaRPr>
            </a:p>
          </p:txBody>
        </p:sp>
      </p:grpSp>
      <p:grpSp>
        <p:nvGrpSpPr>
          <p:cNvPr id="22" name="组合 21"/>
          <p:cNvGrpSpPr/>
          <p:nvPr/>
        </p:nvGrpSpPr>
        <p:grpSpPr>
          <a:xfrm>
            <a:off x="6083100" y="2251090"/>
            <a:ext cx="4479830" cy="3914215"/>
            <a:chOff x="1260700" y="2419207"/>
            <a:chExt cx="2807586" cy="3385186"/>
          </a:xfrm>
        </p:grpSpPr>
        <p:sp>
          <p:nvSpPr>
            <p:cNvPr id="23" name="平行四边形 22"/>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24" name="矩形 23"/>
            <p:cNvSpPr/>
            <p:nvPr/>
          </p:nvSpPr>
          <p:spPr>
            <a:xfrm>
              <a:off x="1407032" y="2419207"/>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25" name="矩形 24"/>
            <p:cNvSpPr/>
            <p:nvPr/>
          </p:nvSpPr>
          <p:spPr>
            <a:xfrm>
              <a:off x="1407031" y="5651813"/>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26" name="TextBox 43"/>
            <p:cNvSpPr txBox="1"/>
            <p:nvPr/>
          </p:nvSpPr>
          <p:spPr>
            <a:xfrm>
              <a:off x="1357969" y="3160336"/>
              <a:ext cx="2554069" cy="2448990"/>
            </a:xfrm>
            <a:prstGeom prst="rect">
              <a:avLst/>
            </a:prstGeom>
            <a:noFill/>
          </p:spPr>
          <p:txBody>
            <a:bodyPr wrap="square" lIns="91603" tIns="45803" rIns="91603" bIns="45803" rtlCol="0">
              <a:spAutoFit/>
            </a:bodyPr>
            <a:lstStyle/>
            <a:p>
              <a:pPr marL="285750" indent="-285750">
                <a:spcBef>
                  <a:spcPts val="600"/>
                </a:spcBef>
                <a:spcAft>
                  <a:spcPts val="600"/>
                </a:spcAft>
                <a:buFont typeface="Arial" panose="020B0604020202020204" pitchFamily="34" charset="0"/>
                <a:buChar char="•"/>
                <a:defRPr/>
              </a:pPr>
              <a:r>
                <a:rPr lang="zh-CN" altLang="zh-CN" sz="2800" kern="100" dirty="0">
                  <a:latin typeface="楷体" panose="02010609060101010101" pitchFamily="49" charset="-122"/>
                  <a:ea typeface="楷体" panose="02010609060101010101" pitchFamily="49" charset="-122"/>
                </a:rPr>
                <a:t>对启用的集中隔离场所</a:t>
              </a:r>
              <a:r>
                <a:rPr lang="zh-CN" altLang="en-US" sz="2800" kern="100" dirty="0">
                  <a:latin typeface="楷体" panose="02010609060101010101" pitchFamily="49" charset="-122"/>
                  <a:ea typeface="楷体" panose="02010609060101010101" pitchFamily="49" charset="-122"/>
                </a:rPr>
                <a:t>和医疗机构</a:t>
              </a:r>
              <a:r>
                <a:rPr lang="zh-CN" altLang="zh-CN" sz="2800" kern="100" dirty="0">
                  <a:latin typeface="楷体" panose="02010609060101010101" pitchFamily="49" charset="-122"/>
                  <a:ea typeface="楷体" panose="02010609060101010101" pitchFamily="49" charset="-122"/>
                </a:rPr>
                <a:t>定期开展环境核酸检测。</a:t>
              </a:r>
              <a:endParaRPr lang="en-US" altLang="zh-CN" sz="2800" kern="100" dirty="0">
                <a:latin typeface="楷体" panose="02010609060101010101" pitchFamily="49" charset="-122"/>
                <a:ea typeface="楷体" panose="02010609060101010101" pitchFamily="49" charset="-122"/>
              </a:endParaRPr>
            </a:p>
            <a:p>
              <a:pPr marL="285750" indent="-285750">
                <a:spcBef>
                  <a:spcPts val="600"/>
                </a:spcBef>
                <a:spcAft>
                  <a:spcPts val="600"/>
                </a:spcAft>
                <a:buFont typeface="Arial" panose="020B0604020202020204" pitchFamily="34" charset="0"/>
                <a:buChar char="•"/>
                <a:defRPr/>
              </a:pPr>
              <a:r>
                <a:rPr lang="zh-CN" altLang="en-US" sz="2800" kern="100" dirty="0">
                  <a:solidFill>
                    <a:srgbClr val="C00000"/>
                  </a:solidFill>
                  <a:latin typeface="楷体" panose="02010609060101010101" pitchFamily="49" charset="-122"/>
                  <a:ea typeface="楷体" panose="02010609060101010101" pitchFamily="49" charset="-122"/>
                </a:rPr>
                <a:t>新增</a:t>
              </a:r>
              <a:r>
                <a:rPr lang="zh-CN" altLang="en-US" sz="2800" kern="100" dirty="0">
                  <a:latin typeface="楷体" panose="02010609060101010101" pitchFamily="49" charset="-122"/>
                  <a:ea typeface="楷体" panose="02010609060101010101" pitchFamily="49" charset="-122"/>
                  <a:sym typeface="字魂35号-经典雅黑" panose="00000500000000000000" pitchFamily="2" charset="-122"/>
                </a:rPr>
                <a:t>解除集中隔离前采集隔离房间内物品、环境标本进行核酸检测</a:t>
              </a:r>
              <a:r>
                <a:rPr lang="zh-CN" altLang="en-US" sz="2800" kern="100" dirty="0">
                  <a:solidFill>
                    <a:srgbClr val="C00000"/>
                  </a:solidFill>
                  <a:latin typeface="楷体" panose="02010609060101010101" pitchFamily="49" charset="-122"/>
                  <a:ea typeface="楷体" panose="02010609060101010101" pitchFamily="49" charset="-122"/>
                  <a:sym typeface="字魂35号-经典雅黑" panose="00000500000000000000" pitchFamily="2" charset="-122"/>
                </a:rPr>
                <a:t>。</a:t>
              </a:r>
              <a:endParaRPr lang="en-US" altLang="zh-CN" sz="2800" kern="100" dirty="0">
                <a:solidFill>
                  <a:srgbClr val="C00000"/>
                </a:solidFill>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27" name="文本框 26"/>
            <p:cNvSpPr txBox="1"/>
            <p:nvPr/>
          </p:nvSpPr>
          <p:spPr>
            <a:xfrm>
              <a:off x="1260700" y="2442601"/>
              <a:ext cx="2807586" cy="718683"/>
            </a:xfrm>
            <a:prstGeom prst="rect">
              <a:avLst/>
            </a:prstGeom>
            <a:noFill/>
          </p:spPr>
          <p:txBody>
            <a:bodyPr wrap="squar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5.</a:t>
              </a:r>
              <a:r>
                <a:rPr lang="zh-CN" altLang="en-US" sz="2400" b="1" spc="130" dirty="0">
                  <a:solidFill>
                    <a:srgbClr val="FFFFFF"/>
                  </a:solidFill>
                  <a:latin typeface="楷体" panose="02010609060101010101" pitchFamily="49" charset="-122"/>
                  <a:ea typeface="楷体" panose="02010609060101010101" pitchFamily="49" charset="-122"/>
                </a:rPr>
                <a:t>集中隔离场所</a:t>
              </a:r>
              <a:endParaRPr lang="en-US" altLang="zh-CN" sz="2400" b="1" spc="130" dirty="0">
                <a:solidFill>
                  <a:srgbClr val="FFFFFF"/>
                </a:solidFill>
                <a:latin typeface="楷体" panose="02010609060101010101" pitchFamily="49" charset="-122"/>
                <a:ea typeface="楷体" panose="02010609060101010101" pitchFamily="49" charset="-122"/>
              </a:endParaRPr>
            </a:p>
            <a:p>
              <a:pPr algn="ctr"/>
              <a:r>
                <a:rPr lang="zh-CN" altLang="en-US" sz="2400" b="1" spc="130" dirty="0">
                  <a:solidFill>
                    <a:srgbClr val="FFFFFF"/>
                  </a:solidFill>
                  <a:latin typeface="楷体" panose="02010609060101010101" pitchFamily="49" charset="-122"/>
                  <a:ea typeface="楷体" panose="02010609060101010101" pitchFamily="49" charset="-122"/>
                </a:rPr>
                <a:t>和医疗机构</a:t>
              </a:r>
              <a:endParaRPr lang="zh-CN" altLang="en-US" sz="2400" b="1" spc="130" dirty="0">
                <a:solidFill>
                  <a:srgbClr val="FFFFFF"/>
                </a:solidFill>
                <a:latin typeface="楷体" panose="02010609060101010101" pitchFamily="49" charset="-122"/>
                <a:ea typeface="楷体" panose="02010609060101010101" pitchFamily="49" charset="-122"/>
              </a:endParaRPr>
            </a:p>
          </p:txBody>
        </p:sp>
      </p:grpSp>
      <p:sp>
        <p:nvSpPr>
          <p:cNvPr id="29" name="文本框 28"/>
          <p:cNvSpPr txBox="1"/>
          <p:nvPr/>
        </p:nvSpPr>
        <p:spPr>
          <a:xfrm>
            <a:off x="1643482" y="3146810"/>
            <a:ext cx="4178888" cy="2831544"/>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defRPr/>
            </a:pPr>
            <a:r>
              <a:rPr lang="zh-CN" altLang="en-US" sz="2400" kern="100" dirty="0">
                <a:solidFill>
                  <a:srgbClr val="C00000"/>
                </a:solidFill>
                <a:latin typeface="楷体" panose="02010609060101010101" pitchFamily="49" charset="-122"/>
                <a:ea typeface="楷体" panose="02010609060101010101" pitchFamily="49" charset="-122"/>
              </a:rPr>
              <a:t>新增</a:t>
            </a:r>
            <a:r>
              <a:rPr lang="zh-CN" altLang="zh-CN" sz="2400" kern="100" dirty="0">
                <a:latin typeface="楷体" panose="02010609060101010101" pitchFamily="49" charset="-122"/>
                <a:ea typeface="楷体" panose="02010609060101010101" pitchFamily="49" charset="-122"/>
              </a:rPr>
              <a:t>新冠肺炎感染者及其同住人员在出院（舱）后第</a:t>
            </a:r>
            <a:r>
              <a:rPr lang="en-US" altLang="zh-CN" sz="2400" kern="100" dirty="0">
                <a:latin typeface="楷体" panose="02010609060101010101" pitchFamily="49" charset="-122"/>
                <a:ea typeface="楷体" panose="02010609060101010101" pitchFamily="49" charset="-122"/>
              </a:rPr>
              <a:t>3</a:t>
            </a:r>
            <a:r>
              <a:rPr lang="zh-CN" altLang="zh-CN" sz="2400" kern="100" dirty="0">
                <a:latin typeface="楷体" panose="02010609060101010101" pitchFamily="49" charset="-122"/>
                <a:ea typeface="楷体" panose="02010609060101010101" pitchFamily="49" charset="-122"/>
              </a:rPr>
              <a:t>、</a:t>
            </a:r>
            <a:r>
              <a:rPr lang="en-US" altLang="zh-CN" sz="2400" kern="100" dirty="0">
                <a:latin typeface="楷体" panose="02010609060101010101" pitchFamily="49" charset="-122"/>
                <a:ea typeface="楷体" panose="02010609060101010101" pitchFamily="49" charset="-122"/>
              </a:rPr>
              <a:t>7</a:t>
            </a:r>
            <a:r>
              <a:rPr lang="zh-CN" altLang="zh-CN" sz="2400" kern="100" dirty="0">
                <a:latin typeface="楷体" panose="02010609060101010101" pitchFamily="49" charset="-122"/>
                <a:ea typeface="楷体" panose="02010609060101010101" pitchFamily="49" charset="-122"/>
              </a:rPr>
              <a:t>天各开展一次核酸检测</a:t>
            </a:r>
            <a:r>
              <a:rPr lang="zh-CN" altLang="en-US" sz="2400" kern="100" dirty="0">
                <a:latin typeface="楷体" panose="02010609060101010101" pitchFamily="49" charset="-122"/>
                <a:ea typeface="楷体" panose="02010609060101010101" pitchFamily="49" charset="-122"/>
              </a:rPr>
              <a:t>。</a:t>
            </a:r>
            <a:endParaRPr lang="en-US" altLang="zh-CN" sz="2400" kern="100" dirty="0">
              <a:latin typeface="楷体" panose="02010609060101010101" pitchFamily="49" charset="-122"/>
              <a:ea typeface="楷体" panose="02010609060101010101" pitchFamily="49" charset="-122"/>
            </a:endParaRPr>
          </a:p>
          <a:p>
            <a:pPr marL="285750" indent="-285750">
              <a:spcBef>
                <a:spcPts val="600"/>
              </a:spcBef>
              <a:spcAft>
                <a:spcPts val="600"/>
              </a:spcAft>
              <a:buFont typeface="Arial" panose="020B0604020202020204" pitchFamily="34" charset="0"/>
              <a:buChar char="•"/>
              <a:defRPr/>
            </a:pPr>
            <a:r>
              <a:rPr lang="zh-CN" altLang="zh-CN" sz="2400" kern="100" dirty="0">
                <a:latin typeface="楷体" panose="02010609060101010101" pitchFamily="49" charset="-122"/>
                <a:ea typeface="楷体" panose="02010609060101010101" pitchFamily="49" charset="-122"/>
              </a:rPr>
              <a:t>区域协查人员、涉疫场所暴露人员、解除闭环管理的高风险岗位从业人员等，按照防控要求开展核酸检测</a:t>
            </a:r>
            <a:r>
              <a:rPr lang="zh-CN" altLang="en-US" sz="2400" kern="100" dirty="0">
                <a:latin typeface="楷体" panose="02010609060101010101" pitchFamily="49" charset="-122"/>
                <a:ea typeface="楷体" panose="02010609060101010101" pitchFamily="49" charset="-122"/>
              </a:rPr>
              <a:t>。</a:t>
            </a:r>
            <a:endParaRPr lang="zh-CN" altLang="en-US" sz="2400" kern="100" dirty="0">
              <a:latin typeface="楷体" panose="02010609060101010101" pitchFamily="49" charset="-122"/>
              <a:ea typeface="楷体" panose="02010609060101010101" pitchFamily="49"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135188" y="333375"/>
            <a:ext cx="8229600" cy="503238"/>
          </a:xfrm>
          <a:prstGeom prst="rect">
            <a:avLst/>
          </a:prstGeom>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dirty="0">
                <a:solidFill>
                  <a:schemeClr val="accent6"/>
                </a:solidFill>
              </a:rPr>
              <a:t>四、疫情监测</a:t>
            </a:r>
            <a:r>
              <a:rPr lang="en-US" altLang="zh-CN" dirty="0">
                <a:solidFill>
                  <a:schemeClr val="accent6"/>
                </a:solidFill>
              </a:rPr>
              <a:t>-6</a:t>
            </a:r>
            <a:endParaRPr lang="zh-CN" altLang="en-US" dirty="0">
              <a:solidFill>
                <a:schemeClr val="accent6"/>
              </a:solidFill>
            </a:endParaRPr>
          </a:p>
        </p:txBody>
      </p:sp>
      <p:sp>
        <p:nvSpPr>
          <p:cNvPr id="5" name="文本框 4"/>
          <p:cNvSpPr txBox="1"/>
          <p:nvPr/>
        </p:nvSpPr>
        <p:spPr>
          <a:xfrm>
            <a:off x="1958544" y="1060534"/>
            <a:ext cx="3888432" cy="523220"/>
          </a:xfrm>
          <a:prstGeom prst="rect">
            <a:avLst/>
          </a:prstGeom>
          <a:noFill/>
        </p:spPr>
        <p:txBody>
          <a:bodyPr wrap="square" rtlCol="0">
            <a:spAutoFit/>
          </a:bodyPr>
          <a:lstStyle/>
          <a:p>
            <a:pPr marL="457200" indent="-457200" algn="just" eaLnBrk="0" hangingPunct="0">
              <a:spcBef>
                <a:spcPct val="20000"/>
              </a:spcBef>
              <a:buClr>
                <a:schemeClr val="tx1"/>
              </a:buClr>
              <a:buSzPct val="80000"/>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多渠道监测预警</a:t>
            </a:r>
            <a:endParaRPr lang="zh-CN" altLang="en-US" sz="2800" dirty="0">
              <a:latin typeface="楷体" panose="02010609060101010101" pitchFamily="49" charset="-122"/>
              <a:ea typeface="楷体" panose="02010609060101010101" pitchFamily="49" charset="-122"/>
            </a:endParaRPr>
          </a:p>
        </p:txBody>
      </p:sp>
      <p:grpSp>
        <p:nvGrpSpPr>
          <p:cNvPr id="30" name="组合 29"/>
          <p:cNvGrpSpPr/>
          <p:nvPr/>
        </p:nvGrpSpPr>
        <p:grpSpPr>
          <a:xfrm>
            <a:off x="1080754" y="1916832"/>
            <a:ext cx="2965516" cy="3744416"/>
            <a:chOff x="908728" y="2419207"/>
            <a:chExt cx="2965516" cy="3365380"/>
          </a:xfrm>
        </p:grpSpPr>
        <p:sp>
          <p:nvSpPr>
            <p:cNvPr id="31" name="平行四边形 30"/>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2" name="矩形 31"/>
            <p:cNvSpPr/>
            <p:nvPr/>
          </p:nvSpPr>
          <p:spPr>
            <a:xfrm>
              <a:off x="908728" y="2419207"/>
              <a:ext cx="2965516"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3" name="矩形 32"/>
            <p:cNvSpPr/>
            <p:nvPr/>
          </p:nvSpPr>
          <p:spPr>
            <a:xfrm>
              <a:off x="924819" y="5631391"/>
              <a:ext cx="2944712" cy="1531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4" name="TextBox 43"/>
            <p:cNvSpPr txBox="1"/>
            <p:nvPr/>
          </p:nvSpPr>
          <p:spPr>
            <a:xfrm>
              <a:off x="1027739" y="3183830"/>
              <a:ext cx="2570050" cy="2203476"/>
            </a:xfrm>
            <a:prstGeom prst="rect">
              <a:avLst/>
            </a:prstGeom>
            <a:noFill/>
          </p:spPr>
          <p:txBody>
            <a:bodyPr wrap="square" lIns="91603" tIns="45803" rIns="91603" bIns="45803" rtlCol="0">
              <a:spAutoFit/>
            </a:bodyPr>
            <a:lstStyle/>
            <a:p>
              <a:pPr marL="285750" indent="-285750">
                <a:lnSpc>
                  <a:spcPct val="150000"/>
                </a:lnSpc>
                <a:spcBef>
                  <a:spcPts val="600"/>
                </a:spcBef>
                <a:spcAft>
                  <a:spcPts val="600"/>
                </a:spcAft>
                <a:buFont typeface="Arial" panose="020B0604020202020204" pitchFamily="34" charset="0"/>
                <a:buChar char="•"/>
                <a:defRPr/>
              </a:pPr>
              <a:r>
                <a:rPr lang="zh-CN" altLang="en-US" sz="2400" kern="100" dirty="0">
                  <a:latin typeface="楷体" panose="02010609060101010101" pitchFamily="49" charset="-122"/>
                  <a:ea typeface="楷体" panose="02010609060101010101" pitchFamily="49" charset="-122"/>
                </a:rPr>
                <a:t>对进口冷链食品和进口货物</a:t>
              </a:r>
              <a:r>
                <a:rPr lang="zh-CN" altLang="en-US" sz="2400" kern="100" dirty="0">
                  <a:solidFill>
                    <a:srgbClr val="C00000"/>
                  </a:solidFill>
                  <a:latin typeface="楷体" panose="02010609060101010101" pitchFamily="49" charset="-122"/>
                  <a:ea typeface="楷体" panose="02010609060101010101" pitchFamily="49" charset="-122"/>
                </a:rPr>
                <a:t>适当进行</a:t>
              </a:r>
              <a:r>
                <a:rPr lang="zh-CN" altLang="en-US" sz="2400" kern="100" dirty="0">
                  <a:latin typeface="楷体" panose="02010609060101010101" pitchFamily="49" charset="-122"/>
                  <a:ea typeface="楷体" panose="02010609060101010101" pitchFamily="49" charset="-122"/>
                </a:rPr>
                <a:t>抽样检测。</a:t>
              </a:r>
              <a:endParaRPr lang="en-US" altLang="zh-CN" sz="2400" kern="100" dirty="0">
                <a:latin typeface="楷体" panose="02010609060101010101" pitchFamily="49" charset="-122"/>
                <a:ea typeface="楷体" panose="02010609060101010101" pitchFamily="49" charset="-122"/>
              </a:endParaRPr>
            </a:p>
          </p:txBody>
        </p:sp>
        <p:sp>
          <p:nvSpPr>
            <p:cNvPr id="35" name="文本框 34"/>
            <p:cNvSpPr txBox="1"/>
            <p:nvPr/>
          </p:nvSpPr>
          <p:spPr>
            <a:xfrm>
              <a:off x="1299482" y="2555709"/>
              <a:ext cx="2570049" cy="366265"/>
            </a:xfrm>
            <a:prstGeom prst="rect">
              <a:avLst/>
            </a:prstGeom>
            <a:noFill/>
          </p:spPr>
          <p:txBody>
            <a:bodyPr wrap="square" rtlCol="0">
              <a:spAutoFit/>
            </a:bodyPr>
            <a:lstStyle/>
            <a:p>
              <a:pPr algn="ctr"/>
              <a:r>
                <a:rPr lang="en-US" altLang="zh-CN" b="1" spc="130" dirty="0">
                  <a:solidFill>
                    <a:srgbClr val="FFFFFF"/>
                  </a:solidFill>
                  <a:latin typeface="楷体" panose="02010609060101010101" pitchFamily="49" charset="-122"/>
                  <a:ea typeface="楷体" panose="02010609060101010101" pitchFamily="49" charset="-122"/>
                </a:rPr>
                <a:t>6.</a:t>
              </a:r>
              <a:r>
                <a:rPr lang="zh-CN" altLang="en-US" b="1" spc="130" dirty="0">
                  <a:solidFill>
                    <a:srgbClr val="FFFFFF"/>
                  </a:solidFill>
                  <a:latin typeface="楷体" panose="02010609060101010101" pitchFamily="49" charset="-122"/>
                  <a:ea typeface="楷体" panose="02010609060101010101" pitchFamily="49" charset="-122"/>
                </a:rPr>
                <a:t>进口物品及环境</a:t>
              </a:r>
              <a:endParaRPr lang="zh-CN" altLang="en-US" b="1" spc="130" dirty="0">
                <a:solidFill>
                  <a:srgbClr val="FFFFFF"/>
                </a:solidFill>
                <a:latin typeface="楷体" panose="02010609060101010101" pitchFamily="49" charset="-122"/>
                <a:ea typeface="楷体" panose="02010609060101010101" pitchFamily="49" charset="-122"/>
              </a:endParaRPr>
            </a:p>
          </p:txBody>
        </p:sp>
      </p:grpSp>
      <p:grpSp>
        <p:nvGrpSpPr>
          <p:cNvPr id="36" name="组合 35"/>
          <p:cNvGrpSpPr/>
          <p:nvPr/>
        </p:nvGrpSpPr>
        <p:grpSpPr>
          <a:xfrm>
            <a:off x="7616709" y="1934821"/>
            <a:ext cx="2783566" cy="3723816"/>
            <a:chOff x="4873301" y="2413965"/>
            <a:chExt cx="2503918" cy="3385271"/>
          </a:xfrm>
        </p:grpSpPr>
        <p:sp>
          <p:nvSpPr>
            <p:cNvPr id="37" name="平行四边形 36"/>
            <p:cNvSpPr/>
            <p:nvPr/>
          </p:nvSpPr>
          <p:spPr>
            <a:xfrm>
              <a:off x="4878014" y="2478576"/>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8" name="矩形 37"/>
            <p:cNvSpPr/>
            <p:nvPr/>
          </p:nvSpPr>
          <p:spPr>
            <a:xfrm>
              <a:off x="4910007" y="2413965"/>
              <a:ext cx="246721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39" name="矩形 38"/>
            <p:cNvSpPr/>
            <p:nvPr/>
          </p:nvSpPr>
          <p:spPr>
            <a:xfrm>
              <a:off x="4873301" y="5646656"/>
              <a:ext cx="2462500" cy="152580"/>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40" name="TextBox 43"/>
            <p:cNvSpPr txBox="1"/>
            <p:nvPr/>
          </p:nvSpPr>
          <p:spPr>
            <a:xfrm>
              <a:off x="4880730" y="3156312"/>
              <a:ext cx="2446838" cy="2262371"/>
            </a:xfrm>
            <a:prstGeom prst="rect">
              <a:avLst/>
            </a:prstGeom>
            <a:noFill/>
          </p:spPr>
          <p:txBody>
            <a:bodyPr wrap="square" lIns="91603" tIns="45803" rIns="91603" bIns="45803" rtlCol="0">
              <a:spAutoFit/>
            </a:bodyPr>
            <a:lstStyle/>
            <a:p>
              <a:pPr marL="285750" indent="-285750">
                <a:spcBef>
                  <a:spcPts val="600"/>
                </a:spcBef>
                <a:spcAft>
                  <a:spcPts val="600"/>
                </a:spcAft>
                <a:buFont typeface="Arial" panose="020B0604020202020204" pitchFamily="34" charset="0"/>
                <a:buChar char="•"/>
                <a:defRPr/>
              </a:pPr>
              <a:r>
                <a:rPr lang="zh-CN" altLang="en-US" sz="2200" kern="100" dirty="0">
                  <a:latin typeface="楷体" panose="02010609060101010101" pitchFamily="49" charset="-122"/>
                  <a:ea typeface="楷体" panose="02010609060101010101" pitchFamily="49" charset="-122"/>
                  <a:sym typeface="字魂35号-经典雅黑" panose="00000500000000000000" pitchFamily="2" charset="-122"/>
                </a:rPr>
                <a:t>开展病毒基因序列测定、分析及病毒分离。</a:t>
              </a:r>
              <a:endParaRPr lang="en-US" altLang="zh-CN" sz="2200" kern="100" dirty="0">
                <a:latin typeface="楷体" panose="02010609060101010101" pitchFamily="49" charset="-122"/>
                <a:ea typeface="楷体" panose="02010609060101010101" pitchFamily="49" charset="-122"/>
                <a:sym typeface="字魂35号-经典雅黑" panose="00000500000000000000" pitchFamily="2" charset="-122"/>
              </a:endParaRPr>
            </a:p>
            <a:p>
              <a:pPr marL="285750" indent="-285750">
                <a:spcBef>
                  <a:spcPts val="600"/>
                </a:spcBef>
                <a:spcAft>
                  <a:spcPts val="600"/>
                </a:spcAft>
                <a:buFont typeface="Arial" panose="020B0604020202020204" pitchFamily="34" charset="0"/>
                <a:buChar char="•"/>
                <a:defRPr/>
              </a:pPr>
              <a:r>
                <a:rPr lang="zh-CN" altLang="en-US" sz="2200" kern="100" dirty="0">
                  <a:latin typeface="楷体" charset="0"/>
                  <a:ea typeface="楷体" charset="0"/>
                </a:rPr>
                <a:t>动态了解病毒基因变异情况，及时发现感染来源。</a:t>
              </a:r>
              <a:endParaRPr lang="zh-CN" altLang="en-US" sz="2200" kern="100" dirty="0">
                <a:latin typeface="楷体" charset="0"/>
                <a:ea typeface="楷体" charset="0"/>
              </a:endParaRPr>
            </a:p>
          </p:txBody>
        </p:sp>
        <p:sp>
          <p:nvSpPr>
            <p:cNvPr id="41" name="文本框 40"/>
            <p:cNvSpPr txBox="1"/>
            <p:nvPr/>
          </p:nvSpPr>
          <p:spPr>
            <a:xfrm>
              <a:off x="4966151" y="2528192"/>
              <a:ext cx="2235614" cy="458555"/>
            </a:xfrm>
            <a:prstGeom prst="rect">
              <a:avLst/>
            </a:prstGeom>
            <a:noFill/>
          </p:spPr>
          <p:txBody>
            <a:bodyPr wrap="non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8.</a:t>
              </a:r>
              <a:r>
                <a:rPr lang="zh-CN" altLang="en-US" sz="2400" b="1" spc="130" dirty="0">
                  <a:solidFill>
                    <a:srgbClr val="FFFFFF"/>
                  </a:solidFill>
                  <a:latin typeface="楷体" panose="02010609060101010101" pitchFamily="49" charset="-122"/>
                  <a:ea typeface="楷体" panose="02010609060101010101" pitchFamily="49" charset="-122"/>
                </a:rPr>
                <a:t>病毒基因变异</a:t>
              </a:r>
              <a:endParaRPr lang="zh-CN" altLang="en-US" sz="2400" b="1" spc="130" dirty="0">
                <a:solidFill>
                  <a:srgbClr val="FFFFFF"/>
                </a:solidFill>
                <a:latin typeface="楷体" panose="02010609060101010101" pitchFamily="49" charset="-122"/>
                <a:ea typeface="楷体" panose="02010609060101010101" pitchFamily="49" charset="-122"/>
              </a:endParaRPr>
            </a:p>
          </p:txBody>
        </p:sp>
      </p:grpSp>
      <p:grpSp>
        <p:nvGrpSpPr>
          <p:cNvPr id="22" name="组合 21"/>
          <p:cNvGrpSpPr/>
          <p:nvPr/>
        </p:nvGrpSpPr>
        <p:grpSpPr>
          <a:xfrm>
            <a:off x="4041557" y="1916832"/>
            <a:ext cx="3349608" cy="3744398"/>
            <a:chOff x="1228634" y="2422055"/>
            <a:chExt cx="3028526" cy="3364862"/>
          </a:xfrm>
        </p:grpSpPr>
        <p:sp>
          <p:nvSpPr>
            <p:cNvPr id="23" name="平行四边形 22"/>
            <p:cNvSpPr/>
            <p:nvPr/>
          </p:nvSpPr>
          <p:spPr>
            <a:xfrm>
              <a:off x="1411744" y="2483733"/>
              <a:ext cx="2462500" cy="3300854"/>
            </a:xfrm>
            <a:prstGeom prst="parallelogram">
              <a:avLst>
                <a:gd name="adj"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24" name="矩形 23"/>
            <p:cNvSpPr/>
            <p:nvPr/>
          </p:nvSpPr>
          <p:spPr>
            <a:xfrm>
              <a:off x="1488769" y="2422055"/>
              <a:ext cx="2681252" cy="692646"/>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25" name="矩形 24"/>
            <p:cNvSpPr/>
            <p:nvPr/>
          </p:nvSpPr>
          <p:spPr>
            <a:xfrm>
              <a:off x="1506340" y="5646923"/>
              <a:ext cx="2663681" cy="139994"/>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a typeface="微软雅黑" panose="020B0503020204020204" charset="-122"/>
              </a:endParaRPr>
            </a:p>
          </p:txBody>
        </p:sp>
        <p:sp>
          <p:nvSpPr>
            <p:cNvPr id="26" name="TextBox 43"/>
            <p:cNvSpPr txBox="1"/>
            <p:nvPr/>
          </p:nvSpPr>
          <p:spPr>
            <a:xfrm>
              <a:off x="1534800" y="3192230"/>
              <a:ext cx="2722360" cy="2592357"/>
            </a:xfrm>
            <a:prstGeom prst="rect">
              <a:avLst/>
            </a:prstGeom>
            <a:noFill/>
          </p:spPr>
          <p:txBody>
            <a:bodyPr wrap="square" lIns="91603" tIns="45803" rIns="91603" bIns="45803" rtlCol="0">
              <a:spAutoFit/>
            </a:bodyPr>
            <a:lstStyle/>
            <a:p>
              <a:pPr marL="285750" indent="-285750">
                <a:spcBef>
                  <a:spcPts val="600"/>
                </a:spcBef>
                <a:spcAft>
                  <a:spcPts val="600"/>
                </a:spcAft>
                <a:buFont typeface="Arial" panose="020B0604020202020204" pitchFamily="34" charset="0"/>
                <a:buChar char="•"/>
                <a:defRPr/>
              </a:pPr>
              <a:r>
                <a:rPr lang="zh-CN" altLang="en-US" sz="2200" kern="100" dirty="0">
                  <a:solidFill>
                    <a:srgbClr val="C00000"/>
                  </a:solidFill>
                  <a:latin typeface="楷体" panose="02010609060101010101" pitchFamily="49" charset="-122"/>
                  <a:ea typeface="楷体" panose="02010609060101010101" pitchFamily="49" charset="-122"/>
                </a:rPr>
                <a:t>新增</a:t>
              </a:r>
              <a:r>
                <a:rPr lang="zh-CN" altLang="en-US" sz="2200" kern="100" dirty="0">
                  <a:latin typeface="楷体" panose="02010609060101010101" pitchFamily="49" charset="-122"/>
                  <a:ea typeface="楷体" panose="02010609060101010101" pitchFamily="49" charset="-122"/>
                </a:rPr>
                <a:t>对购买</a:t>
              </a:r>
              <a:r>
                <a:rPr lang="zh-CN" altLang="zh-CN" sz="2200" kern="100" dirty="0">
                  <a:latin typeface="楷体" panose="02010609060101010101" pitchFamily="49" charset="-122"/>
                  <a:ea typeface="楷体" panose="02010609060101010101" pitchFamily="49" charset="-122"/>
                </a:rPr>
                <a:t>退热、止咳、抗病毒、抗生素、感冒等药物</a:t>
              </a:r>
              <a:r>
                <a:rPr lang="zh-CN" altLang="en-US" sz="2200" kern="100" dirty="0">
                  <a:latin typeface="楷体" panose="02010609060101010101" pitchFamily="49" charset="-122"/>
                  <a:ea typeface="楷体" panose="02010609060101010101" pitchFamily="49" charset="-122"/>
                </a:rPr>
                <a:t>人员的监测。</a:t>
              </a:r>
              <a:endParaRPr lang="en-US" altLang="zh-CN" sz="2200" kern="100" dirty="0">
                <a:latin typeface="楷体" panose="02010609060101010101" pitchFamily="49" charset="-122"/>
                <a:ea typeface="楷体" panose="02010609060101010101" pitchFamily="49" charset="-122"/>
              </a:endParaRPr>
            </a:p>
            <a:p>
              <a:pPr marL="285750" indent="-285750">
                <a:spcBef>
                  <a:spcPts val="600"/>
                </a:spcBef>
                <a:spcAft>
                  <a:spcPts val="600"/>
                </a:spcAft>
                <a:buFont typeface="Arial" panose="020B0604020202020204" pitchFamily="34" charset="0"/>
                <a:buChar char="•"/>
                <a:defRPr/>
              </a:pPr>
              <a:r>
                <a:rPr lang="zh-CN" altLang="en-US" sz="2200" kern="100" dirty="0">
                  <a:latin typeface="楷体" panose="02010609060101010101" pitchFamily="49" charset="-122"/>
                  <a:ea typeface="楷体" panose="02010609060101010101" pitchFamily="49" charset="-122"/>
                  <a:sym typeface="字魂35号-经典雅黑" panose="00000500000000000000" pitchFamily="2" charset="-122"/>
                </a:rPr>
                <a:t>及时督促用药者开展核酸检测，必要时可先开展一次抗原检测。</a:t>
              </a:r>
              <a:endParaRPr lang="en-US" altLang="zh-CN" sz="2200" kern="100" dirty="0">
                <a:latin typeface="楷体" panose="02010609060101010101" pitchFamily="49" charset="-122"/>
                <a:ea typeface="楷体" panose="02010609060101010101" pitchFamily="49" charset="-122"/>
                <a:sym typeface="字魂35号-经典雅黑" panose="00000500000000000000" pitchFamily="2" charset="-122"/>
              </a:endParaRPr>
            </a:p>
          </p:txBody>
        </p:sp>
        <p:sp>
          <p:nvSpPr>
            <p:cNvPr id="27" name="文本框 26"/>
            <p:cNvSpPr txBox="1"/>
            <p:nvPr/>
          </p:nvSpPr>
          <p:spPr>
            <a:xfrm>
              <a:off x="1228634" y="2521623"/>
              <a:ext cx="2554069" cy="457446"/>
            </a:xfrm>
            <a:prstGeom prst="rect">
              <a:avLst/>
            </a:prstGeom>
            <a:noFill/>
          </p:spPr>
          <p:txBody>
            <a:bodyPr wrap="square" rtlCol="0">
              <a:spAutoFit/>
            </a:bodyPr>
            <a:lstStyle/>
            <a:p>
              <a:pPr algn="ctr"/>
              <a:r>
                <a:rPr lang="en-US" altLang="zh-CN" sz="2400" b="1" spc="130" dirty="0">
                  <a:solidFill>
                    <a:srgbClr val="FFFFFF"/>
                  </a:solidFill>
                  <a:latin typeface="楷体" panose="02010609060101010101" pitchFamily="49" charset="-122"/>
                  <a:ea typeface="楷体" panose="02010609060101010101" pitchFamily="49" charset="-122"/>
                </a:rPr>
                <a:t>7.</a:t>
              </a:r>
              <a:r>
                <a:rPr lang="zh-CN" altLang="en-US" sz="2400" b="1" spc="130" dirty="0">
                  <a:solidFill>
                    <a:srgbClr val="FFFFFF"/>
                  </a:solidFill>
                  <a:latin typeface="楷体" panose="02010609060101010101" pitchFamily="49" charset="-122"/>
                  <a:ea typeface="楷体" panose="02010609060101010101" pitchFamily="49" charset="-122"/>
                </a:rPr>
                <a:t>药品监测</a:t>
              </a:r>
              <a:endParaRPr lang="zh-CN" altLang="en-US" sz="2400" b="1" spc="130" dirty="0">
                <a:solidFill>
                  <a:srgbClr val="FFFFFF"/>
                </a:solidFill>
                <a:latin typeface="楷体" panose="02010609060101010101" pitchFamily="49" charset="-122"/>
                <a:ea typeface="楷体" panose="02010609060101010101" pitchFamily="49"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67808" y="404664"/>
            <a:ext cx="3052118" cy="464230"/>
          </a:xfrm>
          <a:prstGeom prst="rect">
            <a:avLst/>
          </a:prstGeom>
        </p:spPr>
        <p:txBody>
          <a:bodyPr wrap="none">
            <a:spAutoFit/>
          </a:bodyPr>
          <a:lstStyle/>
          <a:p>
            <a:pPr marL="137795" indent="406400">
              <a:lnSpc>
                <a:spcPts val="2900"/>
              </a:lnSpc>
              <a:spcBef>
                <a:spcPts val="950"/>
              </a:spcBef>
              <a:spcAft>
                <a:spcPts val="0"/>
              </a:spcAft>
            </a:pPr>
            <a:r>
              <a:rPr lang="zh-CN" altLang="en-US" sz="3600" b="1" dirty="0">
                <a:solidFill>
                  <a:schemeClr val="accent6"/>
                </a:solidFill>
                <a:latin typeface="黑体" panose="02010600030101010101" pitchFamily="49" charset="-122"/>
                <a:ea typeface="黑体" panose="02010600030101010101" pitchFamily="49" charset="-122"/>
              </a:rPr>
              <a:t>病原监测</a:t>
            </a:r>
            <a:r>
              <a:rPr lang="en-US" altLang="zh-CN" sz="3600" b="1" dirty="0">
                <a:solidFill>
                  <a:schemeClr val="accent6"/>
                </a:solidFill>
                <a:latin typeface="黑体" panose="02010600030101010101" pitchFamily="49" charset="-122"/>
                <a:ea typeface="黑体" panose="02010600030101010101" pitchFamily="49" charset="-122"/>
              </a:rPr>
              <a:t>-1</a:t>
            </a:r>
            <a:endParaRPr lang="zh-CN" altLang="zh-CN" sz="3600" b="1" dirty="0">
              <a:solidFill>
                <a:schemeClr val="accent6"/>
              </a:solidFill>
              <a:latin typeface="黑体" panose="02010600030101010101" pitchFamily="49" charset="-122"/>
              <a:ea typeface="黑体" panose="02010600030101010101" pitchFamily="49" charset="-122"/>
            </a:endParaRPr>
          </a:p>
        </p:txBody>
      </p:sp>
      <p:sp>
        <p:nvSpPr>
          <p:cNvPr id="6" name="矩形 5"/>
          <p:cNvSpPr/>
          <p:nvPr/>
        </p:nvSpPr>
        <p:spPr>
          <a:xfrm>
            <a:off x="839416" y="1196752"/>
            <a:ext cx="10153128" cy="5616922"/>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zh-CN" altLang="en-US" sz="28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加强新冠病毒变异株监测</a:t>
            </a:r>
            <a:endParaRPr lang="en-US" altLang="zh-CN" sz="28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境外输入病例</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首发或早期病例</a:t>
            </a:r>
            <a:endPar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与早期病例有流行病学关联的关键病例</a:t>
            </a:r>
            <a:endPar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感染来源不明的本土病例</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marL="800100" lvl="1" indent="-342900" algn="just">
              <a:lnSpc>
                <a:spcPts val="1800"/>
              </a:lnSpc>
              <a:spcBef>
                <a:spcPts val="600"/>
              </a:spcBef>
              <a:spcAft>
                <a:spcPts val="600"/>
              </a:spcAft>
              <a:buFont typeface="Wingdings" panose="05000000000000000000" pitchFamily="2" charset="2"/>
              <a:buChar char="ü"/>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疫苗接种后核酸检测阳性者标本</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a:spcBef>
                <a:spcPts val="1200"/>
              </a:spcBef>
              <a:spcAft>
                <a:spcPts val="300"/>
              </a:spcAft>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 </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a:spcBef>
                <a:spcPts val="1200"/>
              </a:spcBef>
              <a:spcAft>
                <a:spcPts val="300"/>
              </a:spcAft>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对满足条件的以下病例标本开展基因测序和病毒分离：</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marL="800100" lvl="1" indent="-342900">
              <a:spcBef>
                <a:spcPts val="1200"/>
              </a:spcBef>
              <a:spcAft>
                <a:spcPts val="300"/>
              </a:spcAft>
              <a:buFont typeface="Times New Roman" panose="02020603050405020304" pitchFamily="18" charset="0"/>
              <a:buChar char="−"/>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 测序：</a:t>
            </a:r>
            <a:r>
              <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 Ct </a:t>
            </a: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值≤</a:t>
            </a:r>
            <a:r>
              <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32</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marL="800100" lvl="1" indent="-342900">
              <a:spcBef>
                <a:spcPts val="1200"/>
              </a:spcBef>
              <a:spcAft>
                <a:spcPts val="300"/>
              </a:spcAft>
              <a:buFont typeface="Times New Roman" panose="02020603050405020304" pitchFamily="18" charset="0"/>
              <a:buChar char="−"/>
            </a:pP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 病毒分离：</a:t>
            </a:r>
            <a:r>
              <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Ct </a:t>
            </a: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值≤</a:t>
            </a:r>
            <a:r>
              <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rPr>
              <a:t>30 </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lvl="1" algn="just">
              <a:lnSpc>
                <a:spcPts val="1800"/>
              </a:lnSpc>
              <a:spcBef>
                <a:spcPts val="600"/>
              </a:spcBef>
              <a:spcAft>
                <a:spcPts val="600"/>
              </a:spcAft>
            </a:pP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sym typeface="+mn-ea"/>
            </a:endParaRPr>
          </a:p>
          <a:p>
            <a:pPr>
              <a:spcBef>
                <a:spcPts val="1200"/>
              </a:spcBef>
              <a:spcAft>
                <a:spcPts val="300"/>
              </a:spcAft>
            </a:pPr>
            <a:endPar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31504" y="548680"/>
            <a:ext cx="8229600" cy="503238"/>
          </a:xfrm>
        </p:spPr>
        <p:txBody>
          <a:bodyPr>
            <a:normAutofit fontScale="90000"/>
          </a:bodyPr>
          <a:lstStyle/>
          <a:p>
            <a:pPr marL="137795" indent="406400" algn="ctr">
              <a:lnSpc>
                <a:spcPts val="2900"/>
              </a:lnSpc>
              <a:spcBef>
                <a:spcPts val="950"/>
              </a:spcBef>
              <a:spcAft>
                <a:spcPts val="0"/>
              </a:spcAft>
            </a:pPr>
            <a:r>
              <a:rPr lang="zh-CN" altLang="en-US" b="1" dirty="0">
                <a:solidFill>
                  <a:schemeClr val="accent6"/>
                </a:solidFill>
                <a:latin typeface="黑体" panose="02010600030101010101" pitchFamily="49" charset="-122"/>
              </a:rPr>
              <a:t>病原监测</a:t>
            </a:r>
            <a:r>
              <a:rPr lang="en-US" altLang="zh-CN" b="1" dirty="0">
                <a:solidFill>
                  <a:schemeClr val="accent6"/>
                </a:solidFill>
                <a:latin typeface="黑体" panose="02010600030101010101" pitchFamily="49" charset="-122"/>
              </a:rPr>
              <a:t>-2</a:t>
            </a:r>
            <a:endParaRPr lang="zh-CN" altLang="zh-CN" b="1" dirty="0">
              <a:solidFill>
                <a:schemeClr val="accent6"/>
              </a:solidFill>
              <a:latin typeface="黑体" panose="02010600030101010101" pitchFamily="49" charset="-122"/>
            </a:endParaRPr>
          </a:p>
        </p:txBody>
      </p:sp>
      <p:sp>
        <p:nvSpPr>
          <p:cNvPr id="4" name="矩形 3"/>
          <p:cNvSpPr/>
          <p:nvPr/>
        </p:nvSpPr>
        <p:spPr>
          <a:xfrm>
            <a:off x="767408" y="1318022"/>
            <a:ext cx="9649072" cy="5539978"/>
          </a:xfrm>
          <a:prstGeom prst="rect">
            <a:avLst/>
          </a:prstGeom>
        </p:spPr>
        <p:txBody>
          <a:bodyPr wrap="square">
            <a:spAutoFit/>
          </a:bodyPr>
          <a:lstStyle/>
          <a:p>
            <a:pPr marL="285750" lvl="1" indent="-285750">
              <a:spcBef>
                <a:spcPts val="600"/>
              </a:spcBef>
              <a:spcAft>
                <a:spcPts val="600"/>
              </a:spcAft>
              <a:buFont typeface="Wingdings" panose="05000000000000000000" pitchFamily="2" charset="2"/>
              <a:buChar char="Ø"/>
            </a:pPr>
            <a:r>
              <a:rPr lang="zh-CN" altLang="en-US" sz="2800" kern="100" dirty="0">
                <a:latin typeface="华文楷体" panose="02010600040101010101" pitchFamily="2" charset="-122"/>
                <a:ea typeface="华文楷体" panose="02010600040101010101" pitchFamily="2" charset="-122"/>
                <a:cs typeface="仿宋_GB2312" panose="02010609030101010101" pitchFamily="49" charset="-122"/>
              </a:rPr>
              <a:t>相关工作要求 </a:t>
            </a:r>
            <a:endParaRPr lang="en-US" altLang="zh-CN" sz="2800" kern="100" dirty="0">
              <a:latin typeface="华文楷体" panose="02010600040101010101" pitchFamily="2" charset="-122"/>
              <a:ea typeface="华文楷体" panose="02010600040101010101" pitchFamily="2" charset="-122"/>
              <a:cs typeface="仿宋_GB2312" panose="02010609030101010101" pitchFamily="49" charset="-122"/>
            </a:endParaRPr>
          </a:p>
          <a:p>
            <a:pPr marL="0" lvl="1">
              <a:spcBef>
                <a:spcPts val="600"/>
              </a:spcBef>
              <a:spcAft>
                <a:spcPts val="600"/>
              </a:spcAft>
            </a:pPr>
            <a:r>
              <a:rPr lang="en-US" altLang="zh-CN" sz="2800" kern="100" dirty="0">
                <a:latin typeface="华文楷体" panose="02010600040101010101" pitchFamily="2" charset="-122"/>
                <a:ea typeface="华文楷体" panose="02010600040101010101" pitchFamily="2" charset="-122"/>
                <a:cs typeface="仿宋_GB2312" panose="02010609030101010101" pitchFamily="49" charset="-122"/>
              </a:rPr>
              <a:t>      </a:t>
            </a:r>
            <a:r>
              <a:rPr lang="zh-CN" altLang="en-US" sz="2800" kern="100" dirty="0">
                <a:latin typeface="华文楷体" panose="02010600040101010101" pitchFamily="2" charset="-122"/>
                <a:ea typeface="华文楷体" panose="02010600040101010101" pitchFamily="2" charset="-122"/>
                <a:cs typeface="仿宋_GB2312" panose="02010609030101010101" pitchFamily="49" charset="-122"/>
              </a:rPr>
              <a:t>测序：</a:t>
            </a:r>
            <a:endParaRPr lang="en-US" altLang="zh-CN" sz="28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2" indent="-342900">
              <a:spcBef>
                <a:spcPts val="600"/>
              </a:spcBef>
              <a:spcAft>
                <a:spcPts val="600"/>
              </a:spcAft>
              <a:buFont typeface="Times New Roman" panose="02020603050405020304" pitchFamily="18" charset="0"/>
              <a:buChar char="−"/>
            </a:pPr>
            <a:r>
              <a:rPr lang="en-US" altLang="zh-CN"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具备测序条件的省份</a:t>
            </a:r>
            <a:r>
              <a:rPr lang="en-US" altLang="zh-CN" sz="2000" kern="100" dirty="0">
                <a:latin typeface="华文楷体" panose="02010600040101010101" pitchFamily="2" charset="-122"/>
                <a:ea typeface="华文楷体" panose="02010600040101010101" pitchFamily="2" charset="-122"/>
                <a:cs typeface="仿宋_GB2312" panose="02010609030101010101" pitchFamily="49" charset="-122"/>
              </a:rPr>
              <a:t>要在接收标本后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24小时</a:t>
            </a:r>
            <a:r>
              <a:rPr lang="en-US" altLang="zh-CN" sz="2000" kern="100" dirty="0">
                <a:latin typeface="华文楷体" panose="02010600040101010101" pitchFamily="2" charset="-122"/>
                <a:ea typeface="华文楷体" panose="02010600040101010101" pitchFamily="2" charset="-122"/>
                <a:cs typeface="仿宋_GB2312" panose="02010609030101010101" pitchFamily="49" charset="-122"/>
              </a:rPr>
              <a:t>内开展测序工 作</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，测序完成后应于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24</a:t>
            </a:r>
            <a:r>
              <a:rPr lang="zh-CN" altLang="en-US"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小时</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内将数据报送中国疾控中心</a:t>
            </a:r>
            <a:r>
              <a:rPr lang="en-US" altLang="zh-CN" sz="2000" kern="100" dirty="0" err="1">
                <a:latin typeface="华文楷体" panose="02010600040101010101" pitchFamily="2" charset="-122"/>
                <a:ea typeface="华文楷体" panose="02010600040101010101" pitchFamily="2" charset="-122"/>
                <a:cs typeface="仿宋_GB2312" panose="02010609030101010101" pitchFamily="49" charset="-122"/>
              </a:rPr>
              <a:t>病毒病所</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a:t>
            </a:r>
            <a:endPar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2" indent="-342900">
              <a:spcBef>
                <a:spcPts val="600"/>
              </a:spcBef>
              <a:spcAft>
                <a:spcPts val="600"/>
              </a:spcAft>
              <a:buFont typeface="Times New Roman" panose="02020603050405020304" pitchFamily="18" charset="0"/>
              <a:buChar char="−"/>
            </a:pPr>
            <a:r>
              <a:rPr lang="en-US" altLang="zh-CN" sz="2000" kern="100" dirty="0">
                <a:latin typeface="华文楷体" panose="02010600040101010101" pitchFamily="2" charset="-122"/>
                <a:ea typeface="华文楷体" panose="02010600040101010101" pitchFamily="2" charset="-122"/>
                <a:cs typeface="仿宋_GB2312" panose="02010609030101010101" pitchFamily="49" charset="-122"/>
              </a:rPr>
              <a:t> </a:t>
            </a:r>
            <a:r>
              <a:rPr lang="en-US" altLang="zh-CN" sz="2000" kern="100" dirty="0" err="1">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不具备测序条件的省份</a:t>
            </a:r>
            <a:r>
              <a:rPr lang="en-US" altLang="zh-CN" sz="2000" kern="100" dirty="0" err="1">
                <a:latin typeface="华文楷体" panose="02010600040101010101" pitchFamily="2" charset="-122"/>
                <a:ea typeface="华文楷体" panose="02010600040101010101" pitchFamily="2" charset="-122"/>
                <a:cs typeface="仿宋_GB2312" panose="02010609030101010101" pitchFamily="49" charset="-122"/>
              </a:rPr>
              <a:t>要</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在</a:t>
            </a:r>
            <a:r>
              <a:rPr lang="en-US" altLang="zh-CN" sz="2000" kern="100" dirty="0" err="1">
                <a:latin typeface="华文楷体" panose="02010600040101010101" pitchFamily="2" charset="-122"/>
                <a:ea typeface="华文楷体" panose="02010600040101010101" pitchFamily="2" charset="-122"/>
                <a:cs typeface="仿宋_GB2312" panose="02010609030101010101" pitchFamily="49" charset="-122"/>
              </a:rPr>
              <a:t>接收标本后</a:t>
            </a:r>
            <a:r>
              <a:rPr lang="zh-CN" altLang="en-US" sz="2000" kern="100" dirty="0">
                <a:solidFill>
                  <a:srgbClr val="C00000"/>
                </a:solidFill>
                <a:latin typeface="华文楷体" charset="0"/>
                <a:ea typeface="华文楷体" charset="0"/>
                <a:cs typeface="仿宋_GB2312" panose="02010609030101010101" pitchFamily="49" charset="-122"/>
              </a:rPr>
              <a:t>及时</a:t>
            </a:r>
            <a:r>
              <a:rPr lang="en-US" altLang="zh-CN" sz="2000" kern="100" dirty="0" err="1">
                <a:latin typeface="华文楷体" panose="02010600040101010101" pitchFamily="2" charset="-122"/>
                <a:ea typeface="华文楷体" panose="02010600040101010101" pitchFamily="2" charset="-122"/>
                <a:cs typeface="仿宋_GB2312" panose="02010609030101010101" pitchFamily="49" charset="-122"/>
              </a:rPr>
              <a:t>将标本</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报送中国疾控中心</a:t>
            </a:r>
            <a:r>
              <a:rPr lang="en-US" altLang="zh-CN" sz="2000" kern="100" dirty="0" err="1">
                <a:latin typeface="华文楷体" panose="02010600040101010101" pitchFamily="2" charset="-122"/>
                <a:ea typeface="华文楷体" panose="02010600040101010101" pitchFamily="2" charset="-122"/>
                <a:cs typeface="仿宋_GB2312" panose="02010609030101010101" pitchFamily="49" charset="-122"/>
              </a:rPr>
              <a:t>病毒病所</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a:t>
            </a:r>
            <a:endParaRPr lang="en-US" altLang="zh-CN" sz="2000" kern="100" dirty="0">
              <a:latin typeface="华文楷体" panose="02010600040101010101" pitchFamily="2" charset="-122"/>
              <a:ea typeface="华文楷体" panose="02010600040101010101" pitchFamily="2" charset="-122"/>
              <a:cs typeface="仿宋_GB2312" panose="02010609030101010101" pitchFamily="49" charset="-122"/>
            </a:endParaRPr>
          </a:p>
          <a:p>
            <a:pPr marL="0" lvl="1">
              <a:spcBef>
                <a:spcPts val="600"/>
              </a:spcBef>
              <a:spcAft>
                <a:spcPts val="600"/>
              </a:spcAft>
            </a:pPr>
            <a:r>
              <a:rPr lang="zh-CN" altLang="en-US" sz="2800" kern="100" dirty="0">
                <a:latin typeface="华文楷体" panose="02010600040101010101" pitchFamily="2" charset="-122"/>
                <a:ea typeface="华文楷体" panose="02010600040101010101" pitchFamily="2" charset="-122"/>
                <a:cs typeface="仿宋_GB2312" panose="02010609030101010101" pitchFamily="49" charset="-122"/>
              </a:rPr>
              <a:t>        病毒分离</a:t>
            </a:r>
            <a:endParaRPr lang="en-US" altLang="zh-CN" sz="28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2" indent="-342900">
              <a:spcBef>
                <a:spcPts val="600"/>
              </a:spcBef>
              <a:spcAft>
                <a:spcPts val="600"/>
              </a:spcAft>
              <a:buFont typeface="Times New Roman" panose="02020603050405020304" pitchFamily="18" charset="0"/>
              <a:buChar char="−"/>
            </a:pPr>
            <a:r>
              <a:rPr lang="en-US" altLang="zh-CN"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 </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具有新冠病毒分离、培养资质的省级疾控机构应开展病毒分离培养工作，收到关键标本后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96</a:t>
            </a:r>
            <a:r>
              <a:rPr lang="zh-CN" altLang="en-US"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小时内</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开展相关工作，在获得分离毒株后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96</a:t>
            </a:r>
            <a:r>
              <a:rPr lang="zh-CN" altLang="en-US"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小时内将毒株</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报送中国疾控中心病毒病所保存备案。</a:t>
            </a:r>
            <a:endParaRPr lang="en-US" altLang="zh-CN" sz="20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2" indent="-342900">
              <a:spcBef>
                <a:spcPts val="600"/>
              </a:spcBef>
              <a:spcAft>
                <a:spcPts val="600"/>
              </a:spcAft>
              <a:buFont typeface="Times New Roman" panose="02020603050405020304" pitchFamily="18" charset="0"/>
              <a:buChar char="−"/>
            </a:pP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 不具备病毒分离条件的省份，要在病例报告后</a:t>
            </a:r>
            <a:r>
              <a:rPr lang="en-US" altLang="zh-CN"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48</a:t>
            </a:r>
            <a:r>
              <a:rPr lang="zh-CN" altLang="en-US" sz="20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小时内启动送样流程，</a:t>
            </a:r>
            <a:r>
              <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rPr>
              <a:t>标本送至中国疾控中心病毒病所。</a:t>
            </a:r>
            <a:endParaRPr lang="zh-CN" altLang="en-US" sz="2000" kern="100" dirty="0">
              <a:latin typeface="华文楷体" panose="02010600040101010101" pitchFamily="2" charset="-122"/>
              <a:ea typeface="华文楷体" panose="02010600040101010101" pitchFamily="2" charset="-122"/>
              <a:cs typeface="仿宋_GB2312" panose="02010609030101010101" pitchFamily="49" charset="-122"/>
            </a:endParaRPr>
          </a:p>
          <a:p>
            <a:pPr marL="285750" lvl="1" indent="-285750">
              <a:spcBef>
                <a:spcPts val="600"/>
              </a:spcBef>
              <a:spcAft>
                <a:spcPts val="600"/>
              </a:spcAft>
              <a:buFont typeface="Wingdings" panose="05000000000000000000" pitchFamily="2" charset="2"/>
              <a:buChar char="Ø"/>
            </a:pPr>
            <a:endParaRPr lang="en-US" altLang="zh-CN" sz="2000" kern="100" dirty="0">
              <a:latin typeface="华文楷体" panose="02010600040101010101" pitchFamily="2" charset="-122"/>
              <a:ea typeface="华文楷体" panose="02010600040101010101" pitchFamily="2" charset="-122"/>
              <a:cs typeface="仿宋_GB2312" panose="02010609030101010101" pitchFamily="49" charset="-122"/>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2927648" y="116633"/>
            <a:ext cx="5976664" cy="646331"/>
          </a:xfrm>
          <a:prstGeom prst="rect">
            <a:avLst/>
          </a:prstGeom>
          <a:noFill/>
        </p:spPr>
        <p:txBody>
          <a:bodyPr wrap="square" rtlCol="0">
            <a:spAutoFit/>
          </a:bodyPr>
          <a:lstStyle/>
          <a:p>
            <a:pPr algn="ctr"/>
            <a:r>
              <a:rPr lang="zh-CN" altLang="en-US" sz="3600" b="1" dirty="0">
                <a:solidFill>
                  <a:schemeClr val="accent6"/>
                </a:solidFill>
                <a:latin typeface="黑体" panose="02010600030101010101" pitchFamily="49" charset="-122"/>
                <a:ea typeface="黑体" panose="02010600030101010101" pitchFamily="49" charset="-122"/>
                <a:cs typeface="+mj-cs"/>
              </a:rPr>
              <a:t>五、疫情处置</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graphicFrame>
        <p:nvGraphicFramePr>
          <p:cNvPr id="5" name="表格 4"/>
          <p:cNvGraphicFramePr>
            <a:graphicFrameLocks noGrp="1"/>
          </p:cNvGraphicFramePr>
          <p:nvPr/>
        </p:nvGraphicFramePr>
        <p:xfrm>
          <a:off x="407368" y="789173"/>
          <a:ext cx="11593288" cy="5932258"/>
        </p:xfrm>
        <a:graphic>
          <a:graphicData uri="http://schemas.openxmlformats.org/drawingml/2006/table">
            <a:tbl>
              <a:tblPr firstRow="1" bandRow="1">
                <a:tableStyleId>{5C22544A-7EE6-4342-B048-85BDC9FD1C3A}</a:tableStyleId>
              </a:tblPr>
              <a:tblGrid>
                <a:gridCol w="1053936"/>
                <a:gridCol w="3764055"/>
                <a:gridCol w="6775297"/>
              </a:tblGrid>
              <a:tr h="468267">
                <a:tc>
                  <a:txBody>
                    <a:bodyPr/>
                    <a:lstStyle/>
                    <a:p>
                      <a:pPr algn="ctr"/>
                      <a:r>
                        <a:rPr lang="zh-CN" altLang="en-US" sz="2400" dirty="0">
                          <a:solidFill>
                            <a:schemeClr val="tx1"/>
                          </a:solidFill>
                          <a:latin typeface="华文楷体" panose="02010600040101010101" pitchFamily="2" charset="-122"/>
                          <a:ea typeface="华文楷体" panose="02010600040101010101" pitchFamily="2" charset="-122"/>
                        </a:rPr>
                        <a:t>序号</a:t>
                      </a:r>
                      <a:endParaRPr lang="zh-CN" altLang="en-US" sz="2400" dirty="0">
                        <a:solidFill>
                          <a:schemeClr val="tx1"/>
                        </a:solidFill>
                        <a:latin typeface="华文楷体" panose="02010600040101010101" pitchFamily="2" charset="-122"/>
                        <a:ea typeface="华文楷体" panose="02010600040101010101" pitchFamily="2" charset="-122"/>
                      </a:endParaRPr>
                    </a:p>
                  </a:txBody>
                  <a:tcPr>
                    <a:solidFill>
                      <a:schemeClr val="accent1">
                        <a:lumMod val="90000"/>
                      </a:schemeClr>
                    </a:solidFill>
                  </a:tcPr>
                </a:tc>
                <a:tc>
                  <a:txBody>
                    <a:bodyPr/>
                    <a:lstStyle/>
                    <a:p>
                      <a:pPr algn="ctr"/>
                      <a:r>
                        <a:rPr lang="zh-CN" altLang="en-US" sz="2400" dirty="0">
                          <a:solidFill>
                            <a:schemeClr val="tx1"/>
                          </a:solidFill>
                          <a:latin typeface="华文楷体" panose="02010600040101010101" pitchFamily="2" charset="-122"/>
                          <a:ea typeface="华文楷体" panose="02010600040101010101" pitchFamily="2" charset="-122"/>
                        </a:rPr>
                        <a:t>八版方案</a:t>
                      </a:r>
                      <a:endParaRPr lang="zh-CN" altLang="en-US" sz="2400" dirty="0">
                        <a:solidFill>
                          <a:schemeClr val="tx1"/>
                        </a:solidFill>
                        <a:latin typeface="华文楷体" panose="02010600040101010101" pitchFamily="2" charset="-122"/>
                        <a:ea typeface="华文楷体" panose="02010600040101010101" pitchFamily="2" charset="-122"/>
                      </a:endParaRPr>
                    </a:p>
                  </a:txBody>
                  <a:tcPr>
                    <a:solidFill>
                      <a:schemeClr val="accent1">
                        <a:lumMod val="90000"/>
                      </a:schemeClr>
                    </a:solidFill>
                  </a:tcPr>
                </a:tc>
                <a:tc>
                  <a:txBody>
                    <a:bodyPr/>
                    <a:lstStyle/>
                    <a:p>
                      <a:pPr algn="ctr"/>
                      <a:r>
                        <a:rPr lang="zh-CN" altLang="en-US" sz="2400" dirty="0">
                          <a:solidFill>
                            <a:schemeClr val="tx1"/>
                          </a:solidFill>
                          <a:latin typeface="华文楷体" panose="02010600040101010101" pitchFamily="2" charset="-122"/>
                          <a:ea typeface="华文楷体" panose="02010600040101010101" pitchFamily="2" charset="-122"/>
                        </a:rPr>
                        <a:t>九版方案</a:t>
                      </a:r>
                      <a:endParaRPr lang="zh-CN" altLang="en-US" sz="2400" dirty="0">
                        <a:solidFill>
                          <a:schemeClr val="tx1"/>
                        </a:solidFill>
                        <a:latin typeface="华文楷体" panose="02010600040101010101" pitchFamily="2" charset="-122"/>
                        <a:ea typeface="华文楷体" panose="02010600040101010101" pitchFamily="2" charset="-122"/>
                      </a:endParaRPr>
                    </a:p>
                  </a:txBody>
                  <a:tcPr>
                    <a:solidFill>
                      <a:schemeClr val="accent1">
                        <a:lumMod val="90000"/>
                      </a:schemeClr>
                    </a:solidFill>
                  </a:tcPr>
                </a:tc>
              </a:tr>
              <a:tr h="103018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kern="1200" dirty="0">
                          <a:solidFill>
                            <a:schemeClr val="tx1"/>
                          </a:solidFill>
                          <a:latin typeface="华文楷体" panose="02010600040101010101" pitchFamily="2" charset="-122"/>
                          <a:ea typeface="华文楷体" panose="02010600040101010101" pitchFamily="2" charset="-122"/>
                          <a:cs typeface="+mn-cs"/>
                        </a:rPr>
                        <a:t>1</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anchor="ctr">
                    <a:solidFill>
                      <a:srgbClr val="66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000" kern="1200" dirty="0">
                          <a:solidFill>
                            <a:schemeClr val="tx1"/>
                          </a:solidFill>
                          <a:latin typeface="华文楷体" panose="02010600040101010101" pitchFamily="2" charset="-122"/>
                          <a:ea typeface="华文楷体" panose="02010600040101010101" pitchFamily="2" charset="-122"/>
                          <a:cs typeface="+mn-cs"/>
                        </a:rPr>
                        <a:t>传染源控制</a:t>
                      </a:r>
                      <a:r>
                        <a:rPr lang="en-US" altLang="zh-CN" sz="2000" kern="1200" dirty="0">
                          <a:solidFill>
                            <a:schemeClr val="tx1"/>
                          </a:solidFill>
                          <a:latin typeface="华文楷体" panose="02010600040101010101" pitchFamily="2" charset="-122"/>
                          <a:ea typeface="华文楷体" panose="02010600040101010101" pitchFamily="2" charset="-122"/>
                          <a:cs typeface="+mn-cs"/>
                        </a:rPr>
                        <a:t>                                 </a:t>
                      </a:r>
                      <a:r>
                        <a:rPr lang="en-US" altLang="zh-CN" sz="2000" kern="1200" baseline="0" dirty="0">
                          <a:solidFill>
                            <a:schemeClr val="tx1"/>
                          </a:solidFill>
                          <a:latin typeface="华文楷体" panose="02010600040101010101" pitchFamily="2" charset="-122"/>
                          <a:ea typeface="华文楷体" panose="02010600040101010101" pitchFamily="2" charset="-122"/>
                          <a:cs typeface="+mn-cs"/>
                        </a:rPr>
                        <a:t> </a:t>
                      </a:r>
                      <a:r>
                        <a:rPr lang="zh-CN" altLang="en-US" sz="2000" kern="1200" dirty="0">
                          <a:solidFill>
                            <a:schemeClr val="tx1"/>
                          </a:solidFill>
                          <a:latin typeface="华文楷体" panose="02010600040101010101" pitchFamily="2" charset="-122"/>
                          <a:ea typeface="华文楷体" panose="02010600040101010101" pitchFamily="2" charset="-122"/>
                          <a:cs typeface="+mn-cs"/>
                        </a:rPr>
                        <a:t>（确诊、疑似、无症状）</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anchor="ctr">
                    <a:solidFill>
                      <a:srgbClr val="66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传染源控制</a:t>
                      </a: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endParaRPr lang="en-US" altLang="zh-CN" sz="2000" kern="1200" dirty="0">
                        <a:solidFill>
                          <a:schemeClr val="dk1"/>
                        </a:solidFill>
                        <a:effectLst/>
                        <a:latin typeface="华文楷体" panose="02010600040101010101" pitchFamily="2" charset="-122"/>
                        <a:ea typeface="华文楷体" panose="0201060004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r>
                        <a:rPr lang="zh-CN" altLang="en-US" sz="2000" kern="1200" dirty="0">
                          <a:solidFill>
                            <a:schemeClr val="dk1"/>
                          </a:solidFill>
                          <a:effectLst/>
                          <a:latin typeface="华文楷体" panose="02010600040101010101" pitchFamily="2" charset="-122"/>
                          <a:ea typeface="华文楷体" panose="02010600040101010101" pitchFamily="2" charset="-122"/>
                          <a:cs typeface="+mn-cs"/>
                        </a:rPr>
                        <a:t>（</a:t>
                      </a:r>
                      <a:r>
                        <a:rPr lang="zh-CN" altLang="en-US" sz="2000" dirty="0">
                          <a:solidFill>
                            <a:schemeClr val="tx1"/>
                          </a:solidFill>
                          <a:latin typeface="华文楷体" panose="02010600040101010101" pitchFamily="2" charset="-122"/>
                          <a:ea typeface="华文楷体" panose="02010600040101010101" pitchFamily="2" charset="-122"/>
                        </a:rPr>
                        <a:t>确诊、疑似、无症状、</a:t>
                      </a:r>
                      <a:r>
                        <a:rPr lang="zh-CN" altLang="zh-CN" sz="2000" kern="1200" dirty="0">
                          <a:solidFill>
                            <a:srgbClr val="C00000"/>
                          </a:solidFill>
                          <a:effectLst/>
                          <a:latin typeface="华文楷体" panose="02010600040101010101" pitchFamily="2" charset="-122"/>
                          <a:ea typeface="华文楷体" panose="02010600040101010101" pitchFamily="2" charset="-122"/>
                          <a:cs typeface="+mn-cs"/>
                        </a:rPr>
                        <a:t>出院（舱）后核酸检测阳性人员</a:t>
                      </a:r>
                      <a:r>
                        <a:rPr lang="zh-CN" altLang="en-US" sz="2000" kern="1200" dirty="0">
                          <a:solidFill>
                            <a:schemeClr val="dk1"/>
                          </a:solidFill>
                          <a:effectLst/>
                          <a:latin typeface="华文楷体" panose="02010600040101010101" pitchFamily="2" charset="-122"/>
                          <a:ea typeface="华文楷体" panose="02010600040101010101" pitchFamily="2" charset="-122"/>
                          <a:cs typeface="+mn-cs"/>
                        </a:rPr>
                        <a:t>）</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1084615">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2</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流调与溯源</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流调与风险区域（人员）划定管控</a:t>
                      </a: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endParaRPr lang="en-US" altLang="zh-CN" sz="2000" kern="1200" dirty="0">
                        <a:solidFill>
                          <a:schemeClr val="dk1"/>
                        </a:solidFill>
                        <a:effectLst/>
                        <a:latin typeface="华文楷体" panose="02010600040101010101" pitchFamily="2" charset="-122"/>
                        <a:ea typeface="华文楷体" panose="02010600040101010101" pitchFamily="2" charset="-122"/>
                        <a:cs typeface="+mn-cs"/>
                      </a:endParaRPr>
                    </a:p>
                    <a:p>
                      <a:pPr algn="ctr"/>
                      <a:r>
                        <a:rPr lang="en-US" altLang="zh-CN" sz="2000" kern="1200" dirty="0">
                          <a:solidFill>
                            <a:schemeClr val="dk1"/>
                          </a:solidFill>
                          <a:effectLst/>
                          <a:latin typeface="华文楷体" panose="02010600040101010101" pitchFamily="2" charset="-122"/>
                          <a:ea typeface="华文楷体" panose="02010600040101010101" pitchFamily="2" charset="-122"/>
                          <a:cs typeface="+mn-cs"/>
                        </a:rPr>
                        <a:t>    </a:t>
                      </a:r>
                      <a:r>
                        <a:rPr lang="zh-CN" altLang="en-US" sz="2000" kern="1200" dirty="0">
                          <a:solidFill>
                            <a:schemeClr val="dk1"/>
                          </a:solidFill>
                          <a:effectLst/>
                          <a:latin typeface="华文楷体" panose="02010600040101010101" pitchFamily="2" charset="-122"/>
                          <a:ea typeface="华文楷体" panose="02010600040101010101" pitchFamily="2" charset="-122"/>
                          <a:cs typeface="+mn-cs"/>
                        </a:rPr>
                        <a:t>（</a:t>
                      </a:r>
                      <a:r>
                        <a:rPr lang="zh-CN" altLang="zh-CN" sz="2000" kern="1200" dirty="0">
                          <a:solidFill>
                            <a:srgbClr val="C00000"/>
                          </a:solidFill>
                          <a:effectLst/>
                          <a:latin typeface="华文楷体" panose="02010600040101010101" pitchFamily="2" charset="-122"/>
                          <a:ea typeface="华文楷体" panose="02010600040101010101" pitchFamily="2" charset="-122"/>
                          <a:cs typeface="+mn-cs"/>
                        </a:rPr>
                        <a:t>流行病学调查</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a:t>
                      </a:r>
                      <a:r>
                        <a:rPr lang="zh-CN" altLang="zh-CN" sz="2000" kern="1200" dirty="0">
                          <a:solidFill>
                            <a:srgbClr val="C00000"/>
                          </a:solidFill>
                          <a:effectLst/>
                          <a:latin typeface="华文楷体" panose="02010600040101010101" pitchFamily="2" charset="-122"/>
                          <a:ea typeface="华文楷体" panose="02010600040101010101" pitchFamily="2" charset="-122"/>
                          <a:cs typeface="+mn-cs"/>
                        </a:rPr>
                        <a:t>密切接触者及其他风险人员判定与管理</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a:t>
                      </a:r>
                      <a:r>
                        <a:rPr lang="zh-CN" altLang="zh-CN" sz="2000" kern="1200" dirty="0">
                          <a:solidFill>
                            <a:srgbClr val="C00000"/>
                          </a:solidFill>
                          <a:effectLst/>
                          <a:latin typeface="华文楷体" panose="02010600040101010101" pitchFamily="2" charset="-122"/>
                          <a:ea typeface="华文楷体" panose="02010600040101010101" pitchFamily="2" charset="-122"/>
                          <a:cs typeface="+mn-cs"/>
                        </a:rPr>
                        <a:t>风险区域划定及防控</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a:t>
                      </a:r>
                      <a:r>
                        <a:rPr lang="zh-CN" altLang="zh-CN" sz="2000" kern="1200" dirty="0">
                          <a:solidFill>
                            <a:srgbClr val="C00000"/>
                          </a:solidFill>
                          <a:effectLst/>
                          <a:latin typeface="华文楷体" panose="02010600040101010101" pitchFamily="2" charset="-122"/>
                          <a:ea typeface="华文楷体" panose="02010600040101010101" pitchFamily="2" charset="-122"/>
                          <a:cs typeface="+mn-cs"/>
                        </a:rPr>
                        <a:t>风险人员协查管控</a:t>
                      </a:r>
                      <a:r>
                        <a:rPr lang="zh-CN" altLang="en-US" sz="2000" kern="1200" dirty="0">
                          <a:solidFill>
                            <a:schemeClr val="dk1"/>
                          </a:solidFill>
                          <a:effectLst/>
                          <a:latin typeface="华文楷体" panose="02010600040101010101" pitchFamily="2" charset="-122"/>
                          <a:ea typeface="华文楷体" panose="02010600040101010101" pitchFamily="2" charset="-122"/>
                          <a:cs typeface="+mn-cs"/>
                        </a:rPr>
                        <a:t>）</a:t>
                      </a:r>
                      <a:endParaRPr lang="zh-CN" altLang="en-US" sz="2000" kern="1200" dirty="0">
                        <a:solidFill>
                          <a:schemeClr val="dk1"/>
                        </a:solidFill>
                        <a:effectLst/>
                        <a:latin typeface="华文楷体" panose="02010600040101010101" pitchFamily="2" charset="-122"/>
                        <a:ea typeface="华文楷体" panose="02010600040101010101" pitchFamily="2" charset="-122"/>
                        <a:cs typeface="+mn-cs"/>
                      </a:endParaRPr>
                    </a:p>
                  </a:txBody>
                  <a:tcPr anchor="ctr">
                    <a:solidFill>
                      <a:srgbClr val="66CCFF"/>
                    </a:solidFill>
                  </a:tcPr>
                </a:tc>
              </a:tr>
              <a:tr h="508364">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3</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密切接触者判定与管理</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区域核酸检测</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4</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重点人群核酸检测</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人员转运</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5</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转运</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隔离管理</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6</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隔离管理</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溯源调查</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7</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社区（村）管控</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消毒</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8</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消毒</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心理健康服务</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9</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心理健康服务</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疫情信息发布</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r>
              <a:tr h="405832">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10</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zh-CN" altLang="zh-CN" sz="2000" kern="1200" dirty="0">
                          <a:solidFill>
                            <a:schemeClr val="dk1"/>
                          </a:solidFill>
                          <a:effectLst/>
                          <a:latin typeface="华文楷体" panose="02010600040101010101" pitchFamily="2" charset="-122"/>
                          <a:ea typeface="华文楷体" panose="02010600040101010101" pitchFamily="2" charset="-122"/>
                          <a:cs typeface="+mn-cs"/>
                        </a:rPr>
                        <a:t>疫情信息发布</a:t>
                      </a:r>
                      <a:endParaRPr lang="zh-CN" altLang="en-US" sz="2000" dirty="0">
                        <a:solidFill>
                          <a:schemeClr val="tx1"/>
                        </a:solidFill>
                        <a:latin typeface="华文楷体" panose="02010600040101010101" pitchFamily="2" charset="-122"/>
                        <a:ea typeface="华文楷体" panose="02010600040101010101" pitchFamily="2" charset="-122"/>
                      </a:endParaRPr>
                    </a:p>
                  </a:txBody>
                  <a:tcPr anchor="ctr">
                    <a:solidFill>
                      <a:srgbClr val="66CCFF"/>
                    </a:solidFill>
                  </a:tcPr>
                </a:tc>
                <a:tc>
                  <a:txBody>
                    <a:bodyPr/>
                    <a:lstStyle/>
                    <a:p>
                      <a:pPr algn="ctr"/>
                      <a:r>
                        <a:rPr lang="en-US" altLang="zh-CN" sz="2000" dirty="0">
                          <a:solidFill>
                            <a:schemeClr val="tx1"/>
                          </a:solidFill>
                          <a:latin typeface="华文楷体" panose="02010600040101010101" pitchFamily="2" charset="-122"/>
                          <a:ea typeface="华文楷体" panose="02010600040101010101" pitchFamily="2" charset="-122"/>
                        </a:rPr>
                        <a:t>--</a:t>
                      </a:r>
                      <a:endParaRPr lang="zh-CN" altLang="en-US" sz="2000" dirty="0">
                        <a:solidFill>
                          <a:schemeClr val="tx1"/>
                        </a:solidFill>
                        <a:latin typeface="华文楷体" panose="02010600040101010101" pitchFamily="2" charset="-122"/>
                        <a:ea typeface="华文楷体" panose="02010600040101010101" pitchFamily="2" charset="-122"/>
                      </a:endParaRPr>
                    </a:p>
                  </a:txBody>
                  <a:tcPr>
                    <a:solidFill>
                      <a:srgbClr val="66CCFF"/>
                    </a:solidFill>
                  </a:tcPr>
                </a:tc>
              </a:tr>
            </a:tbl>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5640" y="157868"/>
            <a:ext cx="5976664" cy="646331"/>
          </a:xfrm>
          <a:prstGeom prst="rect">
            <a:avLst/>
          </a:prstGeom>
          <a:noFill/>
        </p:spPr>
        <p:txBody>
          <a:bodyPr wrap="square" rtlCol="0">
            <a:spAutoFit/>
          </a:bodyPr>
          <a:lstStyle/>
          <a:p>
            <a:pPr algn="ctr"/>
            <a:r>
              <a:rPr lang="zh-CN" altLang="en-US" sz="3600" b="1" dirty="0">
                <a:solidFill>
                  <a:schemeClr val="accent6"/>
                </a:solidFill>
                <a:latin typeface="黑体" panose="02010600030101010101" pitchFamily="49" charset="-122"/>
                <a:ea typeface="黑体" panose="02010600030101010101" pitchFamily="49" charset="-122"/>
                <a:cs typeface="+mj-cs"/>
              </a:rPr>
              <a:t>（一）传染源控制</a:t>
            </a:r>
            <a:r>
              <a:rPr lang="en-US" altLang="zh-CN" sz="3600" b="1" dirty="0">
                <a:solidFill>
                  <a:schemeClr val="accent6"/>
                </a:solidFill>
                <a:latin typeface="黑体" panose="02010600030101010101" pitchFamily="49" charset="-122"/>
                <a:ea typeface="黑体" panose="02010600030101010101" pitchFamily="49" charset="-122"/>
                <a:cs typeface="+mj-cs"/>
              </a:rPr>
              <a:t>-1</a:t>
            </a:r>
            <a:r>
              <a:rPr lang="zh-CN" altLang="en-US" sz="3600" b="1" dirty="0">
                <a:solidFill>
                  <a:schemeClr val="accent6"/>
                </a:solidFill>
                <a:latin typeface="黑体" panose="02010600030101010101" pitchFamily="49" charset="-122"/>
                <a:ea typeface="黑体" panose="02010600030101010101" pitchFamily="49" charset="-122"/>
                <a:cs typeface="+mj-cs"/>
              </a:rPr>
              <a:t> </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sp>
        <p:nvSpPr>
          <p:cNvPr id="3" name="矩形 2"/>
          <p:cNvSpPr/>
          <p:nvPr/>
        </p:nvSpPr>
        <p:spPr>
          <a:xfrm>
            <a:off x="1854374" y="1196753"/>
            <a:ext cx="8562106" cy="1169551"/>
          </a:xfrm>
          <a:prstGeom prst="rect">
            <a:avLst/>
          </a:prstGeom>
          <a:ln w="25400">
            <a:noFill/>
          </a:ln>
        </p:spPr>
        <p:txBody>
          <a:bodyPr wrap="square">
            <a:spAutoFit/>
          </a:bodyPr>
          <a:lstStyle/>
          <a:p>
            <a:pPr marL="457200" indent="-457200" algn="just">
              <a:lnSpc>
                <a:spcPts val="2800"/>
              </a:lnSpc>
              <a:spcAft>
                <a:spcPts val="0"/>
              </a:spcAft>
              <a:buFont typeface="Wingdings" panose="05000000000000000000" pitchFamily="2" charset="2"/>
              <a:buChar char="Ø"/>
            </a:pP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轻型病例、无症状感染者转运至方舱医院，出院后开展</a:t>
            </a:r>
            <a:r>
              <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200" kern="100" dirty="0">
                <a:latin typeface="华文楷体" panose="02010600040101010101" pitchFamily="2" charset="-122"/>
                <a:ea typeface="华文楷体" panose="02010600040101010101" pitchFamily="2" charset="-122"/>
                <a:cs typeface="Times New Roman" panose="02020603050405020304" pitchFamily="18" charset="0"/>
              </a:rPr>
              <a:t>天健康监测</a:t>
            </a:r>
            <a:endParaRPr lang="en-US" altLang="zh-CN" sz="2200" kern="100" dirty="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lnSpc>
                <a:spcPts val="2800"/>
              </a:lnSpc>
              <a:spcAft>
                <a:spcPts val="0"/>
              </a:spcAft>
              <a:buFont typeface="Wingdings" panose="05000000000000000000" pitchFamily="2" charset="2"/>
              <a:buChar char="Ø"/>
            </a:pPr>
            <a:r>
              <a:rPr lang="zh-CN" altLang="en-US" sz="2200" b="1"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无症状感染者集中隔离管理期限由</a:t>
            </a:r>
            <a:r>
              <a:rPr lang="en-US" altLang="zh-CN" sz="2200" b="1"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14</a:t>
            </a:r>
            <a:r>
              <a:rPr lang="zh-CN" altLang="en-US" sz="2200" b="1"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天修订为</a:t>
            </a:r>
            <a:r>
              <a:rPr lang="en-US" altLang="zh-CN" sz="2200" b="1"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200" b="1"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天</a:t>
            </a:r>
            <a:endParaRPr lang="en-US" altLang="zh-CN" sz="2200" b="1"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1703513" y="2539773"/>
          <a:ext cx="8856984" cy="4129587"/>
        </p:xfrm>
        <a:graphic>
          <a:graphicData uri="http://schemas.openxmlformats.org/drawingml/2006/table">
            <a:tbl>
              <a:tblPr/>
              <a:tblGrid>
                <a:gridCol w="1538384"/>
                <a:gridCol w="7318600"/>
              </a:tblGrid>
              <a:tr h="642370">
                <a:tc>
                  <a:txBody>
                    <a:bodyPr/>
                    <a:lstStyle/>
                    <a:p>
                      <a:pPr marL="0" algn="ctr" defTabSz="914400" rtl="0" eaLnBrk="1" latinLnBrk="0" hangingPunct="1">
                        <a:lnSpc>
                          <a:spcPts val="20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内容</a:t>
                      </a: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无症状感染者</a:t>
                      </a: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346">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管理期限</a:t>
                      </a:r>
                      <a:endParaRPr lang="zh-CN" sz="24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方舱医院</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天集中隔离医学观察</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4770">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核酸检测</a:t>
                      </a:r>
                      <a:endParaRPr lang="zh-CN" altLang="en-US" sz="24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集中隔离</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第</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6</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天和第</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天各开展一次核酸检测</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鼻咽拭子（</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采样时间至少间隔</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24</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小时）</a:t>
                      </a:r>
                      <a:endParaRPr lang="zh-CN" altLang="en-US" sz="24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3101">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400" dirty="0">
                          <a:latin typeface="华文楷体" panose="02010600040101010101" pitchFamily="2" charset="-122"/>
                          <a:ea typeface="华文楷体" panose="02010600040101010101" pitchFamily="2" charset="-122"/>
                        </a:rPr>
                        <a:t>解除标准</a:t>
                      </a:r>
                      <a:endParaRPr lang="zh-CN" altLang="en-US" sz="24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如</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次核酸检测</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 N </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基因和</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 ORF1ab </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基因</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 Ct </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值均≥</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35</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（界限值为</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40</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）或检测阴性（界限值低于</a:t>
                      </a:r>
                      <a:r>
                        <a:rPr lang="en-US" altLang="zh-CN" sz="2400" kern="1200" dirty="0">
                          <a:solidFill>
                            <a:schemeClr val="tx1"/>
                          </a:solidFill>
                          <a:effectLst/>
                          <a:latin typeface="华文楷体" panose="02010600040101010101" pitchFamily="2" charset="-122"/>
                          <a:ea typeface="华文楷体" panose="02010600040101010101" pitchFamily="2" charset="-122"/>
                          <a:cs typeface="+mn-cs"/>
                        </a:rPr>
                        <a:t>35</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a:t>
                      </a:r>
                      <a:r>
                        <a:rPr lang="zh-CN" altLang="en-US" sz="2400" kern="1200" dirty="0">
                          <a:solidFill>
                            <a:schemeClr val="tx1"/>
                          </a:solidFill>
                          <a:effectLst/>
                          <a:latin typeface="华文楷体" panose="02010600040101010101" pitchFamily="2" charset="-122"/>
                          <a:ea typeface="华文楷体" panose="02010600040101010101" pitchFamily="2" charset="-122"/>
                          <a:cs typeface="+mn-cs"/>
                        </a:rPr>
                        <a:t>可</a:t>
                      </a: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解除</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zh-CN" sz="2400" kern="1200" dirty="0">
                          <a:solidFill>
                            <a:schemeClr val="tx1"/>
                          </a:solidFill>
                          <a:effectLst/>
                          <a:latin typeface="华文楷体" panose="02010600040101010101" pitchFamily="2" charset="-122"/>
                          <a:ea typeface="华文楷体" panose="02010600040101010101" pitchFamily="2" charset="-122"/>
                          <a:cs typeface="+mn-cs"/>
                        </a:rPr>
                        <a:t>如不符合条件，则继续在方舱医院集中隔离至满足出院标准</a:t>
                      </a:r>
                      <a:endParaRPr lang="en-US" altLang="zh-CN" sz="24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188641"/>
            <a:ext cx="7416824" cy="646331"/>
          </a:xfrm>
          <a:prstGeom prst="rect">
            <a:avLst/>
          </a:prstGeom>
          <a:noFill/>
        </p:spPr>
        <p:txBody>
          <a:bodyPr wrap="square" rtlCol="0">
            <a:spAutoFit/>
          </a:bodyPr>
          <a:lstStyle/>
          <a:p>
            <a:pPr algn="ctr"/>
            <a:r>
              <a:rPr lang="zh-CN" altLang="en-US" sz="3600" b="1" dirty="0">
                <a:solidFill>
                  <a:schemeClr val="accent6"/>
                </a:solidFill>
                <a:latin typeface="黑体" panose="02010600030101010101" pitchFamily="49" charset="-122"/>
                <a:ea typeface="黑体" panose="02010600030101010101" pitchFamily="49" charset="-122"/>
              </a:rPr>
              <a:t>（一）传染源控制</a:t>
            </a:r>
            <a:r>
              <a:rPr lang="en-US" altLang="zh-CN" sz="3600" b="1" dirty="0">
                <a:solidFill>
                  <a:schemeClr val="accent6"/>
                </a:solidFill>
                <a:latin typeface="黑体" panose="02010600030101010101" pitchFamily="49" charset="-122"/>
                <a:ea typeface="黑体" panose="02010600030101010101" pitchFamily="49" charset="-122"/>
              </a:rPr>
              <a:t>-2</a:t>
            </a:r>
            <a:r>
              <a:rPr lang="zh-CN" altLang="en-US" sz="3600" b="1" dirty="0">
                <a:solidFill>
                  <a:schemeClr val="accent6"/>
                </a:solidFill>
                <a:latin typeface="黑体" panose="02010600030101010101" pitchFamily="49" charset="-122"/>
                <a:ea typeface="黑体" panose="02010600030101010101" pitchFamily="49" charset="-122"/>
              </a:rPr>
              <a:t> </a:t>
            </a:r>
            <a:endParaRPr lang="zh-CN" altLang="en-US" sz="3600" b="1" dirty="0">
              <a:solidFill>
                <a:schemeClr val="accent6"/>
              </a:solidFill>
              <a:latin typeface="黑体" panose="02010600030101010101" pitchFamily="49" charset="-122"/>
              <a:ea typeface="黑体" panose="02010600030101010101" pitchFamily="49" charset="-122"/>
            </a:endParaRPr>
          </a:p>
        </p:txBody>
      </p:sp>
      <p:graphicFrame>
        <p:nvGraphicFramePr>
          <p:cNvPr id="4" name="表格 3"/>
          <p:cNvGraphicFramePr>
            <a:graphicFrameLocks noGrp="1"/>
          </p:cNvGraphicFramePr>
          <p:nvPr/>
        </p:nvGraphicFramePr>
        <p:xfrm>
          <a:off x="1553709" y="2780929"/>
          <a:ext cx="9124121" cy="3943875"/>
        </p:xfrm>
        <a:graphic>
          <a:graphicData uri="http://schemas.openxmlformats.org/drawingml/2006/table">
            <a:tbl>
              <a:tblPr/>
              <a:tblGrid>
                <a:gridCol w="1746670"/>
                <a:gridCol w="7377451"/>
              </a:tblGrid>
              <a:tr h="606450">
                <a:tc>
                  <a:txBody>
                    <a:bodyPr/>
                    <a:lstStyle/>
                    <a:p>
                      <a:pPr marL="0" algn="ctr" defTabSz="914400" rtl="0" eaLnBrk="1" latinLnBrk="0" hangingPunct="1">
                        <a:lnSpc>
                          <a:spcPts val="28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是否出现</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marL="0" algn="ctr" defTabSz="914400" rtl="0" eaLnBrk="1" latinLnBrk="0" hangingPunct="1">
                        <a:lnSpc>
                          <a:spcPts val="28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症状体征</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marL="0" algn="ctr" defTabSz="914400" rtl="0" eaLnBrk="1" latinLnBrk="0" hangingPunct="1">
                        <a:lnSpc>
                          <a:spcPts val="20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管理方式</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997">
                <a:tc>
                  <a:txBody>
                    <a:bodyPr/>
                    <a:lstStyle/>
                    <a:p>
                      <a:pPr marL="0" marR="0" lvl="0" indent="0" algn="l" defTabSz="914400" rtl="0" eaLnBrk="1" fontAlgn="auto" latinLnBrk="0" hangingPunct="1">
                        <a:lnSpc>
                          <a:spcPts val="2800"/>
                        </a:lnSpc>
                        <a:spcBef>
                          <a:spcPts val="0"/>
                        </a:spcBef>
                        <a:spcAft>
                          <a:spcPts val="0"/>
                        </a:spcAft>
                        <a:buClrTx/>
                        <a:buSzTx/>
                        <a:buFontTx/>
                        <a:buNone/>
                        <a:defRPr/>
                      </a:pP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出现症状</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体征</a:t>
                      </a:r>
                      <a:endParaRPr 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立即转运至定点医院进行隔离治疗。</a:t>
                      </a:r>
                      <a:endParaRPr lang="zh-CN" altLang="zh-CN" sz="2000" kern="100" dirty="0">
                        <a:latin typeface="华文楷体" panose="02010600040101010101" pitchFamily="2" charset="-122"/>
                        <a:ea typeface="华文楷体" panose="02010600040101010101" pitchFamily="2" charset="-122"/>
                        <a:cs typeface="Times New Roman" panose="02020603050405020304"/>
                      </a:endParaRPr>
                    </a:p>
                    <a:p>
                      <a:pPr marL="0" marR="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，无需对密接进行追踪和管控。</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zh-CN" altLang="zh-CN" sz="2000" kern="1200" dirty="0">
                          <a:solidFill>
                            <a:srgbClr val="C00000"/>
                          </a:solidFill>
                          <a:effectLst/>
                          <a:latin typeface="+mn-lt"/>
                          <a:ea typeface="+mn-ea"/>
                          <a:cs typeface="+mn-cs"/>
                        </a:rPr>
                        <a:t>＜</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，立即开展疫情处置，对其共同居住、共同工作等接触频繁的人员判为密接进行管控，</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不判定密接的密接</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endParaRPr lang="en-US" altLang="zh-CN" sz="2000"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0150">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未出现症状</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体征</a:t>
                      </a:r>
                      <a:endParaRPr lang="zh-CN" altLang="en-US" sz="20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，无需管理，不判定密接。</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Ct</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值</a:t>
                      </a:r>
                      <a:r>
                        <a:rPr lang="zh-CN" altLang="zh-CN" sz="2000" kern="1200" dirty="0">
                          <a:solidFill>
                            <a:srgbClr val="C00000"/>
                          </a:solidFill>
                          <a:effectLst/>
                          <a:latin typeface="+mn-lt"/>
                          <a:ea typeface="+mn-ea"/>
                          <a:cs typeface="+mn-cs"/>
                        </a:rPr>
                        <a:t>＜</a:t>
                      </a:r>
                      <a:r>
                        <a:rPr lang="en-US" altLang="zh-CN" sz="2000" kern="1200" dirty="0">
                          <a:solidFill>
                            <a:srgbClr val="C00000"/>
                          </a:solidFill>
                          <a:effectLst/>
                          <a:latin typeface="华文楷体" panose="02010600040101010101" pitchFamily="2" charset="-122"/>
                          <a:ea typeface="华文楷体" panose="02010600040101010101" pitchFamily="2" charset="-122"/>
                          <a:cs typeface="+mn-cs"/>
                        </a:rPr>
                        <a:t>35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，需快速综合评估其是否具有传播风险：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342900" marR="0" lvl="0" indent="-342900" algn="l" defTabSz="914400" rtl="0" eaLnBrk="1" fontAlgn="auto" latinLnBrk="0" hangingPunct="1">
                        <a:lnSpc>
                          <a:spcPts val="2800"/>
                        </a:lnSpc>
                        <a:spcBef>
                          <a:spcPts val="0"/>
                        </a:spcBef>
                        <a:spcAft>
                          <a:spcPts val="0"/>
                        </a:spcAft>
                        <a:buClrTx/>
                        <a:buSzTx/>
                        <a:buFont typeface="华文楷体" panose="02010600040101010101" pitchFamily="2" charset="-122"/>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如有传播风险，则按感染者管理，对其共同居住、共同工作等接触频繁的人员判定为密接进行管控，</a:t>
                      </a:r>
                      <a:r>
                        <a:rPr lang="zh-CN" altLang="en-US" sz="2000" kern="1200" dirty="0">
                          <a:solidFill>
                            <a:srgbClr val="C00000"/>
                          </a:solidFill>
                          <a:effectLst/>
                          <a:latin typeface="华文楷体" panose="02010600040101010101" pitchFamily="2" charset="-122"/>
                          <a:ea typeface="华文楷体" panose="02010600040101010101" pitchFamily="2" charset="-122"/>
                          <a:cs typeface="+mn-cs"/>
                        </a:rPr>
                        <a:t>不判定密接的密接</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342900" marR="0" lvl="0" indent="-342900" algn="l" defTabSz="914400" rtl="0" eaLnBrk="1" fontAlgn="auto" latinLnBrk="0" hangingPunct="1">
                        <a:lnSpc>
                          <a:spcPts val="2800"/>
                        </a:lnSpc>
                        <a:spcBef>
                          <a:spcPts val="0"/>
                        </a:spcBef>
                        <a:spcAft>
                          <a:spcPts val="0"/>
                        </a:spcAft>
                        <a:buClrTx/>
                        <a:buSzTx/>
                        <a:buFont typeface="华文楷体" panose="02010600040101010101" pitchFamily="2" charset="-122"/>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如无传播风险，则无需进行管理，且不判定密接。</a:t>
                      </a:r>
                      <a:endParaRPr lang="zh-CN" altLang="en-US" sz="20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1703512" y="1124744"/>
            <a:ext cx="8784976" cy="1528624"/>
          </a:xfrm>
          <a:prstGeom prst="rect">
            <a:avLst/>
          </a:prstGeom>
        </p:spPr>
        <p:txBody>
          <a:bodyPr wrap="square">
            <a:spAutoFit/>
          </a:bodyPr>
          <a:lstStyle/>
          <a:p>
            <a:pPr marL="457200" indent="-457200" algn="just">
              <a:lnSpc>
                <a:spcPts val="2800"/>
              </a:lnSpc>
              <a:spcAft>
                <a:spcPts val="0"/>
              </a:spcAft>
              <a:buFont typeface="Wingdings" panose="05000000000000000000" pitchFamily="2" charset="2"/>
              <a:buChar char="Ø"/>
            </a:pPr>
            <a:r>
              <a:rPr lang="zh-CN" altLang="en-US" sz="2400" dirty="0">
                <a:solidFill>
                  <a:srgbClr val="C00000"/>
                </a:solidFill>
                <a:latin typeface="华文楷体" panose="02010600040101010101" pitchFamily="2" charset="-122"/>
                <a:ea typeface="华文楷体" panose="02010600040101010101" pitchFamily="2" charset="-122"/>
              </a:rPr>
              <a:t>增加</a:t>
            </a:r>
            <a:r>
              <a:rPr lang="zh-CN" altLang="zh-CN" sz="2400" dirty="0">
                <a:solidFill>
                  <a:srgbClr val="C00000"/>
                </a:solidFill>
                <a:latin typeface="华文楷体" panose="02010600040101010101" pitchFamily="2" charset="-122"/>
                <a:ea typeface="华文楷体" panose="02010600040101010101" pitchFamily="2" charset="-122"/>
              </a:rPr>
              <a:t>出院（舱）后核酸检测阳性人员</a:t>
            </a:r>
            <a:endParaRPr lang="en-US" altLang="zh-CN" sz="2400" dirty="0">
              <a:solidFill>
                <a:srgbClr val="C00000"/>
              </a:solidFill>
              <a:latin typeface="华文楷体" panose="02010600040101010101" pitchFamily="2" charset="-122"/>
              <a:ea typeface="华文楷体" panose="02010600040101010101" pitchFamily="2" charset="-122"/>
            </a:endParaRPr>
          </a:p>
          <a:p>
            <a:pPr marL="800100" lvl="1" indent="-342900" algn="just">
              <a:lnSpc>
                <a:spcPts val="2800"/>
              </a:lnSpc>
              <a:spcAft>
                <a:spcPts val="0"/>
              </a:spcAft>
              <a:buFont typeface="Wingdings" panose="05000000000000000000" pitchFamily="2" charset="2"/>
              <a:buChar char="ü"/>
            </a:pPr>
            <a:r>
              <a:rPr lang="zh-CN" altLang="en-US" sz="2400" dirty="0">
                <a:latin typeface="华文楷体" panose="02010600040101010101" pitchFamily="2" charset="-122"/>
                <a:ea typeface="华文楷体" panose="02010600040101010101" pitchFamily="2" charset="-122"/>
              </a:rPr>
              <a:t>报告：原则上无需进行网络直报。但如为漏报者，发现后应及时补报，遵循“谁诊断谁报告”。</a:t>
            </a:r>
            <a:endParaRPr lang="en-US" altLang="zh-CN" sz="2400" dirty="0">
              <a:latin typeface="华文楷体" panose="02010600040101010101" pitchFamily="2" charset="-122"/>
              <a:ea typeface="华文楷体" panose="02010600040101010101" pitchFamily="2" charset="-122"/>
            </a:endParaRPr>
          </a:p>
          <a:p>
            <a:pPr marL="800100" lvl="1" indent="-342900" algn="just">
              <a:lnSpc>
                <a:spcPts val="2800"/>
              </a:lnSpc>
              <a:spcAft>
                <a:spcPts val="0"/>
              </a:spcAft>
              <a:buFont typeface="Wingdings" panose="05000000000000000000" pitchFamily="2" charset="2"/>
              <a:buChar char="ü"/>
            </a:pPr>
            <a:r>
              <a:rPr lang="zh-CN" altLang="en-US" sz="2400" dirty="0">
                <a:latin typeface="华文楷体" panose="02010600040101010101" pitchFamily="2" charset="-122"/>
                <a:ea typeface="华文楷体" panose="02010600040101010101" pitchFamily="2" charset="-122"/>
              </a:rPr>
              <a:t>管理：分情形管控</a:t>
            </a:r>
            <a:endParaRPr lang="en-US" altLang="zh-CN" sz="24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408" y="1700808"/>
            <a:ext cx="10225136" cy="3642023"/>
          </a:xfrm>
          <a:prstGeom prst="rect">
            <a:avLst/>
          </a:prstGeom>
          <a:noFill/>
          <a:ln>
            <a:noFill/>
          </a:ln>
        </p:spPr>
        <p:txBody>
          <a:bodyPr wrap="square" rtlCol="0">
            <a:spAutoFit/>
          </a:bodyPr>
          <a:lstStyle/>
          <a:p>
            <a:pPr marL="457200" indent="-457200" algn="just">
              <a:lnSpc>
                <a:spcPts val="4000"/>
              </a:lnSpc>
              <a:spcAft>
                <a:spcPts val="0"/>
              </a:spcAft>
              <a:buFont typeface="Wingdings" panose="05000000000000000000" pitchFamily="2" charset="2"/>
              <a:buChar char="Ø"/>
            </a:pPr>
            <a:r>
              <a:rPr lang="en-US" altLang="zh-CN" sz="2800" dirty="0">
                <a:latin typeface="华文楷体" panose="02010600040101010101" pitchFamily="2" charset="-122"/>
                <a:ea typeface="华文楷体" panose="02010600040101010101" pitchFamily="2" charset="-122"/>
              </a:rPr>
              <a:t> </a:t>
            </a:r>
            <a:r>
              <a:rPr lang="zh-CN" altLang="zh-CN" sz="2800" dirty="0">
                <a:latin typeface="华文楷体" panose="02010600040101010101" pitchFamily="2" charset="-122"/>
                <a:ea typeface="华文楷体" panose="02010600040101010101" pitchFamily="2" charset="-122"/>
              </a:rPr>
              <a:t>流行病学调查</a:t>
            </a:r>
            <a:endParaRPr lang="en-US" altLang="zh-CN" sz="2800" dirty="0">
              <a:latin typeface="华文楷体" panose="02010600040101010101" pitchFamily="2" charset="-122"/>
              <a:ea typeface="华文楷体" panose="02010600040101010101" pitchFamily="2" charset="-122"/>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成立</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现场</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流调专班，明确</a:t>
            </a:r>
            <a:r>
              <a:rPr lang="zh-CN" altLang="zh-CN" sz="2400"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三公（工）</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融合机制</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明确“</a:t>
            </a: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2+4+24</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”不同时间节点要求</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流行病学调查的内容和重点需根据疫情进展和规模动态调整。</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增加核心信息流调内容和流调报告模板</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endParaRPr lang="en-US" altLang="zh-CN" sz="24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p:txBody>
      </p:sp>
      <p:sp>
        <p:nvSpPr>
          <p:cNvPr id="3" name="TextBox 1"/>
          <p:cNvSpPr txBox="1"/>
          <p:nvPr/>
        </p:nvSpPr>
        <p:spPr>
          <a:xfrm>
            <a:off x="2207568" y="548681"/>
            <a:ext cx="7992888"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cs typeface="+mj-cs"/>
              </a:rPr>
              <a:t>（二）流调与风险区域（人员）划定管控</a:t>
            </a:r>
            <a:r>
              <a:rPr lang="en-US" altLang="zh-CN" sz="3200" b="1" dirty="0">
                <a:solidFill>
                  <a:schemeClr val="accent6"/>
                </a:solidFill>
                <a:latin typeface="黑体" panose="02010600030101010101" pitchFamily="49" charset="-122"/>
                <a:ea typeface="黑体" panose="02010600030101010101" pitchFamily="49" charset="-122"/>
                <a:cs typeface="+mj-cs"/>
              </a:rPr>
              <a:t>-1</a:t>
            </a:r>
            <a:r>
              <a:rPr lang="zh-CN" altLang="en-US" sz="3200" b="1" dirty="0">
                <a:solidFill>
                  <a:schemeClr val="accent6"/>
                </a:solidFill>
                <a:latin typeface="黑体" panose="02010600030101010101" pitchFamily="49" charset="-122"/>
                <a:ea typeface="黑体" panose="02010600030101010101" pitchFamily="49" charset="-122"/>
                <a:cs typeface="+mj-cs"/>
              </a:rPr>
              <a:t> </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19536" y="146490"/>
            <a:ext cx="7460504" cy="645160"/>
          </a:xfrm>
          <a:prstGeom prst="rect">
            <a:avLst/>
          </a:prstGeom>
          <a:noFill/>
        </p:spPr>
        <p:txBody>
          <a:bodyPr wrap="square" rtlCol="0" anchor="t">
            <a:spAutoFit/>
          </a:bodyPr>
          <a:lstStyle/>
          <a:p>
            <a:pPr indent="0" algn="ctr">
              <a:buFont typeface="Wingdings" panose="05000000000000000000" charset="0"/>
              <a:buNone/>
            </a:pPr>
            <a:r>
              <a:rPr lang="zh-CN" altLang="en-US" sz="3600" dirty="0">
                <a:solidFill>
                  <a:srgbClr val="FF0000"/>
                </a:solidFill>
                <a:latin typeface="微软雅黑" panose="020B0503020204020204" charset="-122"/>
                <a:ea typeface="微软雅黑" panose="020B0503020204020204" charset="-122"/>
                <a:sym typeface="+mn-ea"/>
              </a:rPr>
              <a:t>全国各省</a:t>
            </a:r>
            <a:r>
              <a:rPr lang="en-US" altLang="zh-CN" sz="3600" dirty="0">
                <a:solidFill>
                  <a:srgbClr val="FF0000"/>
                </a:solidFill>
                <a:latin typeface="微软雅黑" panose="020B0503020204020204" charset="-122"/>
                <a:ea typeface="微软雅黑" panose="020B0503020204020204" charset="-122"/>
                <a:sym typeface="+mn-ea"/>
              </a:rPr>
              <a:t>8</a:t>
            </a:r>
            <a:r>
              <a:rPr lang="zh-CN" altLang="en-US" sz="3600" dirty="0">
                <a:solidFill>
                  <a:srgbClr val="FF0000"/>
                </a:solidFill>
                <a:latin typeface="微软雅黑" panose="020B0503020204020204" charset="-122"/>
                <a:ea typeface="微软雅黑" panose="020B0503020204020204" charset="-122"/>
                <a:sym typeface="+mn-ea"/>
              </a:rPr>
              <a:t>月</a:t>
            </a:r>
            <a:r>
              <a:rPr lang="en-US" altLang="zh-CN" sz="3600" dirty="0">
                <a:solidFill>
                  <a:srgbClr val="FF0000"/>
                </a:solidFill>
                <a:latin typeface="微软雅黑" panose="020B0503020204020204" charset="-122"/>
                <a:ea typeface="微软雅黑" panose="020B0503020204020204" charset="-122"/>
                <a:sym typeface="+mn-ea"/>
              </a:rPr>
              <a:t>22</a:t>
            </a:r>
            <a:r>
              <a:rPr lang="zh-CN" altLang="en-US" sz="3600" dirty="0">
                <a:solidFill>
                  <a:srgbClr val="FF0000"/>
                </a:solidFill>
                <a:latin typeface="微软雅黑" panose="020B0503020204020204" charset="-122"/>
                <a:ea typeface="微软雅黑" panose="020B0503020204020204" charset="-122"/>
                <a:sym typeface="+mn-ea"/>
              </a:rPr>
              <a:t>日新增阳性数</a:t>
            </a:r>
            <a:endParaRPr lang="zh-CN" altLang="x-none" sz="3600" dirty="0">
              <a:solidFill>
                <a:srgbClr val="FF0000"/>
              </a:solidFill>
              <a:latin typeface="微软雅黑" panose="020B0503020204020204" charset="-122"/>
              <a:ea typeface="微软雅黑" panose="020B0503020204020204"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779145" y="908685"/>
            <a:ext cx="10481945" cy="5539105"/>
          </a:xfrm>
          <a:prstGeom prst="rect">
            <a:avLst/>
          </a:prstGeom>
        </p:spPr>
      </p:pic>
    </p:spTree>
    <p:custDataLst>
      <p:tags r:id="rId3"/>
    </p:custData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5560" y="1124745"/>
            <a:ext cx="7920880" cy="577081"/>
          </a:xfrm>
          <a:prstGeom prst="rect">
            <a:avLst/>
          </a:prstGeom>
        </p:spPr>
        <p:txBody>
          <a:bodyPr wrap="square">
            <a:spAutoFit/>
          </a:bodyPr>
          <a:lstStyle/>
          <a:p>
            <a:pPr marL="457200" indent="-457200" algn="just">
              <a:lnSpc>
                <a:spcPts val="4000"/>
              </a:lnSpc>
              <a:spcAft>
                <a:spcPts val="0"/>
              </a:spcAft>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密切接触者及其他风险人员</a:t>
            </a:r>
            <a:r>
              <a:rPr lang="zh-CN" altLang="en-US" sz="2800" dirty="0">
                <a:latin typeface="华文楷体" panose="02010600040101010101" pitchFamily="2" charset="-122"/>
                <a:ea typeface="华文楷体" panose="02010600040101010101" pitchFamily="2" charset="-122"/>
              </a:rPr>
              <a:t>判定</a:t>
            </a:r>
            <a:endParaRPr lang="zh-CN" altLang="en-US" sz="2000" dirty="0">
              <a:latin typeface="华文楷体" panose="02010600040101010101" pitchFamily="2" charset="-122"/>
              <a:ea typeface="华文楷体" panose="02010600040101010101" pitchFamily="2" charset="-122"/>
            </a:endParaRPr>
          </a:p>
        </p:txBody>
      </p:sp>
      <p:sp>
        <p:nvSpPr>
          <p:cNvPr id="3" name="TextBox 1"/>
          <p:cNvSpPr txBox="1"/>
          <p:nvPr/>
        </p:nvSpPr>
        <p:spPr>
          <a:xfrm>
            <a:off x="2279576" y="303502"/>
            <a:ext cx="8208912"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rPr>
              <a:t>（二）</a:t>
            </a:r>
            <a:r>
              <a:rPr lang="zh-CN" altLang="en-US" sz="3200" b="1" dirty="0">
                <a:solidFill>
                  <a:schemeClr val="accent6"/>
                </a:solidFill>
                <a:latin typeface="黑体" panose="02010600030101010101" pitchFamily="49" charset="-122"/>
                <a:ea typeface="黑体" panose="02010600030101010101" pitchFamily="49" charset="-122"/>
                <a:cs typeface="+mj-cs"/>
              </a:rPr>
              <a:t>流调与风险区域（人员）划定管控</a:t>
            </a:r>
            <a:r>
              <a:rPr lang="en-US" altLang="zh-CN" sz="3200" b="1" dirty="0">
                <a:solidFill>
                  <a:schemeClr val="accent6"/>
                </a:solidFill>
                <a:latin typeface="黑体" panose="02010600030101010101" pitchFamily="49" charset="-122"/>
                <a:ea typeface="黑体" panose="02010600030101010101" pitchFamily="49" charset="-122"/>
                <a:cs typeface="+mj-cs"/>
              </a:rPr>
              <a:t>-2</a:t>
            </a:r>
            <a:r>
              <a:rPr lang="zh-CN" altLang="en-US" sz="3200" b="1" dirty="0">
                <a:solidFill>
                  <a:schemeClr val="accent6"/>
                </a:solidFill>
                <a:latin typeface="黑体" panose="02010600030101010101" pitchFamily="49" charset="-122"/>
                <a:ea typeface="黑体" panose="02010600030101010101" pitchFamily="49" charset="-122"/>
                <a:cs typeface="+mj-cs"/>
              </a:rPr>
              <a:t> </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graphicFrame>
        <p:nvGraphicFramePr>
          <p:cNvPr id="4" name="表格 3"/>
          <p:cNvGraphicFramePr>
            <a:graphicFrameLocks noGrp="1"/>
          </p:cNvGraphicFramePr>
          <p:nvPr/>
        </p:nvGraphicFramePr>
        <p:xfrm>
          <a:off x="551384" y="1966506"/>
          <a:ext cx="10729192" cy="4918878"/>
        </p:xfrm>
        <a:graphic>
          <a:graphicData uri="http://schemas.openxmlformats.org/drawingml/2006/table">
            <a:tbl>
              <a:tblPr/>
              <a:tblGrid>
                <a:gridCol w="2803738"/>
                <a:gridCol w="7925454"/>
              </a:tblGrid>
              <a:tr h="368887">
                <a:tc>
                  <a:txBody>
                    <a:bodyPr/>
                    <a:lstStyle/>
                    <a:p>
                      <a:pPr algn="ctr">
                        <a:lnSpc>
                          <a:spcPts val="2000"/>
                        </a:lnSpc>
                        <a:spcAft>
                          <a:spcPts val="0"/>
                        </a:spcAft>
                      </a:pPr>
                      <a:r>
                        <a:rPr lang="zh-CN" altLang="en-US" sz="2000" b="1" kern="100" dirty="0">
                          <a:latin typeface="华文楷体" panose="02010600040101010101" pitchFamily="2" charset="-122"/>
                          <a:ea typeface="华文楷体" panose="02010600040101010101" pitchFamily="2" charset="-122"/>
                          <a:cs typeface="Times New Roman" panose="02020603050405020304"/>
                        </a:rPr>
                        <a:t>人员分类</a:t>
                      </a:r>
                      <a:endParaRPr lang="en-US" altLang="zh-CN" sz="2000" b="1" kern="100" dirty="0">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CN" alt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判定</a:t>
                      </a:r>
                      <a:endParaRPr lang="en-US" alt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687">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密切接触者</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p>
                      <a:pPr algn="ctr">
                        <a:lnSpc>
                          <a:spcPts val="2000"/>
                        </a:lnSpc>
                        <a:spcAft>
                          <a:spcPts val="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lang="zh-CN" altLang="en-US" sz="2000" dirty="0">
                          <a:latin typeface="华文楷体" panose="02010600040101010101" pitchFamily="2" charset="-122"/>
                          <a:ea typeface="华文楷体" panose="02010600040101010101" pitchFamily="2" charset="-122"/>
                        </a:rPr>
                        <a:t>判定原则同八版</a:t>
                      </a:r>
                      <a:endParaRPr lang="en-US" altLang="zh-CN" sz="2000" dirty="0">
                        <a:latin typeface="华文楷体" panose="02010600040101010101" pitchFamily="2" charset="-122"/>
                        <a:ea typeface="华文楷体" panose="02010600040101010101" pitchFamily="2" charset="-122"/>
                      </a:endParaRPr>
                    </a:p>
                    <a:p>
                      <a:pPr marL="0" marR="0" indent="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优先判定和管理与病例接触频繁、持续时间长等感染风险较高的密切接触者。</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indent="0" algn="l" defTabSz="914400" rtl="0" eaLnBrk="1" fontAlgn="auto" latinLnBrk="0" hangingPunct="1">
                        <a:lnSpc>
                          <a:spcPts val="2500"/>
                        </a:lnSpc>
                        <a:spcBef>
                          <a:spcPts val="0"/>
                        </a:spcBef>
                        <a:spcAft>
                          <a:spcPts val="0"/>
                        </a:spcAft>
                        <a:buClrTx/>
                        <a:buSzTx/>
                        <a:buFont typeface="Arial" panose="020B0604020202020204" pitchFamily="34" charset="0"/>
                        <a:buChar char="•"/>
                        <a:defRPr/>
                      </a:pP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对于人员较为密集复杂的病例活动场所（如餐厅、娱乐场所、超市等密闭空间场所），可适度扩大密切接触者判定范围</a:t>
                      </a:r>
                      <a:endParaRPr lang="en-US" altLang="zh-CN" sz="2000" dirty="0">
                        <a:latin typeface="华文楷体" panose="02010600040101010101" pitchFamily="2" charset="-122"/>
                        <a:ea typeface="华文楷体" panose="02010600040101010101" pitchFamily="2" charset="-122"/>
                      </a:endParaRPr>
                    </a:p>
                  </a:txBody>
                  <a:tcPr marL="15156" marR="1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305">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密接的密接</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Char char="•"/>
                        <a:defRPr/>
                      </a:pPr>
                      <a:r>
                        <a:rPr lang="zh-CN" altLang="en-US" sz="2000" kern="1200" dirty="0">
                          <a:solidFill>
                            <a:schemeClr val="tx1"/>
                          </a:solidFill>
                          <a:latin typeface="华文楷体" panose="02010600040101010101" pitchFamily="2" charset="-122"/>
                          <a:ea typeface="华文楷体" panose="02010600040101010101" pitchFamily="2" charset="-122"/>
                          <a:cs typeface="+mn-cs"/>
                        </a:rPr>
                        <a:t>优先判定感染风险较高的密接的密接。对与感染风险较高的</a:t>
                      </a:r>
                      <a:r>
                        <a:rPr lang="zh-CN" altLang="en-US" sz="2000" kern="1200" dirty="0">
                          <a:solidFill>
                            <a:srgbClr val="C00000"/>
                          </a:solidFill>
                          <a:latin typeface="华文楷体" panose="02010600040101010101" pitchFamily="2" charset="-122"/>
                          <a:ea typeface="华文楷体" panose="02010600040101010101" pitchFamily="2" charset="-122"/>
                          <a:cs typeface="+mn-cs"/>
                        </a:rPr>
                        <a:t>密切接触者同住、同餐、同工作（学习）、同娱乐（如棋牌、卡拉</a:t>
                      </a:r>
                      <a:r>
                        <a:rPr lang="en-US" altLang="zh-CN" sz="2000" kern="1200" dirty="0">
                          <a:solidFill>
                            <a:srgbClr val="C00000"/>
                          </a:solidFill>
                          <a:latin typeface="华文楷体" panose="02010600040101010101" pitchFamily="2" charset="-122"/>
                          <a:ea typeface="华文楷体" panose="02010600040101010101" pitchFamily="2" charset="-122"/>
                          <a:cs typeface="+mn-cs"/>
                        </a:rPr>
                        <a:t>OK</a:t>
                      </a:r>
                      <a:r>
                        <a:rPr lang="zh-CN" altLang="en-US" sz="2000" kern="1200" dirty="0">
                          <a:solidFill>
                            <a:srgbClr val="C00000"/>
                          </a:solidFill>
                          <a:latin typeface="华文楷体" panose="02010600040101010101" pitchFamily="2" charset="-122"/>
                          <a:ea typeface="华文楷体" panose="02010600040101010101" pitchFamily="2" charset="-122"/>
                          <a:cs typeface="+mn-cs"/>
                        </a:rPr>
                        <a:t>）等长时间</a:t>
                      </a:r>
                      <a:r>
                        <a:rPr lang="zh-CN" altLang="en-US" sz="2000" kern="1200" dirty="0">
                          <a:solidFill>
                            <a:schemeClr val="tx1"/>
                          </a:solidFill>
                          <a:latin typeface="华文楷体" panose="02010600040101010101" pitchFamily="2" charset="-122"/>
                          <a:ea typeface="华文楷体" panose="02010600040101010101" pitchFamily="2" charset="-122"/>
                          <a:cs typeface="+mn-cs"/>
                        </a:rPr>
                        <a:t>密切接触人员。</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8665">
                <a:tc>
                  <a:txBody>
                    <a:bodyPr/>
                    <a:lstStyle/>
                    <a:p>
                      <a:pPr algn="ctr">
                        <a:lnSpc>
                          <a:spcPts val="2000"/>
                        </a:lnSpc>
                        <a:spcAft>
                          <a:spcPts val="0"/>
                        </a:spcAft>
                      </a:pPr>
                      <a:r>
                        <a:rPr lang="zh-CN" altLang="en-US" sz="2000" kern="1200" dirty="0">
                          <a:solidFill>
                            <a:srgbClr val="C00000"/>
                          </a:solidFill>
                          <a:latin typeface="华文楷体" panose="02010600040101010101" pitchFamily="2" charset="-122"/>
                          <a:ea typeface="华文楷体" panose="02010600040101010101" pitchFamily="2" charset="-122"/>
                          <a:cs typeface="+mn-cs"/>
                        </a:rPr>
                        <a:t>涉疫场所暴露人员</a:t>
                      </a:r>
                      <a:endParaRPr lang="en-US" altLang="zh-CN" sz="2000" kern="1200" dirty="0">
                        <a:solidFill>
                          <a:srgbClr val="C00000"/>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500"/>
                        </a:lnSpc>
                        <a:spcAft>
                          <a:spcPts val="0"/>
                        </a:spcAft>
                      </a:pPr>
                      <a:r>
                        <a:rPr lang="zh-CN" altLang="zh-CN" sz="2000" kern="1200" dirty="0">
                          <a:solidFill>
                            <a:schemeClr val="tx1"/>
                          </a:solidFill>
                          <a:latin typeface="华文楷体" panose="02010600040101010101" pitchFamily="2" charset="-122"/>
                          <a:ea typeface="华文楷体" panose="02010600040101010101" pitchFamily="2" charset="-122"/>
                          <a:cs typeface="+mn-cs"/>
                        </a:rPr>
                        <a:t>与确诊病例和无症状感染者</a:t>
                      </a:r>
                      <a:r>
                        <a:rPr lang="zh-CN" altLang="en-US" sz="2000" kern="1200" dirty="0">
                          <a:solidFill>
                            <a:schemeClr val="tx1"/>
                          </a:solidFill>
                          <a:latin typeface="华文楷体" panose="02010600040101010101" pitchFamily="2" charset="-122"/>
                          <a:ea typeface="华文楷体" panose="02010600040101010101" pitchFamily="2" charset="-122"/>
                          <a:cs typeface="+mn-cs"/>
                        </a:rPr>
                        <a:t>：</a:t>
                      </a:r>
                      <a:endParaRPr lang="en-US" altLang="zh-CN" sz="2000" kern="1200" dirty="0">
                        <a:solidFill>
                          <a:schemeClr val="tx1"/>
                        </a:solidFill>
                        <a:latin typeface="华文楷体" panose="02010600040101010101" pitchFamily="2" charset="-122"/>
                        <a:ea typeface="华文楷体" panose="02010600040101010101" pitchFamily="2" charset="-122"/>
                        <a:cs typeface="+mn-cs"/>
                      </a:endParaRPr>
                    </a:p>
                    <a:p>
                      <a:pPr marL="342900" indent="-342900" algn="just">
                        <a:lnSpc>
                          <a:spcPts val="2500"/>
                        </a:lnSpc>
                        <a:spcAft>
                          <a:spcPts val="0"/>
                        </a:spcAft>
                        <a:buFont typeface="Arial" panose="020B0604020202020204" pitchFamily="34" charset="0"/>
                        <a:buChar char="•"/>
                      </a:pPr>
                      <a:r>
                        <a:rPr lang="zh-CN" altLang="zh-CN" sz="2000" kern="1200" dirty="0">
                          <a:solidFill>
                            <a:schemeClr val="tx1"/>
                          </a:solidFill>
                          <a:latin typeface="华文楷体" panose="02010600040101010101" pitchFamily="2" charset="-122"/>
                          <a:ea typeface="华文楷体" panose="02010600040101010101" pitchFamily="2" charset="-122"/>
                          <a:cs typeface="+mn-cs"/>
                        </a:rPr>
                        <a:t>共同暴露于婚（丧）宴、餐馆、超市、商场、农贸（集贸）市场等人员密集和密闭场所</a:t>
                      </a:r>
                      <a:r>
                        <a:rPr lang="en-US" altLang="zh-CN" sz="2000" kern="1200" dirty="0">
                          <a:solidFill>
                            <a:schemeClr val="tx1"/>
                          </a:solidFill>
                          <a:latin typeface="华文楷体" panose="02010600040101010101" pitchFamily="2" charset="-122"/>
                          <a:ea typeface="华文楷体" panose="02010600040101010101" pitchFamily="2" charset="-122"/>
                          <a:cs typeface="+mn-cs"/>
                        </a:rPr>
                        <a:t>;</a:t>
                      </a:r>
                      <a:endParaRPr lang="en-US" altLang="zh-CN" sz="2000" kern="1200" dirty="0">
                        <a:solidFill>
                          <a:schemeClr val="tx1"/>
                        </a:solidFill>
                        <a:latin typeface="华文楷体" panose="02010600040101010101" pitchFamily="2" charset="-122"/>
                        <a:ea typeface="华文楷体" panose="02010600040101010101" pitchFamily="2" charset="-122"/>
                        <a:cs typeface="+mn-cs"/>
                      </a:endParaRPr>
                    </a:p>
                    <a:p>
                      <a:pPr marL="342900" indent="-342900" algn="just">
                        <a:lnSpc>
                          <a:spcPts val="2500"/>
                        </a:lnSpc>
                        <a:spcAft>
                          <a:spcPts val="0"/>
                        </a:spcAft>
                        <a:buFont typeface="Arial" panose="020B0604020202020204" pitchFamily="34" charset="0"/>
                        <a:buChar char="•"/>
                      </a:pPr>
                      <a:r>
                        <a:rPr lang="zh-CN" altLang="zh-CN" sz="2000" kern="1200" dirty="0">
                          <a:solidFill>
                            <a:schemeClr val="tx1"/>
                          </a:solidFill>
                          <a:latin typeface="华文楷体" panose="02010600040101010101" pitchFamily="2" charset="-122"/>
                          <a:ea typeface="华文楷体" panose="02010600040101010101" pitchFamily="2" charset="-122"/>
                          <a:cs typeface="+mn-cs"/>
                        </a:rPr>
                        <a:t>但不符合密切接触者和密接的密接判定原则的人员。</a:t>
                      </a:r>
                      <a:endParaRPr lang="zh-CN" altLang="zh-CN" sz="2000" kern="1200" dirty="0">
                        <a:solidFill>
                          <a:schemeClr val="tx1"/>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7568" y="1124745"/>
            <a:ext cx="7920880" cy="577081"/>
          </a:xfrm>
          <a:prstGeom prst="rect">
            <a:avLst/>
          </a:prstGeom>
        </p:spPr>
        <p:txBody>
          <a:bodyPr wrap="square">
            <a:spAutoFit/>
          </a:bodyPr>
          <a:lstStyle/>
          <a:p>
            <a:pPr marL="457200" indent="-457200" algn="just">
              <a:lnSpc>
                <a:spcPts val="4000"/>
              </a:lnSpc>
              <a:spcAft>
                <a:spcPts val="0"/>
              </a:spcAft>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密切接触者及其他风险人员管理</a:t>
            </a:r>
            <a:endParaRPr lang="zh-CN" altLang="en-US" sz="2000" dirty="0">
              <a:latin typeface="华文楷体" panose="02010600040101010101" pitchFamily="2" charset="-122"/>
              <a:ea typeface="华文楷体" panose="02010600040101010101" pitchFamily="2" charset="-122"/>
            </a:endParaRPr>
          </a:p>
        </p:txBody>
      </p:sp>
      <p:sp>
        <p:nvSpPr>
          <p:cNvPr id="3" name="TextBox 1"/>
          <p:cNvSpPr txBox="1"/>
          <p:nvPr/>
        </p:nvSpPr>
        <p:spPr>
          <a:xfrm>
            <a:off x="2423592" y="243903"/>
            <a:ext cx="8100392"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rPr>
              <a:t>（二）</a:t>
            </a:r>
            <a:r>
              <a:rPr lang="zh-CN" altLang="en-US" sz="3200" b="1" dirty="0">
                <a:solidFill>
                  <a:schemeClr val="accent6"/>
                </a:solidFill>
                <a:latin typeface="黑体" panose="02010600030101010101" pitchFamily="49" charset="-122"/>
                <a:ea typeface="黑体" panose="02010600030101010101" pitchFamily="49" charset="-122"/>
                <a:cs typeface="+mj-cs"/>
              </a:rPr>
              <a:t>流调与风险区域（人员）划定管控</a:t>
            </a:r>
            <a:r>
              <a:rPr lang="en-US" altLang="zh-CN" sz="3200" b="1" dirty="0">
                <a:solidFill>
                  <a:schemeClr val="accent6"/>
                </a:solidFill>
                <a:latin typeface="黑体" panose="02010600030101010101" pitchFamily="49" charset="-122"/>
                <a:ea typeface="黑体" panose="02010600030101010101" pitchFamily="49" charset="-122"/>
                <a:cs typeface="+mj-cs"/>
              </a:rPr>
              <a:t>-3</a:t>
            </a:r>
            <a:r>
              <a:rPr lang="zh-CN" altLang="en-US" sz="3200" b="1" dirty="0">
                <a:solidFill>
                  <a:schemeClr val="accent6"/>
                </a:solidFill>
                <a:latin typeface="黑体" panose="02010600030101010101" pitchFamily="49" charset="-122"/>
                <a:ea typeface="黑体" panose="02010600030101010101" pitchFamily="49" charset="-122"/>
                <a:cs typeface="+mj-cs"/>
              </a:rPr>
              <a:t> </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graphicFrame>
        <p:nvGraphicFramePr>
          <p:cNvPr id="4" name="表格 3"/>
          <p:cNvGraphicFramePr>
            <a:graphicFrameLocks noGrp="1"/>
          </p:cNvGraphicFramePr>
          <p:nvPr/>
        </p:nvGraphicFramePr>
        <p:xfrm>
          <a:off x="1524003" y="1916833"/>
          <a:ext cx="9143999" cy="5040729"/>
        </p:xfrm>
        <a:graphic>
          <a:graphicData uri="http://schemas.openxmlformats.org/drawingml/2006/table">
            <a:tbl>
              <a:tblPr/>
              <a:tblGrid>
                <a:gridCol w="1550003"/>
                <a:gridCol w="2891277"/>
                <a:gridCol w="4702719"/>
              </a:tblGrid>
              <a:tr h="924038">
                <a:tc>
                  <a:txBody>
                    <a:bodyPr/>
                    <a:lstStyle/>
                    <a:p>
                      <a:pPr algn="ctr">
                        <a:lnSpc>
                          <a:spcPts val="2000"/>
                        </a:lnSpc>
                        <a:spcAft>
                          <a:spcPts val="0"/>
                        </a:spcAft>
                      </a:pPr>
                      <a:r>
                        <a:rPr lang="zh-CN" altLang="en-US" sz="2400" b="1" kern="100" dirty="0">
                          <a:latin typeface="华文楷体" panose="02010600040101010101" pitchFamily="2" charset="-122"/>
                          <a:ea typeface="华文楷体" panose="02010600040101010101" pitchFamily="2" charset="-122"/>
                          <a:cs typeface="Times New Roman" panose="02020603050405020304"/>
                        </a:rPr>
                        <a:t>人员分类</a:t>
                      </a:r>
                      <a:endParaRPr lang="en-US" altLang="zh-CN" sz="2400" b="1" kern="100" dirty="0">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管理方式</a:t>
                      </a:r>
                      <a:endParaRPr lang="en-US" altLang="zh-CN" sz="2400" b="1" kern="100" dirty="0">
                        <a:solidFill>
                          <a:srgbClr val="C00000"/>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marL="0" algn="ctr" defTabSz="914400" rtl="0" eaLnBrk="1" latinLnBrk="0" hangingPunct="1">
                        <a:lnSpc>
                          <a:spcPts val="2200"/>
                        </a:lnSpc>
                        <a:spcAft>
                          <a:spcPts val="0"/>
                        </a:spcAft>
                      </a:pPr>
                      <a:r>
                        <a:rPr lang="zh-CN" alt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核酸检测频次</a:t>
                      </a:r>
                      <a:endParaRPr lang="en-US" alt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24797" marR="24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3296">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密切接触者</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p>
                      <a:pPr algn="ctr">
                        <a:lnSpc>
                          <a:spcPts val="2000"/>
                        </a:lnSpc>
                        <a:spcAft>
                          <a:spcPts val="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200"/>
                        </a:lnSpc>
                        <a:spcAft>
                          <a:spcPts val="1000"/>
                        </a:spcAft>
                        <a:buFont typeface="Arial" panose="020B0604020202020204" pitchFamily="34" charset="0"/>
                        <a:buChar cha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7+3</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”：即</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天</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集中隔离</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医学观察</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天</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居家健康监测</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200"/>
                        </a:lnSpc>
                        <a:spcBef>
                          <a:spcPts val="0"/>
                        </a:spcBef>
                        <a:spcAft>
                          <a:spcPts val="1000"/>
                        </a:spcAft>
                        <a:buClrTx/>
                        <a:buSzTx/>
                        <a:buFont typeface="Arial" panose="020B0604020202020204" pitchFamily="34" charset="0"/>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特大城市发生较大规模疫情时，采取“</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天集中隔离</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医学观察</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天居家隔离</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医学观察</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”措施</a:t>
                      </a:r>
                      <a:endParaRPr lang="zh-CN"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indent="0" algn="l" defTabSz="914400" rtl="0" eaLnBrk="1" latinLnBrk="0" hangingPunct="1">
                        <a:lnSpc>
                          <a:spcPts val="2200"/>
                        </a:lnSpc>
                        <a:spcAft>
                          <a:spcPts val="1000"/>
                        </a:spcAft>
                        <a:buFont typeface="Arial" panose="020B0604020202020204" pitchFamily="34" charset="0"/>
                        <a:buChar char="•"/>
                      </a:pP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200"/>
                        </a:lnSpc>
                        <a:spcAft>
                          <a:spcPts val="1000"/>
                        </a:spcAft>
                        <a:buFont typeface="Arial" panose="020B0604020202020204" pitchFamily="34" charset="0"/>
                        <a:buChar cha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7+3</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 </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200"/>
                        </a:lnSpc>
                        <a:spcAft>
                          <a:spcPts val="1000"/>
                        </a:spcAft>
                        <a:buFont typeface="华文楷体" panose="02010600040101010101" pitchFamily="2" charset="-122"/>
                        <a:buChar cha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集中隔离</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 1</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7</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200"/>
                        </a:lnSpc>
                        <a:spcAft>
                          <a:spcPts val="1000"/>
                        </a:spcAft>
                        <a:buFont typeface="华文楷体" panose="02010600040101010101" pitchFamily="2" charset="-122"/>
                        <a:buChar char="−"/>
                      </a:pP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居家</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健康监测</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的第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0" marR="0" lvl="0" indent="0" algn="l" defTabSz="914400" rtl="0" eaLnBrk="1" fontAlgn="auto" latinLnBrk="0" hangingPunct="1">
                        <a:lnSpc>
                          <a:spcPts val="2200"/>
                        </a:lnSpc>
                        <a:spcBef>
                          <a:spcPts val="0"/>
                        </a:spcBef>
                        <a:spcAft>
                          <a:spcPts val="1000"/>
                        </a:spcAft>
                        <a:buClrTx/>
                        <a:buSzTx/>
                        <a:buFont typeface="Arial" panose="020B0604020202020204" pitchFamily="34" charset="0"/>
                        <a:buChar char="•"/>
                        <a:defRPr/>
                      </a:pP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5+5</a:t>
                      </a:r>
                      <a:r>
                        <a:rPr lang="zh-CN" altLang="en-US"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 </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200"/>
                        </a:lnSpc>
                        <a:spcAft>
                          <a:spcPts val="1000"/>
                        </a:spcAft>
                        <a:buFont typeface="华文楷体" panose="02010600040101010101" pitchFamily="2" charset="-122"/>
                        <a:buChar char="−"/>
                      </a:pP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天集中隔离医学观察的第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1</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3</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200"/>
                        </a:lnSpc>
                        <a:spcAft>
                          <a:spcPts val="1000"/>
                        </a:spcAft>
                        <a:buFont typeface="华文楷体" panose="02010600040101010101" pitchFamily="2" charset="-122"/>
                        <a:buChar char="−"/>
                      </a:pP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天居家隔离医学观察第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2</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和第</a:t>
                      </a:r>
                      <a:r>
                        <a:rPr lang="en-US" altLang="zh-CN" sz="2000" kern="1200" dirty="0">
                          <a:solidFill>
                            <a:schemeClr val="tx1"/>
                          </a:solidFill>
                          <a:effectLst/>
                          <a:latin typeface="华文楷体" panose="02010600040101010101" pitchFamily="2" charset="-122"/>
                          <a:ea typeface="华文楷体" panose="02010600040101010101" pitchFamily="2" charset="-122"/>
                          <a:cs typeface="+mn-cs"/>
                        </a:rPr>
                        <a:t>5</a:t>
                      </a:r>
                      <a:r>
                        <a:rPr lang="zh-CN" altLang="zh-CN" sz="2000" kern="1200" dirty="0">
                          <a:solidFill>
                            <a:schemeClr val="tx1"/>
                          </a:solidFill>
                          <a:effectLst/>
                          <a:latin typeface="华文楷体" panose="02010600040101010101" pitchFamily="2" charset="-122"/>
                          <a:ea typeface="华文楷体" panose="02010600040101010101" pitchFamily="2" charset="-122"/>
                          <a:cs typeface="+mn-cs"/>
                        </a:rPr>
                        <a:t>天</a:t>
                      </a:r>
                      <a:endParaRPr lang="en-US" altLang="zh-CN" sz="2000" kern="1200" dirty="0">
                        <a:solidFill>
                          <a:schemeClr val="tx1"/>
                        </a:solidFill>
                        <a:effectLst/>
                        <a:latin typeface="华文楷体" panose="02010600040101010101" pitchFamily="2" charset="-122"/>
                        <a:ea typeface="华文楷体" panose="02010600040101010101" pitchFamily="2" charset="-122"/>
                        <a:cs typeface="+mn-cs"/>
                      </a:endParaRPr>
                    </a:p>
                  </a:txBody>
                  <a:tcPr marL="15156" marR="15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40">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密接的密接</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800"/>
                        </a:lnSpc>
                      </a:pPr>
                      <a:r>
                        <a:rPr lang="en-US" altLang="zh-CN" sz="2000" kern="1200" dirty="0">
                          <a:solidFill>
                            <a:schemeClr val="tx1"/>
                          </a:solidFill>
                          <a:latin typeface="华文楷体" panose="02010600040101010101" pitchFamily="2" charset="-122"/>
                          <a:ea typeface="华文楷体" panose="02010600040101010101" pitchFamily="2" charset="-122"/>
                          <a:cs typeface="+mn-cs"/>
                        </a:rPr>
                        <a:t>7</a:t>
                      </a:r>
                      <a:r>
                        <a:rPr lang="zh-CN" altLang="zh-CN" sz="2000" kern="1200" dirty="0">
                          <a:solidFill>
                            <a:schemeClr val="tx1"/>
                          </a:solidFill>
                          <a:latin typeface="华文楷体" panose="02010600040101010101" pitchFamily="2" charset="-122"/>
                          <a:ea typeface="华文楷体" panose="02010600040101010101" pitchFamily="2" charset="-122"/>
                          <a:cs typeface="+mn-cs"/>
                        </a:rPr>
                        <a:t>天居家</a:t>
                      </a:r>
                      <a:r>
                        <a:rPr lang="zh-CN" altLang="en-US" sz="2000" kern="1200" dirty="0">
                          <a:solidFill>
                            <a:schemeClr val="tx1"/>
                          </a:solidFill>
                          <a:latin typeface="华文楷体" panose="02010600040101010101" pitchFamily="2" charset="-122"/>
                          <a:ea typeface="华文楷体" panose="02010600040101010101" pitchFamily="2" charset="-122"/>
                          <a:cs typeface="+mn-cs"/>
                        </a:rPr>
                        <a:t>隔离</a:t>
                      </a:r>
                      <a:r>
                        <a:rPr lang="zh-CN" altLang="zh-CN" sz="2000" kern="1200" dirty="0">
                          <a:solidFill>
                            <a:schemeClr val="tx1"/>
                          </a:solidFill>
                          <a:latin typeface="华文楷体" panose="02010600040101010101" pitchFamily="2" charset="-122"/>
                          <a:ea typeface="华文楷体" panose="02010600040101010101" pitchFamily="2" charset="-122"/>
                          <a:cs typeface="+mn-cs"/>
                        </a:rPr>
                        <a:t>医学观察</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800"/>
                        </a:lnSpc>
                      </a:pPr>
                      <a:r>
                        <a:rPr lang="zh-CN" altLang="en-US" sz="2000" dirty="0">
                          <a:latin typeface="华文楷体" panose="02010600040101010101" pitchFamily="2" charset="-122"/>
                          <a:ea typeface="华文楷体" panose="02010600040101010101" pitchFamily="2" charset="-122"/>
                        </a:rPr>
                        <a:t>第</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4</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7</a:t>
                      </a:r>
                      <a:r>
                        <a:rPr lang="zh-CN" altLang="en-US" sz="2000" dirty="0">
                          <a:latin typeface="华文楷体" panose="02010600040101010101" pitchFamily="2" charset="-122"/>
                          <a:ea typeface="华文楷体" panose="02010600040101010101" pitchFamily="2" charset="-122"/>
                        </a:rPr>
                        <a:t>天</a:t>
                      </a:r>
                      <a:endParaRPr lang="zh-CN" altLang="en-US" sz="2000" dirty="0">
                        <a:latin typeface="华文楷体" panose="02010600040101010101" pitchFamily="2" charset="-122"/>
                        <a:ea typeface="华文楷体" panose="02010600040101010101" pitchFamily="2" charset="-122"/>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62">
                <a:tc>
                  <a:txBody>
                    <a:bodyPr/>
                    <a:lstStyle/>
                    <a:p>
                      <a:pPr algn="ctr">
                        <a:lnSpc>
                          <a:spcPts val="2000"/>
                        </a:lnSpc>
                        <a:spcAft>
                          <a:spcPts val="0"/>
                        </a:spcAft>
                      </a:pPr>
                      <a:r>
                        <a:rPr lang="zh-CN" altLang="en-US" sz="2000" kern="100" dirty="0">
                          <a:latin typeface="华文楷体" panose="02010600040101010101" pitchFamily="2" charset="-122"/>
                          <a:ea typeface="华文楷体" panose="02010600040101010101" pitchFamily="2" charset="-122"/>
                          <a:cs typeface="Times New Roman" panose="02020603050405020304"/>
                        </a:rPr>
                        <a:t>涉疫场所暴露人员</a:t>
                      </a:r>
                      <a:endParaRPr lang="en-US" altLang="zh-CN" sz="2000" kern="100" dirty="0">
                        <a:latin typeface="华文楷体" panose="02010600040101010101" pitchFamily="2" charset="-122"/>
                        <a:ea typeface="华文楷体" panose="02010600040101010101" pitchFamily="2" charset="-122"/>
                        <a:cs typeface="Times New Roman" panose="02020603050405020304"/>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800"/>
                        </a:lnSpc>
                      </a:pPr>
                      <a:r>
                        <a:rPr lang="zh-CN" altLang="en-US" sz="2000" kern="1200" dirty="0">
                          <a:solidFill>
                            <a:schemeClr val="tx1"/>
                          </a:solidFill>
                          <a:latin typeface="华文楷体" panose="02010600040101010101" pitchFamily="2" charset="-122"/>
                          <a:ea typeface="华文楷体" panose="02010600040101010101" pitchFamily="2" charset="-122"/>
                          <a:cs typeface="+mn-cs"/>
                        </a:rPr>
                        <a:t>核酸检测</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2800"/>
                        </a:lnSpc>
                        <a:spcBef>
                          <a:spcPts val="0"/>
                        </a:spcBef>
                        <a:spcAft>
                          <a:spcPts val="0"/>
                        </a:spcAft>
                        <a:buClrTx/>
                        <a:buSzTx/>
                        <a:buFontTx/>
                        <a:buNone/>
                        <a:defRPr/>
                      </a:pPr>
                      <a:r>
                        <a:rPr lang="zh-CN" altLang="en-US" sz="2000" kern="1200" dirty="0">
                          <a:solidFill>
                            <a:schemeClr val="tx1"/>
                          </a:solidFill>
                          <a:latin typeface="华文楷体" panose="02010600040101010101" pitchFamily="2" charset="-122"/>
                          <a:ea typeface="华文楷体" panose="02010600040101010101" pitchFamily="2" charset="-122"/>
                          <a:cs typeface="+mn-cs"/>
                        </a:rPr>
                        <a:t>对暴露于密集和密闭场所的人员，经评估有感染风险者“三天两检”</a:t>
                      </a:r>
                      <a:endParaRPr lang="zh-CN" altLang="en-US" sz="2000" kern="1200" dirty="0">
                        <a:solidFill>
                          <a:schemeClr val="tx1"/>
                        </a:solidFill>
                        <a:latin typeface="华文楷体" panose="02010600040101010101" pitchFamily="2" charset="-122"/>
                        <a:ea typeface="华文楷体" panose="02010600040101010101" pitchFamily="2" charset="-122"/>
                        <a:cs typeface="+mn-cs"/>
                      </a:endParaRPr>
                    </a:p>
                  </a:txBody>
                  <a:tcPr marL="15156" marR="15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9008" y="1412777"/>
            <a:ext cx="8928992" cy="5263991"/>
          </a:xfrm>
          <a:prstGeom prst="rect">
            <a:avLst/>
          </a:prstGeom>
          <a:noFill/>
        </p:spPr>
        <p:txBody>
          <a:bodyPr wrap="square" rtlCol="0">
            <a:noAutofit/>
          </a:bodyPr>
          <a:lstStyle/>
          <a:p>
            <a:pPr marL="457200" indent="-457200">
              <a:spcBef>
                <a:spcPts val="600"/>
              </a:spcBef>
              <a:spcAft>
                <a:spcPts val="600"/>
              </a:spcAft>
              <a:buFont typeface="Wingdings" panose="05000000000000000000" pitchFamily="2" charset="2"/>
              <a:buChar char="Ø"/>
            </a:pPr>
            <a:r>
              <a:rPr lang="zh-CN" altLang="en-US" sz="2800" dirty="0">
                <a:latin typeface="华文楷体" charset="0"/>
                <a:ea typeface="华文楷体" charset="0"/>
              </a:rPr>
              <a:t>中、高风险区</a:t>
            </a:r>
            <a:endParaRPr lang="zh-CN" altLang="en-US" sz="2800" dirty="0">
              <a:latin typeface="华文楷体" charset="0"/>
              <a:ea typeface="华文楷体" charset="0"/>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按照病例数划定，</a:t>
            </a:r>
            <a:r>
              <a:rPr lang="zh-CN" altLang="en-US" sz="2000" dirty="0">
                <a:latin typeface="华文楷体" panose="02010600040101010101" pitchFamily="2" charset="-122"/>
                <a:ea typeface="华文楷体" panose="02010600040101010101" pitchFamily="2" charset="-122"/>
                <a:sym typeface="+mn-ea"/>
              </a:rPr>
              <a:t>原则上以最小行政区划（乡镇、街道）为单位划定。</a:t>
            </a:r>
            <a:endParaRPr lang="zh-CN" altLang="en-US"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为疫情外溢需要划定的风险区域，便于其他地区对疫情发生地溢出人员的协查管理。</a:t>
            </a:r>
            <a:endParaRPr lang="zh-CN" altLang="en-US"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最大限度降低潜在风险人员跨区域流动导致的疫情外溢风险。</a:t>
            </a:r>
            <a:endParaRPr lang="zh-CN" altLang="en-US" sz="2000" dirty="0">
              <a:latin typeface="华文楷体" panose="02010600040101010101" pitchFamily="2" charset="-122"/>
              <a:ea typeface="华文楷体" panose="02010600040101010101" pitchFamily="2" charset="-122"/>
            </a:endParaRPr>
          </a:p>
          <a:p>
            <a:pPr marL="457200" indent="-457200">
              <a:spcBef>
                <a:spcPts val="600"/>
              </a:spcBef>
              <a:spcAft>
                <a:spcPts val="600"/>
              </a:spcAft>
              <a:buFont typeface="Wingdings" panose="05000000000000000000" pitchFamily="2" charset="2"/>
              <a:buChar char="Ø"/>
            </a:pPr>
            <a:r>
              <a:rPr lang="zh-CN" altLang="en-US" sz="2800" dirty="0">
                <a:latin typeface="华文楷体" charset="0"/>
                <a:ea typeface="华文楷体" charset="0"/>
              </a:rPr>
              <a:t>封控、管控区</a:t>
            </a:r>
            <a:endParaRPr lang="zh-CN" altLang="en-US" sz="2800" dirty="0">
              <a:latin typeface="华文楷体" charset="0"/>
              <a:ea typeface="华文楷体" charset="0"/>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根据传播风险大小，将病例居住、工作、学习和活动等涉及的范围精准划分封控区、管控区。</a:t>
            </a:r>
            <a:endParaRPr lang="zh-CN" altLang="en-US"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划定范围要求尽可能小而准（如小区、自然村组、楼栋、单元等）。</a:t>
            </a:r>
            <a:endParaRPr lang="zh-CN" altLang="en-US"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是疫情发生地基于本地疫情应对处置需要划定的风险区域。</a:t>
            </a:r>
            <a:endParaRPr lang="zh-CN" altLang="en-US"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目的是将本地疫情传播风险控制在划定范围，避免疫情进一步在本地扩散。</a:t>
            </a:r>
            <a:endParaRPr lang="zh-CN" altLang="en-US" sz="2000" dirty="0">
              <a:latin typeface="华文楷体" panose="02010600040101010101" pitchFamily="2" charset="-122"/>
              <a:ea typeface="华文楷体" panose="02010600040101010101" pitchFamily="2" charset="-122"/>
            </a:endParaRPr>
          </a:p>
        </p:txBody>
      </p:sp>
      <p:sp>
        <p:nvSpPr>
          <p:cNvPr id="4" name="TextBox 1"/>
          <p:cNvSpPr txBox="1"/>
          <p:nvPr/>
        </p:nvSpPr>
        <p:spPr>
          <a:xfrm>
            <a:off x="2135560" y="476672"/>
            <a:ext cx="7560840" cy="553998"/>
          </a:xfrm>
          <a:prstGeom prst="rect">
            <a:avLst/>
          </a:prstGeom>
          <a:noFill/>
        </p:spPr>
        <p:txBody>
          <a:bodyPr wrap="square" rtlCol="0">
            <a:spAutoFit/>
          </a:bodyPr>
          <a:lstStyle/>
          <a:p>
            <a:pPr algn="ctr"/>
            <a:r>
              <a:rPr lang="zh-CN" altLang="en-US" sz="3000" b="1" dirty="0">
                <a:solidFill>
                  <a:schemeClr val="accent6"/>
                </a:solidFill>
                <a:latin typeface="黑体" panose="02010600030101010101" pitchFamily="49" charset="-122"/>
                <a:ea typeface="黑体" panose="02010600030101010101" pitchFamily="49" charset="-122"/>
                <a:cs typeface="+mj-cs"/>
              </a:rPr>
              <a:t>中高风险区与封管控区关系</a:t>
            </a:r>
            <a:endParaRPr lang="zh-CN" altLang="en-US" sz="30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584" y="260649"/>
            <a:ext cx="7992888"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rPr>
              <a:t>（二）</a:t>
            </a:r>
            <a:r>
              <a:rPr lang="zh-CN" altLang="en-US" sz="3200" b="1" dirty="0">
                <a:solidFill>
                  <a:schemeClr val="accent6"/>
                </a:solidFill>
                <a:latin typeface="黑体" panose="02010600030101010101" pitchFamily="49" charset="-122"/>
                <a:ea typeface="黑体" panose="02010600030101010101" pitchFamily="49" charset="-122"/>
                <a:cs typeface="+mj-cs"/>
              </a:rPr>
              <a:t>流调与风险区域（人员）划定管控</a:t>
            </a:r>
            <a:r>
              <a:rPr lang="en-US" altLang="zh-CN" sz="3200" b="1" dirty="0">
                <a:solidFill>
                  <a:schemeClr val="accent6"/>
                </a:solidFill>
                <a:latin typeface="黑体" panose="02010600030101010101" pitchFamily="49" charset="-122"/>
                <a:ea typeface="黑体" panose="02010600030101010101" pitchFamily="49" charset="-122"/>
                <a:cs typeface="+mj-cs"/>
              </a:rPr>
              <a:t>-4</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sp>
        <p:nvSpPr>
          <p:cNvPr id="4" name="矩形 3"/>
          <p:cNvSpPr/>
          <p:nvPr/>
        </p:nvSpPr>
        <p:spPr>
          <a:xfrm>
            <a:off x="2135560" y="1340768"/>
            <a:ext cx="7848872" cy="523220"/>
          </a:xfrm>
          <a:prstGeom prst="rect">
            <a:avLst/>
          </a:prstGeom>
        </p:spPr>
        <p:txBody>
          <a:bodyPr wrap="square">
            <a:spAutoFit/>
          </a:bodyPr>
          <a:lstStyle/>
          <a:p>
            <a:pPr marL="457200" indent="-45720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风险区域划定及防控</a:t>
            </a:r>
            <a:endParaRPr lang="en-US" altLang="zh-CN" sz="2800" dirty="0">
              <a:latin typeface="华文楷体" panose="02010600040101010101" pitchFamily="2" charset="-122"/>
              <a:ea typeface="华文楷体" panose="02010600040101010101" pitchFamily="2" charset="-122"/>
            </a:endParaRPr>
          </a:p>
        </p:txBody>
      </p:sp>
      <p:sp>
        <p:nvSpPr>
          <p:cNvPr id="5" name="矩形 4"/>
          <p:cNvSpPr/>
          <p:nvPr/>
        </p:nvSpPr>
        <p:spPr>
          <a:xfrm>
            <a:off x="191344" y="1052736"/>
            <a:ext cx="11233248" cy="5544616"/>
          </a:xfrm>
          <a:prstGeom prst="rect">
            <a:avLst/>
          </a:prstGeom>
        </p:spPr>
        <p:txBody>
          <a:bodyPr wrap="square">
            <a:noAutofit/>
          </a:bodyPr>
          <a:lstStyle/>
          <a:p>
            <a:pPr lvl="2" algn="just">
              <a:lnSpc>
                <a:spcPts val="3000"/>
              </a:lnSpc>
              <a:spcBef>
                <a:spcPts val="600"/>
              </a:spcBef>
              <a:spcAft>
                <a:spcPts val="60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lvl="2" algn="just">
              <a:lnSpc>
                <a:spcPts val="3000"/>
              </a:lnSpc>
              <a:spcBef>
                <a:spcPts val="600"/>
              </a:spcBef>
              <a:spcAft>
                <a:spcPts val="600"/>
              </a:spcAft>
            </a:pP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中高风险地区划定与社区防控封管控区划定衔接，指导社区防控</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发生本土疫情后，根据病例和无症状感染者的活动轨迹和疫情传播风险大小划定高、中、低风险区域</a:t>
            </a:r>
            <a:endParaRPr lang="en-US"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如</a:t>
            </a:r>
            <a:r>
              <a:rPr lang="zh-CN" altLang="zh-CN" sz="2000" kern="100" dirty="0">
                <a:latin typeface="华文楷体" panose="02010600040101010101" pitchFamily="2" charset="-122"/>
                <a:ea typeface="华文楷体" panose="02010600040101010101" pitchFamily="2" charset="-122"/>
                <a:cs typeface="Times New Roman" panose="02020603050405020304" pitchFamily="18" charset="0"/>
              </a:rPr>
              <a:t>个别病例和无症状感染者对居住地、工作地、活动区域传播风险较低，密切接触者已及时管控，经研判</a:t>
            </a:r>
            <a:r>
              <a:rPr lang="zh-CN"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无社区传播风险，可不划定风险区</a:t>
            </a:r>
            <a:endParaRPr lang="en-US"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曾发现阳性感染者的楼宇、院落可先行抗原检测，</a:t>
            </a:r>
            <a:r>
              <a:rPr lang="zh-CN" altLang="en-US"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阴性后再有序进行核酸检测</a:t>
            </a:r>
            <a:endParaRPr lang="en-US" altLang="zh-CN"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endParaRPr>
          </a:p>
          <a:p>
            <a:pPr marL="1257300" lvl="2" indent="-342900" algn="just">
              <a:lnSpc>
                <a:spcPts val="3000"/>
              </a:lnSpc>
              <a:spcBef>
                <a:spcPts val="600"/>
              </a:spcBef>
              <a:spcAft>
                <a:spcPts val="600"/>
              </a:spcAft>
              <a:buFont typeface="华文楷体" panose="02010600040101010101" pitchFamily="2" charset="-122"/>
              <a:buChar char="−"/>
            </a:pPr>
            <a:r>
              <a:rPr lang="zh-CN" altLang="en-US" sz="2000" b="1" kern="100" dirty="0">
                <a:solidFill>
                  <a:srgbClr val="FF0000"/>
                </a:solidFill>
                <a:latin typeface="华文楷体" panose="02010600040101010101" pitchFamily="2" charset="-122"/>
                <a:ea typeface="华文楷体" panose="02010600040101010101" pitchFamily="2" charset="-122"/>
                <a:cs typeface="Times New Roman" panose="02020603050405020304" pitchFamily="18" charset="0"/>
              </a:rPr>
              <a:t>尚未转运的风险人员、抗原检测阳性、核酸混管阳性的待复核人员、行动不便的病人和高龄老人等特殊人员</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，应上门采样，实行单采单检</a:t>
            </a:r>
            <a:endPar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600" y="692368"/>
            <a:ext cx="4968552" cy="523220"/>
          </a:xfrm>
          <a:prstGeom prst="rect">
            <a:avLst/>
          </a:prstGeom>
          <a:noFill/>
        </p:spPr>
        <p:txBody>
          <a:bodyPr wrap="square" rtlCol="0">
            <a:spAutoFit/>
          </a:bodyPr>
          <a:lstStyle/>
          <a:p>
            <a:pPr marL="457200" indent="-45720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风险区域划定及防控</a:t>
            </a:r>
            <a:endParaRPr lang="zh-CN" altLang="en-US" sz="2800" dirty="0">
              <a:latin typeface="华文楷体" panose="02010600040101010101" pitchFamily="2" charset="-122"/>
              <a:ea typeface="华文楷体" panose="02010600040101010101" pitchFamily="2" charset="-122"/>
            </a:endParaRPr>
          </a:p>
        </p:txBody>
      </p:sp>
      <p:graphicFrame>
        <p:nvGraphicFramePr>
          <p:cNvPr id="3" name="表格 2"/>
          <p:cNvGraphicFramePr>
            <a:graphicFrameLocks noGrp="1"/>
          </p:cNvGraphicFramePr>
          <p:nvPr/>
        </p:nvGraphicFramePr>
        <p:xfrm>
          <a:off x="1524001" y="1215590"/>
          <a:ext cx="9143998" cy="5642413"/>
        </p:xfrm>
        <a:graphic>
          <a:graphicData uri="http://schemas.openxmlformats.org/drawingml/2006/table">
            <a:tbl>
              <a:tblPr firstRow="1" firstCol="1" bandRow="1"/>
              <a:tblGrid>
                <a:gridCol w="743414"/>
                <a:gridCol w="3844931"/>
                <a:gridCol w="1805019"/>
                <a:gridCol w="2750634"/>
              </a:tblGrid>
              <a:tr h="646638">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 panose="02010609060101010101" pitchFamily="49" charset="-122"/>
                        </a:rPr>
                        <a:t>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划定标准</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防控措施</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解除标准</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906">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高风险区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病例和无症状感染者</a:t>
                      </a:r>
                      <a:r>
                        <a:rPr lang="zh-CN" sz="1800" kern="0" dirty="0">
                          <a:solidFill>
                            <a:srgbClr val="C00000"/>
                          </a:solidFill>
                          <a:effectLst/>
                          <a:latin typeface="华文楷体" panose="02010600040101010101" pitchFamily="2" charset="-122"/>
                          <a:ea typeface="华文楷体" panose="02010600040101010101" pitchFamily="2" charset="-122"/>
                          <a:cs typeface="仿宋_GB2312" panose="02010609030101010101" pitchFamily="49" charset="-122"/>
                        </a:rPr>
                        <a:t>居住地，以及活动频繁且疫情传播风险较高的工作地和活动地等区域</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，划为高风险区。</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endParaRPr>
                    </a:p>
                    <a:p>
                      <a:pPr marL="285750" indent="-285750" algn="l" fontAlgn="ctr">
                        <a:spcAft>
                          <a:spcPts val="0"/>
                        </a:spcAft>
                        <a:buFont typeface="Arial" panose="020B0604020202020204" pitchFamily="34" charset="0"/>
                        <a:buChar char="•"/>
                      </a:pPr>
                      <a:r>
                        <a:rPr lang="zh-CN" sz="1800" kern="0" dirty="0">
                          <a:solidFill>
                            <a:srgbClr val="C00000"/>
                          </a:solidFill>
                          <a:effectLst/>
                          <a:latin typeface="华文楷体" panose="02010600040101010101" pitchFamily="2" charset="-122"/>
                          <a:ea typeface="华文楷体" panose="02010600040101010101" pitchFamily="2" charset="-122"/>
                          <a:cs typeface="仿宋_GB2312" panose="02010609030101010101" pitchFamily="49" charset="-122"/>
                        </a:rPr>
                        <a:t>原则上以居住小区（村）为单位划定</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，根据流调研判结果可调整风险区域范围。</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足不出户</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endParaRPr>
                    </a:p>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上门服务</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连续</a:t>
                      </a:r>
                      <a:r>
                        <a:rPr lang="en-US"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7</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天无新增感染者，降为中风险区</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endParaRPr>
                    </a:p>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连续</a:t>
                      </a:r>
                      <a:r>
                        <a:rPr lang="en-US"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3</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天无新增感染者降为低风险区。</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5921">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中风险区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病例和无症状感染者</a:t>
                      </a:r>
                      <a:r>
                        <a:rPr lang="zh-CN" sz="1800" kern="0" dirty="0">
                          <a:solidFill>
                            <a:srgbClr val="C00000"/>
                          </a:solidFill>
                          <a:effectLst/>
                          <a:latin typeface="华文楷体" panose="02010600040101010101" pitchFamily="2" charset="-122"/>
                          <a:ea typeface="华文楷体" panose="02010600040101010101" pitchFamily="2" charset="-122"/>
                          <a:cs typeface="仿宋_GB2312" panose="02010609030101010101" pitchFamily="49" charset="-122"/>
                        </a:rPr>
                        <a:t>停留和活动一定时间，且可能具有疫情传播风险的工作地和活动地等区域</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，划为中风险区</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endParaRPr>
                    </a:p>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风险区域范围根据流调研判结果划定。</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足不出区</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endParaRPr>
                    </a:p>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错峰取物</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连续</a:t>
                      </a:r>
                      <a:r>
                        <a:rPr lang="en-US"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7</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天无新增感染者，降为低风险区。</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948">
                <a:tc>
                  <a:txBody>
                    <a:bodyPr/>
                    <a:lstStyle/>
                    <a:p>
                      <a:pPr algn="ctr" fontAlgn="ctr">
                        <a:spcAft>
                          <a:spcPts val="0"/>
                        </a:spcAft>
                      </a:pPr>
                      <a:r>
                        <a:rPr lang="zh-CN" sz="20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低风险区</a:t>
                      </a:r>
                      <a:endParaRPr lang="zh-CN" sz="20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中、高风险区所在县（市、区、旗）的其他地区为低风险区。</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个人防护</a:t>
                      </a:r>
                      <a:endParaRPr lang="en-US" alt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endParaRPr>
                    </a:p>
                    <a:p>
                      <a:pPr algn="ctr" fontAlgn="ctr">
                        <a:spcAft>
                          <a:spcPts val="0"/>
                        </a:spcAft>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避免聚集</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fontAlgn="ctr">
                        <a:spcAft>
                          <a:spcPts val="0"/>
                        </a:spcAft>
                        <a:buFont typeface="Arial" panose="020B0604020202020204" pitchFamily="34" charset="0"/>
                        <a:buChar char="•"/>
                      </a:pP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所在县（市、区、旗）无中高风险区，低风险区</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实施</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常态化防控</a:t>
                      </a:r>
                      <a:r>
                        <a:rPr lang="zh-CN" altLang="en-US"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措施</a:t>
                      </a:r>
                      <a:r>
                        <a:rPr lang="zh-CN" sz="18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a:t>
                      </a:r>
                      <a:endParaRPr lang="zh-CN" sz="18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1"/>
          <p:cNvSpPr txBox="1"/>
          <p:nvPr/>
        </p:nvSpPr>
        <p:spPr>
          <a:xfrm>
            <a:off x="2567608" y="98594"/>
            <a:ext cx="7560840" cy="553998"/>
          </a:xfrm>
          <a:prstGeom prst="rect">
            <a:avLst/>
          </a:prstGeom>
          <a:noFill/>
        </p:spPr>
        <p:txBody>
          <a:bodyPr wrap="square" rtlCol="0">
            <a:spAutoFit/>
          </a:bodyPr>
          <a:lstStyle/>
          <a:p>
            <a:pPr algn="ctr"/>
            <a:r>
              <a:rPr lang="zh-CN" altLang="en-US" sz="3000" b="1" dirty="0">
                <a:solidFill>
                  <a:schemeClr val="accent6"/>
                </a:solidFill>
                <a:latin typeface="黑体" panose="02010600030101010101" pitchFamily="49" charset="-122"/>
                <a:ea typeface="黑体" panose="02010600030101010101" pitchFamily="49" charset="-122"/>
                <a:cs typeface="+mj-cs"/>
              </a:rPr>
              <a:t>（二）流调与风险区域（人员）划定管控</a:t>
            </a:r>
            <a:r>
              <a:rPr lang="en-US" altLang="zh-CN" sz="3000" b="1" dirty="0">
                <a:solidFill>
                  <a:schemeClr val="accent6"/>
                </a:solidFill>
                <a:latin typeface="黑体" panose="02010600030101010101" pitchFamily="49" charset="-122"/>
                <a:ea typeface="黑体" panose="02010600030101010101" pitchFamily="49" charset="-122"/>
                <a:cs typeface="+mj-cs"/>
              </a:rPr>
              <a:t>-5</a:t>
            </a:r>
            <a:endParaRPr lang="zh-CN" altLang="en-US" sz="30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600" y="250792"/>
            <a:ext cx="8100392"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rPr>
              <a:t>（二）</a:t>
            </a:r>
            <a:r>
              <a:rPr lang="zh-CN" altLang="en-US" sz="3200" b="1" dirty="0">
                <a:solidFill>
                  <a:schemeClr val="accent6"/>
                </a:solidFill>
                <a:latin typeface="黑体" panose="02010600030101010101" pitchFamily="49" charset="-122"/>
                <a:ea typeface="黑体" panose="02010600030101010101" pitchFamily="49" charset="-122"/>
                <a:cs typeface="+mj-cs"/>
              </a:rPr>
              <a:t>流调与风险区域（人员）划定管控</a:t>
            </a:r>
            <a:r>
              <a:rPr lang="en-US" altLang="zh-CN" sz="3200" b="1" dirty="0">
                <a:solidFill>
                  <a:schemeClr val="accent6"/>
                </a:solidFill>
                <a:latin typeface="黑体" panose="02010600030101010101" pitchFamily="49" charset="-122"/>
                <a:ea typeface="黑体" panose="02010600030101010101" pitchFamily="49" charset="-122"/>
                <a:cs typeface="+mj-cs"/>
              </a:rPr>
              <a:t>-6</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sp>
        <p:nvSpPr>
          <p:cNvPr id="3" name="矩形 2"/>
          <p:cNvSpPr/>
          <p:nvPr/>
        </p:nvSpPr>
        <p:spPr>
          <a:xfrm>
            <a:off x="2207568" y="1249284"/>
            <a:ext cx="4680520" cy="523220"/>
          </a:xfrm>
          <a:prstGeom prst="rect">
            <a:avLst/>
          </a:prstGeom>
        </p:spPr>
        <p:txBody>
          <a:bodyPr wrap="square">
            <a:spAutoFit/>
          </a:bodyPr>
          <a:lstStyle/>
          <a:p>
            <a:pPr marL="457200" indent="-45720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风险人员协查管控</a:t>
            </a:r>
            <a:endParaRPr lang="zh-CN" altLang="en-US" sz="2800" dirty="0">
              <a:latin typeface="华文楷体" panose="02010600040101010101" pitchFamily="2" charset="-122"/>
              <a:ea typeface="华文楷体" panose="02010600040101010101" pitchFamily="2" charset="-122"/>
            </a:endParaRPr>
          </a:p>
        </p:txBody>
      </p:sp>
      <p:sp>
        <p:nvSpPr>
          <p:cNvPr id="4" name="矩形 3"/>
          <p:cNvSpPr/>
          <p:nvPr/>
        </p:nvSpPr>
        <p:spPr>
          <a:xfrm>
            <a:off x="1991544" y="1681332"/>
            <a:ext cx="10188624" cy="1099596"/>
          </a:xfrm>
          <a:prstGeom prst="rect">
            <a:avLst/>
          </a:prstGeom>
        </p:spPr>
        <p:txBody>
          <a:bodyPr wrap="square">
            <a:spAutoFit/>
          </a:bodyPr>
          <a:lstStyle/>
          <a:p>
            <a:pPr marL="800100" lvl="1" indent="-342900" algn="just">
              <a:lnSpc>
                <a:spcPts val="4000"/>
              </a:lnSpc>
              <a:spcAft>
                <a:spcPts val="0"/>
              </a:spcAft>
              <a:buFont typeface="华文楷体" panose="02010600040101010101" pitchFamily="2" charset="-122"/>
              <a:buChar char="−"/>
            </a:pP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对具有</a:t>
            </a: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天</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高、中、低风险区</a:t>
            </a:r>
            <a:r>
              <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rPr>
              <a:t>旅居史</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人员进行分类管理</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管理期限自离开风险区域算起</a:t>
            </a:r>
            <a:endPar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1631504" y="2924945"/>
          <a:ext cx="8964488" cy="3590901"/>
        </p:xfrm>
        <a:graphic>
          <a:graphicData uri="http://schemas.openxmlformats.org/drawingml/2006/table">
            <a:tbl>
              <a:tblPr firstRow="1" firstCol="1" bandRow="1"/>
              <a:tblGrid>
                <a:gridCol w="2204297"/>
                <a:gridCol w="3286979"/>
                <a:gridCol w="3473212"/>
              </a:tblGrid>
              <a:tr h="963021">
                <a:tc>
                  <a:txBody>
                    <a:bodyPr/>
                    <a:lstStyle/>
                    <a:p>
                      <a:pPr algn="ctr" fontAlgn="ctr">
                        <a:spcAft>
                          <a:spcPts val="0"/>
                        </a:spcAft>
                      </a:pPr>
                      <a:r>
                        <a:rPr lang="zh-CN" altLang="en-US" sz="2400" b="1" kern="0" dirty="0">
                          <a:solidFill>
                            <a:srgbClr val="000000"/>
                          </a:solidFill>
                          <a:effectLst/>
                          <a:latin typeface="华文楷体" panose="02010600040101010101" pitchFamily="2" charset="-122"/>
                          <a:ea typeface="华文楷体" panose="02010600040101010101" pitchFamily="2" charset="-122"/>
                          <a:cs typeface="仿宋" panose="02010609060101010101" pitchFamily="49" charset="-122"/>
                        </a:rPr>
                        <a:t>溢出人员分类</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altLang="en-US" sz="24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管控措施</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zh-CN" altLang="en-US" sz="24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核酸检测</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8936">
                <a:tc>
                  <a:txBody>
                    <a:bodyPr/>
                    <a:lstStyle/>
                    <a:p>
                      <a:pPr algn="ctr" fontAlgn="ctr">
                        <a:spcAft>
                          <a:spcPts val="0"/>
                        </a:spcAft>
                      </a:pPr>
                      <a:r>
                        <a:rPr lang="zh-CN" sz="24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高风险区</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spcAft>
                          <a:spcPts val="0"/>
                        </a:spcAft>
                        <a:buFont typeface="Arial" panose="020B0604020202020204" pitchFamily="34" charset="0"/>
                        <a:buNone/>
                      </a:pPr>
                      <a:r>
                        <a:rPr lang="en-US" altLang="zh-CN" sz="2400" kern="100" dirty="0">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400" kern="100" dirty="0">
                          <a:effectLst/>
                          <a:latin typeface="华文楷体" panose="02010600040101010101" pitchFamily="2" charset="-122"/>
                          <a:ea typeface="华文楷体" panose="02010600040101010101" pitchFamily="2" charset="-122"/>
                          <a:cs typeface="Times New Roman" panose="02020603050405020304" pitchFamily="18" charset="0"/>
                        </a:rPr>
                        <a:t>天集中隔离医学观察</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集中隔离第</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1</a:t>
                      </a: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2</a:t>
                      </a: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3</a:t>
                      </a: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5</a:t>
                      </a:r>
                      <a:r>
                        <a:rPr lang="zh-CN" altLang="en-US"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天核酸检测</a:t>
                      </a:r>
                      <a:endParaRPr 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963">
                <a:tc>
                  <a:txBody>
                    <a:bodyPr/>
                    <a:lstStyle/>
                    <a:p>
                      <a:pPr algn="ctr" fontAlgn="ctr">
                        <a:spcAft>
                          <a:spcPts val="0"/>
                        </a:spcAft>
                      </a:pPr>
                      <a:r>
                        <a:rPr lang="zh-CN" sz="24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中风险区</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spcAft>
                          <a:spcPts val="0"/>
                        </a:spcAft>
                        <a:buFont typeface="Arial" panose="020B0604020202020204" pitchFamily="34" charset="0"/>
                        <a:buNone/>
                      </a:pPr>
                      <a:r>
                        <a:rPr lang="en-US" altLang="zh-CN" sz="2400" kern="100" dirty="0">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en-US" sz="2400" kern="100" dirty="0">
                          <a:effectLst/>
                          <a:latin typeface="华文楷体" panose="02010600040101010101" pitchFamily="2" charset="-122"/>
                          <a:ea typeface="华文楷体" panose="02010600040101010101" pitchFamily="2" charset="-122"/>
                          <a:cs typeface="Times New Roman" panose="02020603050405020304" pitchFamily="18" charset="0"/>
                        </a:rPr>
                        <a:t>天居家隔离医学观察</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spcAft>
                          <a:spcPts val="0"/>
                        </a:spcAft>
                      </a:pP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居家隔离第</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1</a:t>
                      </a: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4</a:t>
                      </a:r>
                      <a:r>
                        <a:rPr lang="zh-CN" altLang="en-US"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7</a:t>
                      </a:r>
                      <a:r>
                        <a:rPr lang="zh-CN" alt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天核酸检测</a:t>
                      </a:r>
                      <a:endParaRPr lang="zh-CN" sz="2400" kern="100" dirty="0">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981">
                <a:tc>
                  <a:txBody>
                    <a:bodyPr/>
                    <a:lstStyle/>
                    <a:p>
                      <a:pPr algn="ctr" fontAlgn="ctr">
                        <a:spcAft>
                          <a:spcPts val="0"/>
                        </a:spcAft>
                      </a:pPr>
                      <a:r>
                        <a:rPr lang="zh-CN" sz="2400" b="1"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低风险区</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fontAlgn="ctr">
                        <a:spcAft>
                          <a:spcPts val="0"/>
                        </a:spcAft>
                        <a:buFont typeface="Arial" panose="020B0604020202020204" pitchFamily="34" charset="0"/>
                        <a:buNone/>
                      </a:pPr>
                      <a:r>
                        <a:rPr lang="zh-CN" altLang="en-US" sz="2400" kern="0" dirty="0">
                          <a:solidFill>
                            <a:srgbClr val="000000"/>
                          </a:solidFill>
                          <a:effectLst/>
                          <a:latin typeface="华文楷体" panose="02010600040101010101" pitchFamily="2" charset="-122"/>
                          <a:ea typeface="华文楷体" panose="02010600040101010101" pitchFamily="2" charset="-122"/>
                          <a:cs typeface="仿宋_GB2312" panose="02010609030101010101" pitchFamily="49" charset="-122"/>
                        </a:rPr>
                        <a:t>核酸检测</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Aft>
                          <a:spcPts val="0"/>
                        </a:spcAft>
                      </a:pPr>
                      <a:r>
                        <a:rPr lang="en-US" altLang="zh-CN" sz="2400" kern="100" dirty="0">
                          <a:effectLst/>
                          <a:latin typeface="华文楷体" panose="02010600040101010101" pitchFamily="2" charset="-122"/>
                          <a:ea typeface="华文楷体" panose="02010600040101010101" pitchFamily="2" charset="-122"/>
                          <a:cs typeface="Times New Roman" panose="02020603050405020304" pitchFamily="18" charset="0"/>
                        </a:rPr>
                        <a:t>3</a:t>
                      </a:r>
                      <a:r>
                        <a:rPr lang="zh-CN" altLang="en-US" sz="2400" kern="100" dirty="0">
                          <a:effectLst/>
                          <a:latin typeface="华文楷体" panose="02010600040101010101" pitchFamily="2" charset="-122"/>
                          <a:ea typeface="华文楷体" panose="02010600040101010101" pitchFamily="2" charset="-122"/>
                          <a:cs typeface="Times New Roman" panose="02020603050405020304" pitchFamily="18" charset="0"/>
                        </a:rPr>
                        <a:t>天内完成</a:t>
                      </a:r>
                      <a:r>
                        <a:rPr lang="en-US" altLang="zh-CN" sz="2400" kern="100" dirty="0">
                          <a:effectLst/>
                          <a:latin typeface="华文楷体" panose="02010600040101010101" pitchFamily="2" charset="-122"/>
                          <a:ea typeface="华文楷体" panose="02010600040101010101" pitchFamily="2" charset="-122"/>
                          <a:cs typeface="Times New Roman" panose="02020603050405020304" pitchFamily="18" charset="0"/>
                        </a:rPr>
                        <a:t>2</a:t>
                      </a:r>
                      <a:r>
                        <a:rPr lang="zh-CN" altLang="en-US" sz="2400" kern="100" dirty="0">
                          <a:effectLst/>
                          <a:latin typeface="华文楷体" panose="02010600040101010101" pitchFamily="2" charset="-122"/>
                          <a:ea typeface="华文楷体" panose="02010600040101010101" pitchFamily="2" charset="-122"/>
                          <a:cs typeface="Times New Roman" panose="02020603050405020304" pitchFamily="18" charset="0"/>
                        </a:rPr>
                        <a:t>次核酸检测  </a:t>
                      </a:r>
                      <a:endParaRPr lang="en-US" alt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p>
                      <a:pPr algn="l" fontAlgn="ctr">
                        <a:spcAft>
                          <a:spcPts val="0"/>
                        </a:spcAft>
                      </a:pPr>
                      <a:r>
                        <a:rPr lang="zh-CN" altLang="en-US" sz="2400" kern="100" dirty="0">
                          <a:effectLst/>
                          <a:latin typeface="华文楷体" panose="02010600040101010101" pitchFamily="2" charset="-122"/>
                          <a:ea typeface="华文楷体" panose="02010600040101010101" pitchFamily="2" charset="-122"/>
                          <a:cs typeface="Times New Roman" panose="02020603050405020304" pitchFamily="18" charset="0"/>
                        </a:rPr>
                        <a:t>（三天两检）</a:t>
                      </a:r>
                      <a:endParaRPr lang="zh-CN" sz="2400" kern="100" dirty="0">
                        <a:effectLst/>
                        <a:latin typeface="华文楷体" panose="02010600040101010101" pitchFamily="2" charset="-122"/>
                        <a:ea typeface="华文楷体" panose="0201060004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116633"/>
            <a:ext cx="7416824"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cs typeface="+mj-cs"/>
              </a:rPr>
              <a:t>（三）区域核酸检测</a:t>
            </a:r>
            <a:r>
              <a:rPr lang="en-US" altLang="zh-CN" sz="3200" b="1" dirty="0">
                <a:solidFill>
                  <a:schemeClr val="accent6"/>
                </a:solidFill>
                <a:latin typeface="黑体" panose="02010600030101010101" pitchFamily="49" charset="-122"/>
                <a:ea typeface="黑体" panose="02010600030101010101" pitchFamily="49" charset="-122"/>
                <a:cs typeface="+mj-cs"/>
              </a:rPr>
              <a:t>-1</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sp>
        <p:nvSpPr>
          <p:cNvPr id="4" name="矩形 3"/>
          <p:cNvSpPr/>
          <p:nvPr/>
        </p:nvSpPr>
        <p:spPr>
          <a:xfrm>
            <a:off x="1847528" y="980728"/>
            <a:ext cx="8513496" cy="2369880"/>
          </a:xfrm>
          <a:prstGeom prst="rect">
            <a:avLst/>
          </a:prstGeom>
        </p:spPr>
        <p:txBody>
          <a:bodyPr wrap="square">
            <a:spAutoFit/>
          </a:bodyPr>
          <a:lstStyle/>
          <a:p>
            <a:pPr marL="342900" indent="-342900">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增加对</a:t>
            </a: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rPr>
              <a:t>不同规模城市开展区域核酸检测启动、终止和核酸检测策略：</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1" indent="-342900" algn="just">
              <a:lnSpc>
                <a:spcPts val="4000"/>
              </a:lnSpc>
              <a:spcAft>
                <a:spcPts val="0"/>
              </a:spcAft>
              <a:buFont typeface="华文楷体" panose="02010600040101010101" pitchFamily="2" charset="-122"/>
              <a:buChar char="−"/>
            </a:pPr>
            <a:r>
              <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rPr>
              <a:t>  </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省会城市和千万级人口以上城市</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一般城市</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华文楷体" panose="02010600040101010101" pitchFamily="2" charset="-122"/>
              <a:buChar char="−"/>
            </a:pPr>
            <a:r>
              <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rPr>
              <a:t>   </a:t>
            </a: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农村地区</a:t>
            </a:r>
            <a:endPar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5" name="矩形 4"/>
          <p:cNvSpPr/>
          <p:nvPr/>
        </p:nvSpPr>
        <p:spPr>
          <a:xfrm>
            <a:off x="1851052" y="3350609"/>
            <a:ext cx="8568952" cy="3170099"/>
          </a:xfrm>
          <a:prstGeom prst="rect">
            <a:avLst/>
          </a:prstGeom>
        </p:spPr>
        <p:txBody>
          <a:bodyPr wrap="square">
            <a:spAutoFit/>
          </a:bodyPr>
          <a:lstStyle/>
          <a:p>
            <a:pPr marL="342900" lvl="1" indent="-342900">
              <a:lnSpc>
                <a:spcPts val="4000"/>
              </a:lnSpc>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疫情发生后，</a:t>
            </a: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rPr>
              <a:t>如</a:t>
            </a: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经流调研判</a:t>
            </a:r>
            <a:r>
              <a:rPr lang="zh-CN" altLang="en-US" sz="2400" kern="100" dirty="0">
                <a:latin typeface="华文楷体" panose="02010600040101010101" pitchFamily="2" charset="-122"/>
                <a:ea typeface="华文楷体" panose="02010600040101010101" pitchFamily="2" charset="-122"/>
                <a:cs typeface="仿宋_GB2312" panose="02010609030101010101" pitchFamily="49" charset="-122"/>
              </a:rPr>
              <a:t>满足以下条件：</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ü"/>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感染来源明确</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ü"/>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传播链清晰</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ü"/>
            </a:pPr>
            <a:r>
              <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rPr>
              <a:t>未发生社区传播</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Ø"/>
            </a:pPr>
            <a:r>
              <a:rPr lang="zh-CN" altLang="zh-CN" sz="24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无需对发生疫情的区开展全员核酸检测</a:t>
            </a:r>
            <a:endParaRPr lang="en-US"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lnSpc>
                <a:spcPts val="4000"/>
              </a:lnSpc>
              <a:spcAft>
                <a:spcPts val="0"/>
              </a:spcAft>
              <a:buFont typeface="Wingdings" panose="05000000000000000000" pitchFamily="2" charset="2"/>
              <a:buChar char="Ø"/>
            </a:pPr>
            <a:r>
              <a:rPr lang="zh-CN" altLang="zh-CN" sz="24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重点对风险区域和有时空交集的人员开展核酸筛查</a:t>
            </a:r>
            <a:endParaRPr lang="zh-CN" altLang="en-US"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79376" y="1658930"/>
          <a:ext cx="11233249" cy="3570271"/>
        </p:xfrm>
        <a:graphic>
          <a:graphicData uri="http://schemas.openxmlformats.org/drawingml/2006/table">
            <a:tbl>
              <a:tblPr>
                <a:tableStyleId>{5C22544A-7EE6-4342-B048-85BDC9FD1C3A}</a:tableStyleId>
              </a:tblPr>
              <a:tblGrid>
                <a:gridCol w="2283181"/>
                <a:gridCol w="3734401"/>
                <a:gridCol w="2110541"/>
                <a:gridCol w="3105126"/>
              </a:tblGrid>
              <a:tr h="637868">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启动条件</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检测范围</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检测策略</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altLang="en-US" sz="2000" kern="100" dirty="0">
                          <a:effectLst/>
                          <a:latin typeface="华文楷体" panose="02010600040101010101" pitchFamily="2" charset="-122"/>
                          <a:ea typeface="华文楷体" panose="02010600040101010101" pitchFamily="2" charset="-122"/>
                        </a:rPr>
                        <a:t>终止条件</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03454">
                <a:tc rowSpan="2">
                  <a:txBody>
                    <a:bodyPr/>
                    <a:lstStyle/>
                    <a:p>
                      <a:pPr marL="0" indent="0" algn="l" defTabSz="914400" rtl="0" eaLnBrk="1" latinLnBrk="0" hangingPunct="1">
                        <a:lnSpc>
                          <a:spcPts val="2100"/>
                        </a:lnSpc>
                        <a:spcAft>
                          <a:spcPts val="0"/>
                        </a:spcAft>
                        <a:buFont typeface="Arial" panose="020B0604020202020204" pitchFamily="34" charset="0"/>
                        <a:buNone/>
                      </a:pPr>
                      <a:r>
                        <a:rPr lang="zh-CN" sz="2000" kern="100" dirty="0">
                          <a:solidFill>
                            <a:schemeClr val="dk1"/>
                          </a:solidFill>
                          <a:effectLst/>
                          <a:latin typeface="华文楷体" panose="02010600040101010101" pitchFamily="2" charset="-122"/>
                          <a:ea typeface="华文楷体" panose="02010600040101010101" pitchFamily="2" charset="-122"/>
                          <a:cs typeface="+mn-cs"/>
                        </a:rPr>
                        <a:t>疫情发生后，经流调研</a:t>
                      </a:r>
                      <a:r>
                        <a:rPr lang="zh-CN" altLang="en-US" sz="2000" kern="100" dirty="0">
                          <a:solidFill>
                            <a:schemeClr val="dk1"/>
                          </a:solidFill>
                          <a:effectLst/>
                          <a:latin typeface="华文楷体" panose="02010600040101010101" pitchFamily="2" charset="-122"/>
                          <a:ea typeface="华文楷体" panose="02010600040101010101" pitchFamily="2" charset="-122"/>
                          <a:cs typeface="+mn-cs"/>
                        </a:rPr>
                        <a:t>判：</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传播链不清</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风险场所和风险人员多</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风险人员流动性大</a:t>
                      </a:r>
                      <a:endParaRPr lang="en-US" altLang="zh-CN" sz="20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000" kern="100" dirty="0">
                          <a:solidFill>
                            <a:schemeClr val="dk1"/>
                          </a:solidFill>
                          <a:effectLst/>
                          <a:latin typeface="华文楷体" panose="02010600040101010101" pitchFamily="2" charset="-122"/>
                          <a:ea typeface="华文楷体" panose="02010600040101010101" pitchFamily="2" charset="-122"/>
                          <a:cs typeface="+mn-cs"/>
                        </a:rPr>
                        <a:t>疫情存在扩散风险</a:t>
                      </a:r>
                      <a:endParaRPr lang="zh-CN" sz="2000" kern="100" dirty="0">
                        <a:solidFill>
                          <a:schemeClr val="dk1"/>
                        </a:solidFill>
                        <a:effectLst/>
                        <a:latin typeface="华文楷体" panose="02010600040101010101" pitchFamily="2" charset="-122"/>
                        <a:ea typeface="华文楷体" panose="02010600040101010101" pitchFamily="2"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2100"/>
                        </a:lnSpc>
                        <a:spcBef>
                          <a:spcPts val="0"/>
                        </a:spcBef>
                        <a:spcAft>
                          <a:spcPts val="0"/>
                        </a:spcAft>
                        <a:buClrTx/>
                        <a:buSzTx/>
                        <a:buFontTx/>
                        <a:buNone/>
                        <a:defRPr/>
                      </a:pPr>
                      <a:r>
                        <a:rPr lang="zh-CN" altLang="zh-CN" sz="2000" kern="100" dirty="0">
                          <a:effectLst/>
                          <a:latin typeface="华文楷体" panose="02010600040101010101" pitchFamily="2" charset="-122"/>
                          <a:ea typeface="华文楷体" panose="02010600040101010101" pitchFamily="2" charset="-122"/>
                        </a:rPr>
                        <a:t>疫情发生所在区</a:t>
                      </a:r>
                      <a:endParaRPr lang="zh-CN" altLang="zh-CN" sz="2000" kern="100" dirty="0">
                        <a:effectLst/>
                        <a:latin typeface="华文楷体" panose="02010600040101010101" pitchFamily="2" charset="-122"/>
                        <a:ea typeface="华文楷体" panose="02010600040101010101" pitchFamily="2" charset="-122"/>
                      </a:endParaRPr>
                    </a:p>
                    <a:p>
                      <a:pPr algn="ctr">
                        <a:lnSpc>
                          <a:spcPts val="2100"/>
                        </a:lnSpc>
                        <a:spcAft>
                          <a:spcPts val="0"/>
                        </a:spcAft>
                      </a:pP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100"/>
                        </a:lnSpc>
                        <a:spcAft>
                          <a:spcPts val="0"/>
                        </a:spcAft>
                      </a:pPr>
                      <a:r>
                        <a:rPr lang="zh-CN" sz="2000" kern="100" dirty="0">
                          <a:effectLst/>
                          <a:latin typeface="华文楷体" panose="02010600040101010101" pitchFamily="2" charset="-122"/>
                          <a:ea typeface="华文楷体" panose="02010600040101010101" pitchFamily="2" charset="-122"/>
                        </a:rPr>
                        <a:t>每日开展</a:t>
                      </a:r>
                      <a:r>
                        <a:rPr lang="en-US" sz="2000" kern="100" dirty="0">
                          <a:effectLst/>
                          <a:latin typeface="华文楷体" panose="02010600040101010101" pitchFamily="2" charset="-122"/>
                          <a:ea typeface="华文楷体" panose="02010600040101010101" pitchFamily="2" charset="-122"/>
                        </a:rPr>
                        <a:t>1</a:t>
                      </a:r>
                      <a:r>
                        <a:rPr lang="zh-CN" sz="2000" kern="100" dirty="0">
                          <a:effectLst/>
                          <a:latin typeface="华文楷体" panose="02010600040101010101" pitchFamily="2" charset="-122"/>
                          <a:ea typeface="华文楷体" panose="02010600040101010101" pitchFamily="2" charset="-122"/>
                        </a:rPr>
                        <a:t>次全员核酸检测</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lnSpc>
                          <a:spcPts val="2100"/>
                        </a:lnSpc>
                        <a:spcAft>
                          <a:spcPts val="0"/>
                        </a:spcAft>
                        <a:buFont typeface="Arial" panose="020B0604020202020204" pitchFamily="34" charset="0"/>
                        <a:buChar char="•"/>
                      </a:pPr>
                      <a:r>
                        <a:rPr lang="zh-CN" sz="2000" kern="100" dirty="0">
                          <a:effectLst/>
                          <a:latin typeface="华文楷体" panose="02010600040101010101" pitchFamily="2" charset="-122"/>
                          <a:ea typeface="华文楷体" panose="02010600040101010101" pitchFamily="2" charset="-122"/>
                        </a:rPr>
                        <a:t>连续</a:t>
                      </a:r>
                      <a:r>
                        <a:rPr lang="en-US" sz="2000" kern="100" dirty="0">
                          <a:effectLst/>
                          <a:latin typeface="华文楷体" panose="02010600040101010101" pitchFamily="2" charset="-122"/>
                          <a:ea typeface="华文楷体" panose="02010600040101010101" pitchFamily="2" charset="-122"/>
                        </a:rPr>
                        <a:t>3</a:t>
                      </a:r>
                      <a:r>
                        <a:rPr lang="zh-CN" sz="2000" kern="100" dirty="0">
                          <a:effectLst/>
                          <a:latin typeface="华文楷体" panose="02010600040101010101" pitchFamily="2" charset="-122"/>
                          <a:ea typeface="华文楷体" panose="02010600040101010101" pitchFamily="2" charset="-122"/>
                        </a:rPr>
                        <a:t>次核酸检测无社会面感染者后，间隔</a:t>
                      </a:r>
                      <a:r>
                        <a:rPr lang="en-US" sz="2000" kern="100" dirty="0">
                          <a:effectLst/>
                          <a:latin typeface="华文楷体" panose="02010600040101010101" pitchFamily="2" charset="-122"/>
                          <a:ea typeface="华文楷体" panose="02010600040101010101" pitchFamily="2" charset="-122"/>
                        </a:rPr>
                        <a:t>3</a:t>
                      </a:r>
                      <a:r>
                        <a:rPr lang="zh-CN" sz="2000" kern="100" dirty="0">
                          <a:effectLst/>
                          <a:latin typeface="华文楷体" panose="02010600040101010101" pitchFamily="2" charset="-122"/>
                          <a:ea typeface="华文楷体" panose="02010600040101010101" pitchFamily="2" charset="-122"/>
                        </a:rPr>
                        <a:t>天再开展</a:t>
                      </a:r>
                      <a:r>
                        <a:rPr lang="en-US" sz="2000" kern="100" dirty="0">
                          <a:effectLst/>
                          <a:latin typeface="华文楷体" panose="02010600040101010101" pitchFamily="2" charset="-122"/>
                          <a:ea typeface="华文楷体" panose="02010600040101010101" pitchFamily="2" charset="-122"/>
                        </a:rPr>
                        <a:t>1</a:t>
                      </a:r>
                      <a:r>
                        <a:rPr lang="zh-CN" sz="2000" kern="100" dirty="0">
                          <a:effectLst/>
                          <a:latin typeface="华文楷体" panose="02010600040101010101" pitchFamily="2" charset="-122"/>
                          <a:ea typeface="华文楷体" panose="02010600040101010101" pitchFamily="2" charset="-122"/>
                        </a:rPr>
                        <a:t>次全员核酸检测</a:t>
                      </a:r>
                      <a:r>
                        <a:rPr lang="zh-CN" altLang="en-US" sz="2000" kern="100" dirty="0">
                          <a:effectLst/>
                          <a:latin typeface="华文楷体" panose="02010600040101010101" pitchFamily="2" charset="-122"/>
                          <a:ea typeface="华文楷体" panose="02010600040101010101" pitchFamily="2" charset="-122"/>
                        </a:rPr>
                        <a:t>；</a:t>
                      </a:r>
                      <a:endParaRPr lang="en-US" altLang="zh-CN" sz="2000" kern="100" dirty="0">
                        <a:effectLst/>
                        <a:latin typeface="华文楷体" panose="02010600040101010101" pitchFamily="2" charset="-122"/>
                        <a:ea typeface="华文楷体" panose="02010600040101010101" pitchFamily="2" charset="-122"/>
                      </a:endParaRPr>
                    </a:p>
                    <a:p>
                      <a:pPr marL="285750" indent="-285750" algn="l">
                        <a:lnSpc>
                          <a:spcPts val="2100"/>
                        </a:lnSpc>
                        <a:spcAft>
                          <a:spcPts val="0"/>
                        </a:spcAft>
                        <a:buFont typeface="Arial" panose="020B0604020202020204" pitchFamily="34" charset="0"/>
                        <a:buChar char="•"/>
                      </a:pPr>
                      <a:r>
                        <a:rPr lang="zh-CN" sz="2000" kern="100" dirty="0">
                          <a:effectLst/>
                          <a:latin typeface="华文楷体" panose="02010600040101010101" pitchFamily="2" charset="-122"/>
                          <a:ea typeface="华文楷体" panose="02010600040101010101" pitchFamily="2" charset="-122"/>
                        </a:rPr>
                        <a:t>无社会面感染者可停止全员核酸检测。</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28949">
                <a:tc vMerge="1">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100"/>
                        </a:lnSpc>
                        <a:spcAft>
                          <a:spcPts val="0"/>
                        </a:spcAft>
                      </a:pPr>
                      <a:r>
                        <a:rPr lang="zh-CN" altLang="zh-CN" sz="2000" kern="100" dirty="0">
                          <a:effectLst/>
                          <a:latin typeface="华文楷体" panose="02010600040101010101" pitchFamily="2" charset="-122"/>
                          <a:ea typeface="华文楷体" panose="02010600040101010101" pitchFamily="2" charset="-122"/>
                        </a:rPr>
                        <a:t>阳性感染者活动频繁、停留时间长的其他区，可基于流调研判，划定一定区域开展全员核酸检测</a:t>
                      </a:r>
                      <a:r>
                        <a:rPr lang="zh-CN" altLang="en-US" sz="2000" kern="100" dirty="0">
                          <a:effectLst/>
                          <a:latin typeface="华文楷体" panose="02010600040101010101" pitchFamily="2" charset="-122"/>
                          <a:ea typeface="华文楷体" panose="02010600040101010101" pitchFamily="2" charset="-122"/>
                        </a:rPr>
                        <a:t>。</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100"/>
                        </a:lnSpc>
                        <a:spcAft>
                          <a:spcPts val="0"/>
                        </a:spcAft>
                      </a:pPr>
                      <a:r>
                        <a:rPr lang="zh-CN" sz="2000" kern="100" dirty="0">
                          <a:effectLst/>
                          <a:latin typeface="华文楷体" panose="02010600040101010101" pitchFamily="2" charset="-122"/>
                          <a:ea typeface="华文楷体" panose="02010600040101010101" pitchFamily="2" charset="-122"/>
                        </a:rPr>
                        <a:t>原则上每日开展</a:t>
                      </a:r>
                      <a:r>
                        <a:rPr lang="en-US" sz="2000" kern="100" dirty="0">
                          <a:effectLst/>
                          <a:latin typeface="华文楷体" panose="02010600040101010101" pitchFamily="2" charset="-122"/>
                          <a:ea typeface="华文楷体" panose="02010600040101010101" pitchFamily="2" charset="-122"/>
                        </a:rPr>
                        <a:t>1</a:t>
                      </a:r>
                      <a:r>
                        <a:rPr lang="zh-CN" sz="2000" kern="100" dirty="0">
                          <a:effectLst/>
                          <a:latin typeface="华文楷体" panose="02010600040101010101" pitchFamily="2" charset="-122"/>
                          <a:ea typeface="华文楷体" panose="02010600040101010101" pitchFamily="2" charset="-122"/>
                        </a:rPr>
                        <a:t>次全员核酸检测。</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lnSpc>
                          <a:spcPts val="2100"/>
                        </a:lnSpc>
                        <a:spcAft>
                          <a:spcPts val="0"/>
                        </a:spcAft>
                        <a:buFont typeface="Arial" panose="020B0604020202020204" pitchFamily="34" charset="0"/>
                        <a:buChar char="•"/>
                      </a:pPr>
                      <a:r>
                        <a:rPr lang="zh-CN" sz="2000" kern="100" dirty="0">
                          <a:effectLst/>
                          <a:latin typeface="华文楷体" panose="02010600040101010101" pitchFamily="2" charset="-122"/>
                          <a:ea typeface="华文楷体" panose="02010600040101010101" pitchFamily="2" charset="-122"/>
                        </a:rPr>
                        <a:t>连续</a:t>
                      </a:r>
                      <a:r>
                        <a:rPr lang="en-US" sz="2000" kern="100" dirty="0">
                          <a:effectLst/>
                          <a:latin typeface="华文楷体" panose="02010600040101010101" pitchFamily="2" charset="-122"/>
                          <a:ea typeface="华文楷体" panose="02010600040101010101" pitchFamily="2" charset="-122"/>
                        </a:rPr>
                        <a:t>3</a:t>
                      </a:r>
                      <a:r>
                        <a:rPr lang="zh-CN" sz="2000" kern="100" dirty="0">
                          <a:effectLst/>
                          <a:latin typeface="华文楷体" panose="02010600040101010101" pitchFamily="2" charset="-122"/>
                          <a:ea typeface="华文楷体" panose="02010600040101010101" pitchFamily="2" charset="-122"/>
                        </a:rPr>
                        <a:t>次核酸检测无社会面感染者</a:t>
                      </a:r>
                      <a:r>
                        <a:rPr lang="zh-CN" altLang="en-US" sz="2000" kern="100" dirty="0">
                          <a:effectLst/>
                          <a:latin typeface="华文楷体" panose="02010600040101010101" pitchFamily="2" charset="-122"/>
                          <a:ea typeface="华文楷体" panose="02010600040101010101" pitchFamily="2" charset="-122"/>
                        </a:rPr>
                        <a:t>；</a:t>
                      </a:r>
                      <a:endParaRPr lang="en-US" altLang="zh-CN" sz="2000" kern="100" dirty="0">
                        <a:effectLst/>
                        <a:latin typeface="华文楷体" panose="02010600040101010101" pitchFamily="2" charset="-122"/>
                        <a:ea typeface="华文楷体" panose="02010600040101010101" pitchFamily="2" charset="-122"/>
                      </a:endParaRPr>
                    </a:p>
                    <a:p>
                      <a:pPr marL="285750" indent="-285750" algn="ctr">
                        <a:lnSpc>
                          <a:spcPts val="2100"/>
                        </a:lnSpc>
                        <a:spcAft>
                          <a:spcPts val="0"/>
                        </a:spcAft>
                        <a:buFont typeface="Arial" panose="020B0604020202020204" pitchFamily="34" charset="0"/>
                        <a:buChar char="•"/>
                      </a:pPr>
                      <a:r>
                        <a:rPr lang="zh-CN" sz="2000" kern="100" dirty="0">
                          <a:effectLst/>
                          <a:latin typeface="华文楷体" panose="02010600040101010101" pitchFamily="2" charset="-122"/>
                          <a:ea typeface="华文楷体" panose="02010600040101010101" pitchFamily="2" charset="-122"/>
                        </a:rPr>
                        <a:t>停止全员核酸检测。</a:t>
                      </a:r>
                      <a:endParaRPr lang="zh-CN" sz="2000" kern="100" dirty="0">
                        <a:effectLst/>
                        <a:latin typeface="华文楷体" panose="02010600040101010101" pitchFamily="2" charset="-122"/>
                        <a:ea typeface="华文楷体" panose="0201060004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1"/>
          <p:cNvSpPr txBox="1"/>
          <p:nvPr/>
        </p:nvSpPr>
        <p:spPr>
          <a:xfrm>
            <a:off x="2351584" y="190970"/>
            <a:ext cx="7416824"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cs typeface="+mj-cs"/>
              </a:rPr>
              <a:t>（三）区域核酸检测</a:t>
            </a:r>
            <a:r>
              <a:rPr lang="en-US" altLang="zh-CN" sz="3200" b="1" dirty="0">
                <a:solidFill>
                  <a:schemeClr val="accent6"/>
                </a:solidFill>
                <a:latin typeface="黑体" panose="02010600030101010101" pitchFamily="49" charset="-122"/>
                <a:ea typeface="黑体" panose="02010600030101010101" pitchFamily="49" charset="-122"/>
                <a:cs typeface="+mj-cs"/>
              </a:rPr>
              <a:t>-2</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sp>
        <p:nvSpPr>
          <p:cNvPr id="4" name="矩形 3"/>
          <p:cNvSpPr/>
          <p:nvPr/>
        </p:nvSpPr>
        <p:spPr>
          <a:xfrm>
            <a:off x="2207568" y="1070017"/>
            <a:ext cx="5557932" cy="480901"/>
          </a:xfrm>
          <a:prstGeom prst="rect">
            <a:avLst/>
          </a:prstGeom>
        </p:spPr>
        <p:txBody>
          <a:bodyPr wrap="none">
            <a:spAutoFit/>
          </a:bodyPr>
          <a:lstStyle/>
          <a:p>
            <a:pPr marL="342900" indent="-342900" algn="just">
              <a:lnSpc>
                <a:spcPts val="30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省会城市和千万级人口以上</a:t>
            </a:r>
            <a:r>
              <a:rPr lang="zh-CN" altLang="zh-CN" sz="2800" kern="100" dirty="0">
                <a:latin typeface="华文楷体" panose="02010600040101010101" pitchFamily="2" charset="-122"/>
                <a:ea typeface="华文楷体" panose="02010600040101010101" pitchFamily="2" charset="-122"/>
                <a:cs typeface="黑体" panose="02010600030101010101" pitchFamily="49" charset="-122"/>
              </a:rPr>
              <a:t>城市</a:t>
            </a:r>
            <a:endParaRPr lang="zh-CN" altLang="zh-CN" sz="2800" kern="100" dirty="0">
              <a:latin typeface="华文楷体" panose="02010600040101010101" pitchFamily="2" charset="-122"/>
              <a:ea typeface="华文楷体" panose="02010600040101010101" pitchFamily="2" charset="-122"/>
            </a:endParaRPr>
          </a:p>
        </p:txBody>
      </p:sp>
      <p:sp>
        <p:nvSpPr>
          <p:cNvPr id="5" name="矩形 4"/>
          <p:cNvSpPr/>
          <p:nvPr/>
        </p:nvSpPr>
        <p:spPr>
          <a:xfrm>
            <a:off x="1679670" y="5445224"/>
            <a:ext cx="8784976" cy="861774"/>
          </a:xfrm>
          <a:prstGeom prst="rect">
            <a:avLst/>
          </a:prstGeom>
        </p:spPr>
        <p:txBody>
          <a:bodyPr wrap="square">
            <a:spAutoFit/>
          </a:bodyPr>
          <a:lstStyle/>
          <a:p>
            <a:pPr marL="285750" indent="-285750" fontAlgn="auto">
              <a:lnSpc>
                <a:spcPts val="3000"/>
              </a:lnSpc>
              <a:spcBef>
                <a:spcPts val="0"/>
              </a:spcBef>
              <a:spcAft>
                <a:spcPts val="0"/>
              </a:spcAft>
              <a:buFont typeface="Wingdings" panose="05000000000000000000" pitchFamily="2" charset="2"/>
              <a:buChar char="Ø"/>
              <a:defRPr/>
            </a:pPr>
            <a:r>
              <a:rPr lang="zh-CN" altLang="zh-CN" sz="2400" kern="100" dirty="0">
                <a:latin typeface="华文楷体" panose="02010600040101010101" pitchFamily="2" charset="-122"/>
                <a:ea typeface="华文楷体" panose="02010600040101010101" pitchFamily="2" charset="-122"/>
              </a:rPr>
              <a:t>发生跨区的广泛社区传播疫情时，</a:t>
            </a:r>
            <a:r>
              <a:rPr lang="zh-CN" altLang="zh-CN" sz="2400" b="1" kern="100" dirty="0">
                <a:solidFill>
                  <a:srgbClr val="FF0000"/>
                </a:solidFill>
                <a:latin typeface="华文楷体" panose="02010600040101010101" pitchFamily="2" charset="-122"/>
                <a:ea typeface="华文楷体" panose="02010600040101010101" pitchFamily="2" charset="-122"/>
              </a:rPr>
              <a:t>提级指挥，</a:t>
            </a:r>
            <a:r>
              <a:rPr lang="zh-CN" altLang="zh-CN" sz="2400" kern="100" dirty="0">
                <a:latin typeface="华文楷体" panose="02010600040101010101" pitchFamily="2" charset="-122"/>
                <a:ea typeface="华文楷体" panose="02010600040101010101" pitchFamily="2" charset="-122"/>
              </a:rPr>
              <a:t>由省级疫情联防联控机制决定是否在全市范围内开展全员核酸检测</a:t>
            </a:r>
            <a:endParaRPr lang="zh-CN" altLang="zh-CN" sz="2400" kern="1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387587" y="216988"/>
            <a:ext cx="7416824" cy="584775"/>
          </a:xfrm>
          <a:prstGeom prst="rect">
            <a:avLst/>
          </a:prstGeom>
          <a:noFill/>
        </p:spPr>
        <p:txBody>
          <a:bodyPr wrap="square" rtlCol="0">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cs typeface="+mj-cs"/>
              </a:rPr>
              <a:t>（三）区域核酸检测</a:t>
            </a:r>
            <a:r>
              <a:rPr lang="en-US" altLang="zh-CN" sz="3200" b="1" dirty="0">
                <a:solidFill>
                  <a:schemeClr val="accent6"/>
                </a:solidFill>
                <a:latin typeface="黑体" panose="02010600030101010101" pitchFamily="49" charset="-122"/>
                <a:ea typeface="黑体" panose="02010600030101010101" pitchFamily="49" charset="-122"/>
                <a:cs typeface="+mj-cs"/>
              </a:rPr>
              <a:t>-3</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sp>
        <p:nvSpPr>
          <p:cNvPr id="5" name="矩形 4"/>
          <p:cNvSpPr/>
          <p:nvPr/>
        </p:nvSpPr>
        <p:spPr>
          <a:xfrm>
            <a:off x="2423592" y="1124744"/>
            <a:ext cx="3744924" cy="477054"/>
          </a:xfrm>
          <a:prstGeom prst="rect">
            <a:avLst/>
          </a:prstGeom>
        </p:spPr>
        <p:txBody>
          <a:bodyPr wrap="square">
            <a:spAutoFit/>
          </a:bodyPr>
          <a:lstStyle/>
          <a:p>
            <a:pPr marL="342900" indent="-342900" algn="just">
              <a:lnSpc>
                <a:spcPts val="30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一般城市</a:t>
            </a:r>
            <a:endPar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endParaRPr>
          </a:p>
        </p:txBody>
      </p:sp>
      <p:graphicFrame>
        <p:nvGraphicFramePr>
          <p:cNvPr id="6" name="表格 5"/>
          <p:cNvGraphicFramePr>
            <a:graphicFrameLocks noGrp="1"/>
          </p:cNvGraphicFramePr>
          <p:nvPr/>
        </p:nvGraphicFramePr>
        <p:xfrm>
          <a:off x="695400" y="1924781"/>
          <a:ext cx="11017224" cy="4312531"/>
        </p:xfrm>
        <a:graphic>
          <a:graphicData uri="http://schemas.openxmlformats.org/drawingml/2006/table">
            <a:tbl>
              <a:tblPr>
                <a:tableStyleId>{5C22544A-7EE6-4342-B048-85BDC9FD1C3A}</a:tableStyleId>
              </a:tblPr>
              <a:tblGrid>
                <a:gridCol w="2482791"/>
                <a:gridCol w="2652358"/>
                <a:gridCol w="2800988"/>
                <a:gridCol w="3081087"/>
              </a:tblGrid>
              <a:tr h="755181">
                <a:tc>
                  <a:txBody>
                    <a:bodyPr/>
                    <a:lstStyle/>
                    <a:p>
                      <a:pPr algn="ctr">
                        <a:lnSpc>
                          <a:spcPts val="3000"/>
                        </a:lnSpc>
                        <a:spcAft>
                          <a:spcPts val="0"/>
                        </a:spcAft>
                      </a:pPr>
                      <a:r>
                        <a:rPr lang="zh-CN" sz="2400" kern="0" dirty="0">
                          <a:effectLst/>
                          <a:latin typeface="华文楷体" panose="02010600040101010101" pitchFamily="2" charset="-122"/>
                          <a:ea typeface="华文楷体" panose="02010600040101010101" pitchFamily="2" charset="-122"/>
                        </a:rPr>
                        <a:t>启动条件</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3000"/>
                        </a:lnSpc>
                        <a:spcAft>
                          <a:spcPts val="0"/>
                        </a:spcAft>
                      </a:pPr>
                      <a:r>
                        <a:rPr lang="zh-CN" altLang="en-US" sz="2400" kern="100" dirty="0">
                          <a:effectLst/>
                          <a:latin typeface="华文楷体" panose="02010600040101010101" pitchFamily="2" charset="-122"/>
                          <a:ea typeface="华文楷体" panose="02010600040101010101" pitchFamily="2" charset="-122"/>
                        </a:rPr>
                        <a:t>检测范围</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3000"/>
                        </a:lnSpc>
                        <a:spcAft>
                          <a:spcPts val="0"/>
                        </a:spcAft>
                      </a:pPr>
                      <a:r>
                        <a:rPr lang="zh-CN" sz="2400" kern="0" dirty="0">
                          <a:effectLst/>
                          <a:latin typeface="华文楷体" panose="02010600040101010101" pitchFamily="2" charset="-122"/>
                          <a:ea typeface="华文楷体" panose="02010600040101010101" pitchFamily="2" charset="-122"/>
                        </a:rPr>
                        <a:t>核酸检测策略</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3000"/>
                        </a:lnSpc>
                        <a:spcAft>
                          <a:spcPts val="0"/>
                        </a:spcAft>
                      </a:pPr>
                      <a:r>
                        <a:rPr lang="zh-CN" sz="2400" kern="0" dirty="0">
                          <a:effectLst/>
                          <a:latin typeface="华文楷体" panose="02010600040101010101" pitchFamily="2" charset="-122"/>
                          <a:ea typeface="华文楷体" panose="02010600040101010101" pitchFamily="2" charset="-122"/>
                        </a:rPr>
                        <a:t>终止条件</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8241">
                <a:tc rowSpan="2">
                  <a:txBody>
                    <a:bodyPr/>
                    <a:lstStyle/>
                    <a:p>
                      <a:pPr algn="just">
                        <a:lnSpc>
                          <a:spcPts val="2500"/>
                        </a:lnSpc>
                        <a:spcAft>
                          <a:spcPts val="0"/>
                        </a:spcAft>
                      </a:pPr>
                      <a:r>
                        <a:rPr lang="zh-CN" sz="2400" kern="100" dirty="0">
                          <a:effectLst/>
                          <a:latin typeface="华文楷体" panose="02010600040101010101" pitchFamily="2" charset="-122"/>
                          <a:ea typeface="华文楷体" panose="02010600040101010101" pitchFamily="2" charset="-122"/>
                        </a:rPr>
                        <a:t>疫情发生后，经流调研判</a:t>
                      </a:r>
                      <a:r>
                        <a:rPr lang="zh-CN" altLang="en-US" sz="2400" kern="100" dirty="0">
                          <a:effectLst/>
                          <a:latin typeface="华文楷体" panose="02010600040101010101" pitchFamily="2" charset="-122"/>
                          <a:ea typeface="华文楷体" panose="02010600040101010101" pitchFamily="2" charset="-122"/>
                        </a:rPr>
                        <a:t>：</a:t>
                      </a:r>
                      <a:endParaRPr lang="en-US" altLang="zh-CN" sz="2400" kern="100" dirty="0">
                        <a:effectLst/>
                        <a:latin typeface="华文楷体" panose="02010600040101010101" pitchFamily="2" charset="-122"/>
                        <a:ea typeface="华文楷体" panose="02010600040101010101" pitchFamily="2" charset="-122"/>
                      </a:endParaRPr>
                    </a:p>
                    <a:p>
                      <a:pPr marL="285750" indent="-285750" algn="just">
                        <a:lnSpc>
                          <a:spcPts val="2500"/>
                        </a:lnSpc>
                        <a:spcAft>
                          <a:spcPts val="0"/>
                        </a:spcAft>
                        <a:buFont typeface="Arial" panose="020B0604020202020204" pitchFamily="34" charset="0"/>
                        <a:buChar char="•"/>
                      </a:pPr>
                      <a:r>
                        <a:rPr lang="zh-CN" sz="2400" kern="100" dirty="0">
                          <a:effectLst/>
                          <a:latin typeface="华文楷体" panose="02010600040101010101" pitchFamily="2" charset="-122"/>
                          <a:ea typeface="华文楷体" panose="02010600040101010101" pitchFamily="2" charset="-122"/>
                        </a:rPr>
                        <a:t>传播链不清</a:t>
                      </a:r>
                      <a:endParaRPr lang="en-US" altLang="zh-CN" sz="2400" kern="100" dirty="0">
                        <a:effectLst/>
                        <a:latin typeface="华文楷体" panose="02010600040101010101" pitchFamily="2" charset="-122"/>
                        <a:ea typeface="华文楷体" panose="02010600040101010101" pitchFamily="2" charset="-122"/>
                      </a:endParaRPr>
                    </a:p>
                    <a:p>
                      <a:pPr marL="285750" indent="-285750" algn="just" defTabSz="914400" rtl="0" eaLnBrk="1" latinLnBrk="0" hangingPunct="1">
                        <a:lnSpc>
                          <a:spcPts val="25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风险场所和风险人员多</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just" defTabSz="914400" rtl="0" eaLnBrk="1" latinLnBrk="0" hangingPunct="1">
                        <a:lnSpc>
                          <a:spcPts val="25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风险人员流动性大</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just">
                        <a:lnSpc>
                          <a:spcPts val="2500"/>
                        </a:lnSpc>
                        <a:spcAft>
                          <a:spcPts val="0"/>
                        </a:spcAft>
                        <a:buFont typeface="Arial" panose="020B0604020202020204" pitchFamily="34" charset="0"/>
                        <a:buChar char="•"/>
                      </a:pPr>
                      <a:r>
                        <a:rPr lang="zh-CN" sz="2400" kern="100" dirty="0">
                          <a:effectLst/>
                          <a:latin typeface="华文楷体" panose="02010600040101010101" pitchFamily="2" charset="-122"/>
                          <a:ea typeface="华文楷体" panose="02010600040101010101" pitchFamily="2" charset="-122"/>
                        </a:rPr>
                        <a:t>疫情存在扩散风险</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2100"/>
                        </a:lnSpc>
                        <a:spcAft>
                          <a:spcPts val="0"/>
                        </a:spcAft>
                        <a:buFont typeface="Arial" panose="020B0604020202020204" pitchFamily="34" charset="0"/>
                        <a:buNone/>
                      </a:pPr>
                      <a:r>
                        <a:rPr lang="zh-CN" altLang="zh-CN" sz="2400" kern="100" dirty="0">
                          <a:effectLst/>
                          <a:latin typeface="华文楷体" panose="02010600040101010101" pitchFamily="2" charset="-122"/>
                          <a:ea typeface="华文楷体" panose="02010600040101010101" pitchFamily="2" charset="-122"/>
                        </a:rPr>
                        <a:t>疫情所在市的城区</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100"/>
                        </a:lnSpc>
                        <a:spcAft>
                          <a:spcPts val="0"/>
                        </a:spcAft>
                      </a:pPr>
                      <a:endParaRPr lang="en-US" altLang="zh-CN" sz="2400" kern="100" dirty="0">
                        <a:effectLst/>
                        <a:latin typeface="华文楷体" panose="02010600040101010101" pitchFamily="2" charset="-122"/>
                        <a:ea typeface="华文楷体" panose="02010600040101010101" pitchFamily="2" charset="-122"/>
                      </a:endParaRPr>
                    </a:p>
                    <a:p>
                      <a:pPr marL="0" indent="0" algn="l">
                        <a:lnSpc>
                          <a:spcPts val="2100"/>
                        </a:lnSpc>
                        <a:spcAft>
                          <a:spcPts val="0"/>
                        </a:spcAft>
                        <a:buFont typeface="Arial" panose="020B0604020202020204" pitchFamily="34" charset="0"/>
                        <a:buNone/>
                      </a:pPr>
                      <a:r>
                        <a:rPr lang="zh-CN" sz="2400" kern="100" dirty="0">
                          <a:effectLst/>
                          <a:latin typeface="华文楷体" panose="02010600040101010101" pitchFamily="2" charset="-122"/>
                          <a:ea typeface="华文楷体" panose="02010600040101010101" pitchFamily="2" charset="-122"/>
                        </a:rPr>
                        <a:t>每日开展</a:t>
                      </a:r>
                      <a:r>
                        <a:rPr lang="en-US" sz="2400" kern="100" dirty="0">
                          <a:effectLst/>
                          <a:latin typeface="华文楷体" panose="02010600040101010101" pitchFamily="2" charset="-122"/>
                          <a:ea typeface="华文楷体" panose="02010600040101010101" pitchFamily="2" charset="-122"/>
                        </a:rPr>
                        <a:t>1</a:t>
                      </a:r>
                      <a:r>
                        <a:rPr lang="zh-CN" sz="2400" kern="100" dirty="0">
                          <a:effectLst/>
                          <a:latin typeface="华文楷体" panose="02010600040101010101" pitchFamily="2" charset="-122"/>
                          <a:ea typeface="华文楷体" panose="02010600040101010101" pitchFamily="2" charset="-122"/>
                        </a:rPr>
                        <a:t>次全员核酸检测。</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lnSpc>
                          <a:spcPts val="2100"/>
                        </a:lnSpc>
                        <a:spcAft>
                          <a:spcPts val="0"/>
                        </a:spcAft>
                        <a:buFont typeface="Arial" panose="020B0604020202020204" pitchFamily="34" charset="0"/>
                        <a:buChar char="•"/>
                      </a:pPr>
                      <a:r>
                        <a:rPr lang="zh-CN" sz="2400" kern="100" dirty="0">
                          <a:effectLst/>
                          <a:latin typeface="华文楷体" panose="02010600040101010101" pitchFamily="2" charset="-122"/>
                          <a:ea typeface="华文楷体" panose="02010600040101010101" pitchFamily="2" charset="-122"/>
                        </a:rPr>
                        <a:t>连续</a:t>
                      </a:r>
                      <a:r>
                        <a:rPr lang="en-US" sz="2400" kern="100" dirty="0">
                          <a:effectLst/>
                          <a:latin typeface="华文楷体" panose="02010600040101010101" pitchFamily="2" charset="-122"/>
                          <a:ea typeface="华文楷体" panose="02010600040101010101" pitchFamily="2" charset="-122"/>
                        </a:rPr>
                        <a:t>3</a:t>
                      </a:r>
                      <a:r>
                        <a:rPr lang="zh-CN" sz="2400" kern="100" dirty="0">
                          <a:effectLst/>
                          <a:latin typeface="华文楷体" panose="02010600040101010101" pitchFamily="2" charset="-122"/>
                          <a:ea typeface="华文楷体" panose="02010600040101010101" pitchFamily="2" charset="-122"/>
                        </a:rPr>
                        <a:t>次核酸检测无社会面感染者后，间隔</a:t>
                      </a:r>
                      <a:r>
                        <a:rPr lang="en-US" sz="2400" kern="100" dirty="0">
                          <a:effectLst/>
                          <a:latin typeface="华文楷体" panose="02010600040101010101" pitchFamily="2" charset="-122"/>
                          <a:ea typeface="华文楷体" panose="02010600040101010101" pitchFamily="2" charset="-122"/>
                        </a:rPr>
                        <a:t>3</a:t>
                      </a:r>
                      <a:r>
                        <a:rPr lang="zh-CN" sz="2400" kern="100" dirty="0">
                          <a:effectLst/>
                          <a:latin typeface="华文楷体" panose="02010600040101010101" pitchFamily="2" charset="-122"/>
                          <a:ea typeface="华文楷体" panose="02010600040101010101" pitchFamily="2" charset="-122"/>
                        </a:rPr>
                        <a:t>天再开展</a:t>
                      </a:r>
                      <a:r>
                        <a:rPr lang="en-US" sz="2400" kern="100" dirty="0">
                          <a:effectLst/>
                          <a:latin typeface="华文楷体" panose="02010600040101010101" pitchFamily="2" charset="-122"/>
                          <a:ea typeface="华文楷体" panose="02010600040101010101" pitchFamily="2" charset="-122"/>
                        </a:rPr>
                        <a:t>1</a:t>
                      </a:r>
                      <a:r>
                        <a:rPr lang="zh-CN" sz="2400" kern="100" dirty="0">
                          <a:effectLst/>
                          <a:latin typeface="华文楷体" panose="02010600040101010101" pitchFamily="2" charset="-122"/>
                          <a:ea typeface="华文楷体" panose="02010600040101010101" pitchFamily="2" charset="-122"/>
                        </a:rPr>
                        <a:t>次全员核酸检测</a:t>
                      </a:r>
                      <a:r>
                        <a:rPr lang="zh-CN" altLang="en-US" sz="2400" kern="100" dirty="0">
                          <a:effectLst/>
                          <a:latin typeface="华文楷体" panose="02010600040101010101" pitchFamily="2" charset="-122"/>
                          <a:ea typeface="华文楷体" panose="02010600040101010101" pitchFamily="2" charset="-122"/>
                        </a:rPr>
                        <a:t>。</a:t>
                      </a:r>
                      <a:endParaRPr lang="en-US" altLang="zh-CN" sz="2400" kern="100" dirty="0">
                        <a:effectLst/>
                        <a:latin typeface="华文楷体" panose="02010600040101010101" pitchFamily="2" charset="-122"/>
                        <a:ea typeface="华文楷体" panose="02010600040101010101" pitchFamily="2" charset="-122"/>
                      </a:endParaRPr>
                    </a:p>
                    <a:p>
                      <a:pPr marL="285750" indent="-285750" algn="l">
                        <a:lnSpc>
                          <a:spcPts val="2100"/>
                        </a:lnSpc>
                        <a:spcAft>
                          <a:spcPts val="0"/>
                        </a:spcAft>
                        <a:buFont typeface="Arial" panose="020B0604020202020204" pitchFamily="34" charset="0"/>
                        <a:buChar char="•"/>
                      </a:pPr>
                      <a:r>
                        <a:rPr lang="zh-CN" sz="2400" kern="100" dirty="0">
                          <a:effectLst/>
                          <a:latin typeface="华文楷体" panose="02010600040101010101" pitchFamily="2" charset="-122"/>
                          <a:ea typeface="华文楷体" panose="02010600040101010101" pitchFamily="2" charset="-122"/>
                        </a:rPr>
                        <a:t>无社会面感染者可停止全员核酸检测。</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9109">
                <a:tc vMerge="1">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lnSpc>
                          <a:spcPts val="2100"/>
                        </a:lnSpc>
                        <a:spcAft>
                          <a:spcPts val="0"/>
                        </a:spcAft>
                        <a:buFont typeface="Arial" panose="020B0604020202020204" pitchFamily="34" charset="0"/>
                        <a:buNone/>
                      </a:pPr>
                      <a:r>
                        <a:rPr lang="zh-CN" altLang="zh-CN" sz="2400" kern="100" dirty="0">
                          <a:effectLst/>
                          <a:latin typeface="华文楷体" panose="02010600040101010101" pitchFamily="2" charset="-122"/>
                          <a:ea typeface="华文楷体" panose="02010600040101010101" pitchFamily="2" charset="-122"/>
                        </a:rPr>
                        <a:t>城区之外的区域，基于流调研判，划定一定区域</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2100"/>
                        </a:lnSpc>
                        <a:spcAft>
                          <a:spcPts val="0"/>
                        </a:spcAft>
                      </a:pPr>
                      <a:endParaRPr lang="en-US" altLang="zh-CN" sz="2400" kern="100" dirty="0">
                        <a:effectLst/>
                        <a:latin typeface="华文楷体" panose="02010600040101010101" pitchFamily="2" charset="-122"/>
                        <a:ea typeface="华文楷体" panose="02010600040101010101" pitchFamily="2" charset="-122"/>
                      </a:endParaRPr>
                    </a:p>
                    <a:p>
                      <a:pPr marL="0" indent="0" algn="l">
                        <a:lnSpc>
                          <a:spcPts val="2100"/>
                        </a:lnSpc>
                        <a:spcAft>
                          <a:spcPts val="0"/>
                        </a:spcAft>
                        <a:buFont typeface="Arial" panose="020B0604020202020204" pitchFamily="34" charset="0"/>
                        <a:buNone/>
                      </a:pPr>
                      <a:r>
                        <a:rPr lang="zh-CN" sz="2400" kern="100" dirty="0">
                          <a:effectLst/>
                          <a:latin typeface="华文楷体" panose="02010600040101010101" pitchFamily="2" charset="-122"/>
                          <a:ea typeface="华文楷体" panose="02010600040101010101" pitchFamily="2" charset="-122"/>
                        </a:rPr>
                        <a:t>原则上每日开展</a:t>
                      </a:r>
                      <a:r>
                        <a:rPr lang="en-US" sz="2400" kern="100" dirty="0">
                          <a:effectLst/>
                          <a:latin typeface="华文楷体" panose="02010600040101010101" pitchFamily="2" charset="-122"/>
                          <a:ea typeface="华文楷体" panose="02010600040101010101" pitchFamily="2" charset="-122"/>
                        </a:rPr>
                        <a:t>1</a:t>
                      </a:r>
                      <a:r>
                        <a:rPr lang="zh-CN" sz="2400" kern="100" dirty="0">
                          <a:effectLst/>
                          <a:latin typeface="华文楷体" panose="02010600040101010101" pitchFamily="2" charset="-122"/>
                          <a:ea typeface="华文楷体" panose="02010600040101010101" pitchFamily="2" charset="-122"/>
                        </a:rPr>
                        <a:t>次全员核酸检测。</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l">
                        <a:lnSpc>
                          <a:spcPts val="2100"/>
                        </a:lnSpc>
                        <a:spcAft>
                          <a:spcPts val="0"/>
                        </a:spcAft>
                        <a:buFont typeface="Arial" panose="020B0604020202020204" pitchFamily="34" charset="0"/>
                        <a:buChar char="•"/>
                      </a:pPr>
                      <a:r>
                        <a:rPr lang="zh-CN" sz="2400" kern="100" dirty="0">
                          <a:effectLst/>
                          <a:latin typeface="华文楷体" panose="02010600040101010101" pitchFamily="2" charset="-122"/>
                          <a:ea typeface="华文楷体" panose="02010600040101010101" pitchFamily="2" charset="-122"/>
                        </a:rPr>
                        <a:t>连续</a:t>
                      </a:r>
                      <a:r>
                        <a:rPr lang="en-US" sz="2400" kern="100" dirty="0">
                          <a:effectLst/>
                          <a:latin typeface="华文楷体" panose="02010600040101010101" pitchFamily="2" charset="-122"/>
                          <a:ea typeface="华文楷体" panose="02010600040101010101" pitchFamily="2" charset="-122"/>
                        </a:rPr>
                        <a:t>3</a:t>
                      </a:r>
                      <a:r>
                        <a:rPr lang="zh-CN" sz="2400" kern="100" dirty="0">
                          <a:effectLst/>
                          <a:latin typeface="华文楷体" panose="02010600040101010101" pitchFamily="2" charset="-122"/>
                          <a:ea typeface="华文楷体" panose="02010600040101010101" pitchFamily="2" charset="-122"/>
                        </a:rPr>
                        <a:t>次核酸检测无社会面感染者</a:t>
                      </a:r>
                      <a:endParaRPr lang="en-US" altLang="zh-CN" sz="2400" kern="100" dirty="0">
                        <a:effectLst/>
                        <a:latin typeface="华文楷体" panose="02010600040101010101" pitchFamily="2" charset="-122"/>
                        <a:ea typeface="华文楷体" panose="02010600040101010101" pitchFamily="2" charset="-122"/>
                      </a:endParaRPr>
                    </a:p>
                    <a:p>
                      <a:pPr marL="285750" indent="-285750" algn="l">
                        <a:lnSpc>
                          <a:spcPts val="2100"/>
                        </a:lnSpc>
                        <a:spcAft>
                          <a:spcPts val="0"/>
                        </a:spcAft>
                        <a:buFont typeface="Arial" panose="020B0604020202020204" pitchFamily="34" charset="0"/>
                        <a:buChar char="•"/>
                      </a:pPr>
                      <a:r>
                        <a:rPr lang="zh-CN" sz="2400" kern="100" dirty="0">
                          <a:effectLst/>
                          <a:latin typeface="华文楷体" panose="02010600040101010101" pitchFamily="2" charset="-122"/>
                          <a:ea typeface="华文楷体" panose="02010600040101010101" pitchFamily="2" charset="-122"/>
                        </a:rPr>
                        <a:t>停止全员核酸检测。</a:t>
                      </a:r>
                      <a:endParaRPr lang="zh-CN" sz="2400" kern="100" dirty="0">
                        <a:effectLst/>
                        <a:latin typeface="华文楷体" panose="02010600040101010101" pitchFamily="2" charset="-122"/>
                        <a:ea typeface="华文楷体" panose="02010600040101010101" pitchFamily="2" charset="-122"/>
                      </a:endParaRPr>
                    </a:p>
                  </a:txBody>
                  <a:tcPr marL="6191" marR="6191" marT="6191" marB="61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21860" y="116633"/>
            <a:ext cx="4305987" cy="584775"/>
          </a:xfrm>
          <a:prstGeom prst="rect">
            <a:avLst/>
          </a:prstGeom>
        </p:spPr>
        <p:txBody>
          <a:bodyPr wrap="none">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cs typeface="+mj-cs"/>
              </a:rPr>
              <a:t>（三）区域核酸检测</a:t>
            </a:r>
            <a:r>
              <a:rPr lang="en-US" altLang="zh-CN" sz="3200" b="1" dirty="0">
                <a:solidFill>
                  <a:schemeClr val="accent6"/>
                </a:solidFill>
                <a:latin typeface="黑体" panose="02010600030101010101" pitchFamily="49" charset="-122"/>
                <a:ea typeface="黑体" panose="02010600030101010101" pitchFamily="49" charset="-122"/>
                <a:cs typeface="+mj-cs"/>
              </a:rPr>
              <a:t>-4</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graphicFrame>
        <p:nvGraphicFramePr>
          <p:cNvPr id="3" name="表格 2"/>
          <p:cNvGraphicFramePr>
            <a:graphicFrameLocks noGrp="1"/>
          </p:cNvGraphicFramePr>
          <p:nvPr/>
        </p:nvGraphicFramePr>
        <p:xfrm>
          <a:off x="407369" y="2348880"/>
          <a:ext cx="11377263" cy="4248472"/>
        </p:xfrm>
        <a:graphic>
          <a:graphicData uri="http://schemas.openxmlformats.org/drawingml/2006/table">
            <a:tbl>
              <a:tblPr/>
              <a:tblGrid>
                <a:gridCol w="2844315"/>
                <a:gridCol w="3027820"/>
                <a:gridCol w="2214184"/>
                <a:gridCol w="3290944"/>
              </a:tblGrid>
              <a:tr h="727988">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400" kern="100" dirty="0">
                          <a:solidFill>
                            <a:schemeClr val="dk1"/>
                          </a:solidFill>
                          <a:effectLst/>
                          <a:latin typeface="华文楷体" panose="02010600040101010101" pitchFamily="2" charset="-122"/>
                          <a:ea typeface="华文楷体" panose="02010600040101010101" pitchFamily="2" charset="-122"/>
                          <a:cs typeface="+mn-cs"/>
                        </a:rPr>
                        <a:t>启动条件</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400" kern="100" dirty="0">
                          <a:solidFill>
                            <a:schemeClr val="dk1"/>
                          </a:solidFill>
                          <a:effectLst/>
                          <a:latin typeface="华文楷体" panose="02010600040101010101" pitchFamily="2" charset="-122"/>
                          <a:ea typeface="华文楷体" panose="02010600040101010101" pitchFamily="2" charset="-122"/>
                          <a:cs typeface="+mn-cs"/>
                        </a:rPr>
                        <a:t>检测范围</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400" kern="100" dirty="0">
                          <a:solidFill>
                            <a:schemeClr val="dk1"/>
                          </a:solidFill>
                          <a:effectLst/>
                          <a:latin typeface="华文楷体" panose="02010600040101010101" pitchFamily="2" charset="-122"/>
                          <a:ea typeface="华文楷体" panose="02010600040101010101" pitchFamily="2" charset="-122"/>
                          <a:cs typeface="+mn-cs"/>
                        </a:rPr>
                        <a:t>检测策略</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defTabSz="914400" rtl="0" eaLnBrk="1" latinLnBrk="0" hangingPunct="1">
                        <a:lnSpc>
                          <a:spcPts val="2100"/>
                        </a:lnSpc>
                        <a:spcAft>
                          <a:spcPts val="0"/>
                        </a:spcAft>
                        <a:buFont typeface="Arial" panose="020B0604020202020204" pitchFamily="34" charset="0"/>
                        <a:buNone/>
                      </a:pPr>
                      <a:r>
                        <a:rPr lang="zh-CN" altLang="en-US" sz="2400" kern="100" dirty="0">
                          <a:solidFill>
                            <a:schemeClr val="dk1"/>
                          </a:solidFill>
                          <a:effectLst/>
                          <a:latin typeface="华文楷体" panose="02010600040101010101" pitchFamily="2" charset="-122"/>
                          <a:ea typeface="华文楷体" panose="02010600040101010101" pitchFamily="2" charset="-122"/>
                          <a:cs typeface="+mn-cs"/>
                        </a:rPr>
                        <a:t>终止条件</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496">
                <a:tc>
                  <a:txBody>
                    <a:bodyPr/>
                    <a:lstStyle/>
                    <a:p>
                      <a:pPr marL="0" indent="0" algn="l" defTabSz="914400" rtl="0" eaLnBrk="1" latinLnBrk="0" hangingPunct="1">
                        <a:lnSpc>
                          <a:spcPts val="2100"/>
                        </a:lnSpc>
                        <a:spcAft>
                          <a:spcPts val="0"/>
                        </a:spcAft>
                        <a:buFont typeface="Arial" panose="020B0604020202020204" pitchFamily="34" charset="0"/>
                        <a:buNone/>
                      </a:pPr>
                      <a:r>
                        <a:rPr lang="zh-CN" sz="2400" kern="100" dirty="0">
                          <a:solidFill>
                            <a:schemeClr val="dk1"/>
                          </a:solidFill>
                          <a:effectLst/>
                          <a:latin typeface="华文楷体" panose="02010600040101010101" pitchFamily="2" charset="-122"/>
                          <a:ea typeface="华文楷体" panose="02010600040101010101" pitchFamily="2" charset="-122"/>
                          <a:cs typeface="+mn-cs"/>
                        </a:rPr>
                        <a:t>疫情发生后，经流调研判</a:t>
                      </a:r>
                      <a:r>
                        <a:rPr lang="zh-CN" altLang="en-US" sz="2400" kern="1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传播链不清</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风险场所和风险人员多</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风险人员流动性大</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疫情存在扩散风险</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100"/>
                        </a:lnSpc>
                        <a:spcBef>
                          <a:spcPts val="0"/>
                        </a:spcBef>
                        <a:spcAft>
                          <a:spcPts val="0"/>
                        </a:spcAft>
                        <a:buClrTx/>
                        <a:buSzTx/>
                        <a:buFont typeface="Arial" panose="020B0604020202020204" pitchFamily="34" charset="0"/>
                        <a:buNone/>
                        <a:defRPr/>
                      </a:pPr>
                      <a:r>
                        <a:rPr lang="zh-CN" altLang="zh-CN" sz="2400" kern="100" dirty="0">
                          <a:solidFill>
                            <a:schemeClr val="dk1"/>
                          </a:solidFill>
                          <a:effectLst/>
                          <a:latin typeface="华文楷体" panose="02010600040101010101" pitchFamily="2" charset="-122"/>
                          <a:ea typeface="华文楷体" panose="02010600040101010101" pitchFamily="2" charset="-122"/>
                          <a:cs typeface="+mn-cs"/>
                        </a:rPr>
                        <a:t>疫情涉及的自然村、涉及乡镇政府所在地及所在县城</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0" indent="0" algn="l" defTabSz="914400" rtl="0" eaLnBrk="1" latinLnBrk="0" hangingPunct="1">
                        <a:lnSpc>
                          <a:spcPts val="2100"/>
                        </a:lnSpc>
                        <a:spcAft>
                          <a:spcPts val="0"/>
                        </a:spcAft>
                        <a:buFont typeface="Arial" panose="020B0604020202020204" pitchFamily="34" charset="0"/>
                        <a:buNone/>
                      </a:pP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100"/>
                        </a:lnSpc>
                        <a:spcAft>
                          <a:spcPts val="0"/>
                        </a:spcAft>
                        <a:buFont typeface="Arial" panose="020B0604020202020204" pitchFamily="34" charset="0"/>
                        <a:buNone/>
                      </a:pPr>
                      <a:r>
                        <a:rPr lang="zh-CN" sz="2400" kern="100" dirty="0">
                          <a:solidFill>
                            <a:schemeClr val="dk1"/>
                          </a:solidFill>
                          <a:effectLst/>
                          <a:latin typeface="华文楷体" panose="02010600040101010101" pitchFamily="2" charset="-122"/>
                          <a:ea typeface="华文楷体" panose="02010600040101010101" pitchFamily="2" charset="-122"/>
                          <a:cs typeface="+mn-cs"/>
                        </a:rPr>
                        <a:t>每日开展</a:t>
                      </a:r>
                      <a:r>
                        <a:rPr lang="en-US" sz="2400" kern="100" dirty="0">
                          <a:solidFill>
                            <a:schemeClr val="dk1"/>
                          </a:solidFill>
                          <a:effectLst/>
                          <a:latin typeface="华文楷体" panose="02010600040101010101" pitchFamily="2" charset="-122"/>
                          <a:ea typeface="华文楷体" panose="02010600040101010101" pitchFamily="2" charset="-122"/>
                          <a:cs typeface="+mn-cs"/>
                        </a:rPr>
                        <a:t>1</a:t>
                      </a:r>
                      <a:r>
                        <a:rPr lang="zh-CN" sz="2400" kern="100" dirty="0">
                          <a:solidFill>
                            <a:schemeClr val="dk1"/>
                          </a:solidFill>
                          <a:effectLst/>
                          <a:latin typeface="华文楷体" panose="02010600040101010101" pitchFamily="2" charset="-122"/>
                          <a:ea typeface="华文楷体" panose="02010600040101010101" pitchFamily="2" charset="-122"/>
                          <a:cs typeface="+mn-cs"/>
                        </a:rPr>
                        <a:t>次全员核酸检测</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连续</a:t>
                      </a:r>
                      <a:r>
                        <a:rPr lang="en-US" sz="2400" kern="100" dirty="0">
                          <a:solidFill>
                            <a:schemeClr val="dk1"/>
                          </a:solidFill>
                          <a:effectLst/>
                          <a:latin typeface="华文楷体" panose="02010600040101010101" pitchFamily="2" charset="-122"/>
                          <a:ea typeface="华文楷体" panose="02010600040101010101" pitchFamily="2" charset="-122"/>
                          <a:cs typeface="+mn-cs"/>
                        </a:rPr>
                        <a:t>3</a:t>
                      </a:r>
                      <a:r>
                        <a:rPr lang="zh-CN" sz="2400" kern="100" dirty="0">
                          <a:solidFill>
                            <a:schemeClr val="dk1"/>
                          </a:solidFill>
                          <a:effectLst/>
                          <a:latin typeface="华文楷体" panose="02010600040101010101" pitchFamily="2" charset="-122"/>
                          <a:ea typeface="华文楷体" panose="02010600040101010101" pitchFamily="2" charset="-122"/>
                          <a:cs typeface="+mn-cs"/>
                        </a:rPr>
                        <a:t>次核酸检测无社会面感染者后，间隔</a:t>
                      </a:r>
                      <a:r>
                        <a:rPr lang="en-US" sz="2400" kern="100" dirty="0">
                          <a:solidFill>
                            <a:schemeClr val="dk1"/>
                          </a:solidFill>
                          <a:effectLst/>
                          <a:latin typeface="华文楷体" panose="02010600040101010101" pitchFamily="2" charset="-122"/>
                          <a:ea typeface="华文楷体" panose="02010600040101010101" pitchFamily="2" charset="-122"/>
                          <a:cs typeface="+mn-cs"/>
                        </a:rPr>
                        <a:t>3</a:t>
                      </a:r>
                      <a:r>
                        <a:rPr lang="zh-CN" sz="2400" kern="100" dirty="0">
                          <a:solidFill>
                            <a:schemeClr val="dk1"/>
                          </a:solidFill>
                          <a:effectLst/>
                          <a:latin typeface="华文楷体" panose="02010600040101010101" pitchFamily="2" charset="-122"/>
                          <a:ea typeface="华文楷体" panose="02010600040101010101" pitchFamily="2" charset="-122"/>
                          <a:cs typeface="+mn-cs"/>
                        </a:rPr>
                        <a:t>天再开展</a:t>
                      </a:r>
                      <a:r>
                        <a:rPr lang="en-US" sz="2400" kern="100" dirty="0">
                          <a:solidFill>
                            <a:schemeClr val="dk1"/>
                          </a:solidFill>
                          <a:effectLst/>
                          <a:latin typeface="华文楷体" panose="02010600040101010101" pitchFamily="2" charset="-122"/>
                          <a:ea typeface="华文楷体" panose="02010600040101010101" pitchFamily="2" charset="-122"/>
                          <a:cs typeface="+mn-cs"/>
                        </a:rPr>
                        <a:t>1</a:t>
                      </a:r>
                      <a:r>
                        <a:rPr lang="zh-CN" sz="2400" kern="100" dirty="0">
                          <a:solidFill>
                            <a:schemeClr val="dk1"/>
                          </a:solidFill>
                          <a:effectLst/>
                          <a:latin typeface="华文楷体" panose="02010600040101010101" pitchFamily="2" charset="-122"/>
                          <a:ea typeface="华文楷体" panose="02010600040101010101" pitchFamily="2" charset="-122"/>
                          <a:cs typeface="+mn-cs"/>
                        </a:rPr>
                        <a:t>次全员核酸检测</a:t>
                      </a:r>
                      <a:r>
                        <a:rPr lang="zh-CN" altLang="en-US" sz="2400" kern="1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无社会面感染者可停止全员核酸检测。</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988">
                <a:tc>
                  <a:txBody>
                    <a:bodyPr/>
                    <a:lstStyle/>
                    <a:p>
                      <a:pPr marL="0" indent="0" algn="l" defTabSz="914400" rtl="0" eaLnBrk="1" latinLnBrk="0" hangingPunct="1">
                        <a:lnSpc>
                          <a:spcPts val="2100"/>
                        </a:lnSpc>
                        <a:spcAft>
                          <a:spcPts val="0"/>
                        </a:spcAft>
                        <a:buFont typeface="Arial" panose="020B0604020202020204" pitchFamily="34" charset="0"/>
                        <a:buNone/>
                      </a:pPr>
                      <a:r>
                        <a:rPr lang="zh-CN" sz="2400" kern="100" dirty="0">
                          <a:solidFill>
                            <a:schemeClr val="dk1"/>
                          </a:solidFill>
                          <a:effectLst/>
                          <a:latin typeface="华文楷体" panose="02010600040101010101" pitchFamily="2" charset="-122"/>
                          <a:ea typeface="华文楷体" panose="02010600040101010101" pitchFamily="2" charset="-122"/>
                          <a:cs typeface="+mn-cs"/>
                        </a:rPr>
                        <a:t>疫情波及多个乡镇时</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ts val="2100"/>
                        </a:lnSpc>
                        <a:spcBef>
                          <a:spcPts val="0"/>
                        </a:spcBef>
                        <a:spcAft>
                          <a:spcPts val="0"/>
                        </a:spcAft>
                        <a:buClrTx/>
                        <a:buSzTx/>
                        <a:buFont typeface="Arial" panose="020B0604020202020204" pitchFamily="34" charset="0"/>
                        <a:buNone/>
                        <a:defRPr/>
                      </a:pPr>
                      <a:r>
                        <a:rPr lang="zh-CN" altLang="zh-CN" sz="2400" kern="100" dirty="0">
                          <a:solidFill>
                            <a:schemeClr val="dk1"/>
                          </a:solidFill>
                          <a:effectLst/>
                          <a:latin typeface="华文楷体" panose="02010600040101010101" pitchFamily="2" charset="-122"/>
                          <a:ea typeface="华文楷体" panose="02010600040101010101" pitchFamily="2" charset="-122"/>
                          <a:cs typeface="+mn-cs"/>
                        </a:rPr>
                        <a:t>基于流调研判，扩大范围开展全员核酸检测。</a:t>
                      </a:r>
                      <a:endParaRPr lang="zh-CN"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defTabSz="914400" rtl="0" eaLnBrk="1" latinLnBrk="0" hangingPunct="1">
                        <a:lnSpc>
                          <a:spcPts val="2100"/>
                        </a:lnSpc>
                        <a:spcAft>
                          <a:spcPts val="0"/>
                        </a:spcAft>
                        <a:buFont typeface="Arial" panose="020B0604020202020204" pitchFamily="34" charset="0"/>
                        <a:buNone/>
                      </a:pPr>
                      <a:r>
                        <a:rPr lang="zh-CN" sz="2400" kern="100" dirty="0">
                          <a:solidFill>
                            <a:schemeClr val="dk1"/>
                          </a:solidFill>
                          <a:effectLst/>
                          <a:latin typeface="华文楷体" panose="02010600040101010101" pitchFamily="2" charset="-122"/>
                          <a:ea typeface="华文楷体" panose="02010600040101010101" pitchFamily="2" charset="-122"/>
                          <a:cs typeface="+mn-cs"/>
                        </a:rPr>
                        <a:t>原则上每日开展</a:t>
                      </a:r>
                      <a:r>
                        <a:rPr lang="en-US" sz="2400" kern="100" dirty="0">
                          <a:solidFill>
                            <a:schemeClr val="dk1"/>
                          </a:solidFill>
                          <a:effectLst/>
                          <a:latin typeface="华文楷体" panose="02010600040101010101" pitchFamily="2" charset="-122"/>
                          <a:ea typeface="华文楷体" panose="02010600040101010101" pitchFamily="2" charset="-122"/>
                          <a:cs typeface="+mn-cs"/>
                        </a:rPr>
                        <a:t>1</a:t>
                      </a:r>
                      <a:r>
                        <a:rPr lang="zh-CN" sz="2400" kern="100" dirty="0">
                          <a:solidFill>
                            <a:schemeClr val="dk1"/>
                          </a:solidFill>
                          <a:effectLst/>
                          <a:latin typeface="华文楷体" panose="02010600040101010101" pitchFamily="2" charset="-122"/>
                          <a:ea typeface="华文楷体" panose="02010600040101010101" pitchFamily="2" charset="-122"/>
                          <a:cs typeface="+mn-cs"/>
                        </a:rPr>
                        <a:t>次全员核酸检测</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连续</a:t>
                      </a:r>
                      <a:r>
                        <a:rPr lang="en-US" sz="2400" kern="100" dirty="0">
                          <a:solidFill>
                            <a:schemeClr val="dk1"/>
                          </a:solidFill>
                          <a:effectLst/>
                          <a:latin typeface="华文楷体" panose="02010600040101010101" pitchFamily="2" charset="-122"/>
                          <a:ea typeface="华文楷体" panose="02010600040101010101" pitchFamily="2" charset="-122"/>
                          <a:cs typeface="+mn-cs"/>
                        </a:rPr>
                        <a:t>3</a:t>
                      </a:r>
                      <a:r>
                        <a:rPr lang="zh-CN" sz="2400" kern="100" dirty="0">
                          <a:solidFill>
                            <a:schemeClr val="dk1"/>
                          </a:solidFill>
                          <a:effectLst/>
                          <a:latin typeface="华文楷体" panose="02010600040101010101" pitchFamily="2" charset="-122"/>
                          <a:ea typeface="华文楷体" panose="02010600040101010101" pitchFamily="2" charset="-122"/>
                          <a:cs typeface="+mn-cs"/>
                        </a:rPr>
                        <a:t>次核酸检测无社会面感染者</a:t>
                      </a:r>
                      <a:r>
                        <a:rPr lang="zh-CN" altLang="en-US" sz="2400" kern="100" dirty="0">
                          <a:solidFill>
                            <a:schemeClr val="dk1"/>
                          </a:solidFill>
                          <a:effectLst/>
                          <a:latin typeface="华文楷体" panose="02010600040101010101" pitchFamily="2" charset="-122"/>
                          <a:ea typeface="华文楷体" panose="02010600040101010101" pitchFamily="2" charset="-122"/>
                          <a:cs typeface="+mn-cs"/>
                        </a:rPr>
                        <a:t>；</a:t>
                      </a:r>
                      <a:endParaRPr lang="en-US" altLang="zh-CN" sz="2400" kern="100" dirty="0">
                        <a:solidFill>
                          <a:schemeClr val="dk1"/>
                        </a:solidFill>
                        <a:effectLst/>
                        <a:latin typeface="华文楷体" panose="02010600040101010101" pitchFamily="2" charset="-122"/>
                        <a:ea typeface="华文楷体" panose="02010600040101010101" pitchFamily="2" charset="-122"/>
                        <a:cs typeface="+mn-cs"/>
                      </a:endParaRPr>
                    </a:p>
                    <a:p>
                      <a:pPr marL="285750" indent="-285750" algn="l" defTabSz="914400" rtl="0" eaLnBrk="1" latinLnBrk="0" hangingPunct="1">
                        <a:lnSpc>
                          <a:spcPts val="2100"/>
                        </a:lnSpc>
                        <a:spcAft>
                          <a:spcPts val="0"/>
                        </a:spcAft>
                        <a:buFont typeface="Arial" panose="020B0604020202020204" pitchFamily="34" charset="0"/>
                        <a:buChar char="•"/>
                      </a:pPr>
                      <a:r>
                        <a:rPr lang="zh-CN" sz="2400" kern="100" dirty="0">
                          <a:solidFill>
                            <a:schemeClr val="dk1"/>
                          </a:solidFill>
                          <a:effectLst/>
                          <a:latin typeface="华文楷体" panose="02010600040101010101" pitchFamily="2" charset="-122"/>
                          <a:ea typeface="华文楷体" panose="02010600040101010101" pitchFamily="2" charset="-122"/>
                          <a:cs typeface="+mn-cs"/>
                        </a:rPr>
                        <a:t>可停止全员核酸检测。</a:t>
                      </a:r>
                      <a:endParaRPr lang="zh-CN" sz="2400" kern="100" dirty="0">
                        <a:solidFill>
                          <a:schemeClr val="dk1"/>
                        </a:solidFill>
                        <a:effectLst/>
                        <a:latin typeface="华文楷体" panose="02010600040101010101" pitchFamily="2" charset="-122"/>
                        <a:ea typeface="华文楷体" panose="02010600040101010101" pitchFamily="2" charset="-122"/>
                        <a:cs typeface="+mn-cs"/>
                      </a:endParaRPr>
                    </a:p>
                  </a:txBody>
                  <a:tcPr marL="6191" marR="6191" marT="6191" marB="61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2135560" y="1412776"/>
            <a:ext cx="2880828" cy="477054"/>
          </a:xfrm>
          <a:prstGeom prst="rect">
            <a:avLst/>
          </a:prstGeom>
        </p:spPr>
        <p:txBody>
          <a:bodyPr wrap="square">
            <a:spAutoFit/>
          </a:bodyPr>
          <a:lstStyle/>
          <a:p>
            <a:pPr marL="342900" indent="-342900" algn="just">
              <a:lnSpc>
                <a:spcPts val="30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农村地区</a:t>
            </a:r>
            <a:endPar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5360" y="0"/>
            <a:ext cx="11017224" cy="6858000"/>
          </a:xfrm>
          <a:prstGeom prst="rect">
            <a:avLst/>
          </a:prstGeom>
        </p:spPr>
      </p:pic>
    </p:spTree>
    <p:custDataLst>
      <p:tags r:id="rId2"/>
    </p:custData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1700808"/>
            <a:ext cx="10729192" cy="3770263"/>
          </a:xfrm>
          <a:prstGeom prst="rect">
            <a:avLst/>
          </a:prstGeom>
        </p:spPr>
        <p:txBody>
          <a:bodyPr wrap="square">
            <a:spAutoFit/>
          </a:bodyPr>
          <a:lstStyle/>
          <a:p>
            <a:pPr marL="285750" indent="-285750" algn="just">
              <a:lnSpc>
                <a:spcPts val="3600"/>
              </a:lnSpc>
              <a:spcBef>
                <a:spcPts val="600"/>
              </a:spcBef>
              <a:spcAft>
                <a:spcPts val="600"/>
              </a:spcAft>
              <a:buFont typeface="Wingdings" panose="05000000000000000000" pitchFamily="2" charset="2"/>
              <a:buChar char="Ø"/>
            </a:pP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增加</a:t>
            </a:r>
            <a:r>
              <a:rPr lang="zh-CN" altLang="zh-CN" sz="2800" kern="100" dirty="0">
                <a:latin typeface="华文楷体" panose="02010600040101010101" pitchFamily="2" charset="-122"/>
                <a:ea typeface="华文楷体" panose="02010600040101010101" pitchFamily="2" charset="-122"/>
                <a:cs typeface="Times New Roman" panose="02020603050405020304" pitchFamily="18" charset="0"/>
              </a:rPr>
              <a:t>转运前的组织管理内容</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，建立转运工作机制，明确车辆储备要求。</a:t>
            </a:r>
            <a:endPar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a:p>
            <a:pPr marL="285750" indent="-285750" algn="just">
              <a:lnSpc>
                <a:spcPts val="36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确诊病例和无症状感染者发现后应立即转运至定点医疗机构或方舱医院进行治疗或隔离观察</a:t>
            </a:r>
            <a:r>
              <a:rPr lang="zh-CN" altLang="en-US" sz="2800" kern="100" dirty="0">
                <a:latin typeface="华文楷体" panose="02010600040101010101" pitchFamily="2" charset="-122"/>
                <a:ea typeface="华文楷体" panose="02010600040101010101" pitchFamily="2" charset="-122"/>
                <a:cs typeface="仿宋_GB2312" panose="02010609030101010101" pitchFamily="49" charset="-122"/>
              </a:rPr>
              <a:t>。</a:t>
            </a:r>
            <a:endParaRPr lang="zh-CN"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a:p>
            <a:pPr marL="285750" indent="-285750" algn="just">
              <a:lnSpc>
                <a:spcPts val="36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Times New Roman" panose="02020603050405020304" pitchFamily="18" charset="0"/>
              </a:rPr>
              <a:t>细化</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密切接触者</a:t>
            </a:r>
            <a:r>
              <a:rPr lang="zh-CN" altLang="zh-CN" sz="2800" kern="100" dirty="0">
                <a:latin typeface="华文楷体" panose="02010600040101010101" pitchFamily="2" charset="-122"/>
                <a:ea typeface="华文楷体" panose="02010600040101010101" pitchFamily="2" charset="-122"/>
                <a:cs typeface="Times New Roman" panose="02020603050405020304" pitchFamily="18" charset="0"/>
              </a:rPr>
              <a:t>转运流程</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应安排专用车辆在</a:t>
            </a:r>
            <a:r>
              <a:rPr lang="en-US" altLang="zh-CN" sz="2800" kern="100" dirty="0">
                <a:latin typeface="华文楷体" panose="02010600040101010101" pitchFamily="2" charset="-122"/>
                <a:ea typeface="华文楷体" panose="02010600040101010101" pitchFamily="2" charset="-122"/>
                <a:cs typeface="仿宋_GB2312" panose="02010609030101010101" pitchFamily="49" charset="-122"/>
              </a:rPr>
              <a:t>8</a:t>
            </a: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小时内转运至集中隔离场所</a:t>
            </a:r>
            <a:r>
              <a:rPr lang="zh-CN" altLang="en-US" sz="2800" kern="100" dirty="0">
                <a:latin typeface="华文楷体" panose="02010600040101010101" pitchFamily="2" charset="-122"/>
                <a:ea typeface="华文楷体" panose="02010600040101010101" pitchFamily="2" charset="-122"/>
                <a:cs typeface="仿宋_GB2312" panose="02010609030101010101" pitchFamily="49" charset="-122"/>
              </a:rPr>
              <a:t>。</a:t>
            </a:r>
            <a:endParaRPr lang="en-US" altLang="zh-CN" sz="2800" kern="100" dirty="0">
              <a:latin typeface="华文楷体" panose="02010600040101010101" pitchFamily="2" charset="-122"/>
              <a:ea typeface="华文楷体" panose="02010600040101010101" pitchFamily="2" charset="-122"/>
              <a:cs typeface="仿宋_GB2312" panose="02010609030101010101" pitchFamily="49" charset="-122"/>
            </a:endParaRPr>
          </a:p>
          <a:p>
            <a:pPr marL="285750" indent="-285750" algn="just">
              <a:lnSpc>
                <a:spcPts val="3600"/>
              </a:lnSpc>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坚决杜绝将核酸阳性人员与</a:t>
            </a:r>
            <a:r>
              <a:rPr lang="zh-CN" altLang="en-US" sz="2800" kern="100" dirty="0">
                <a:latin typeface="华文楷体" panose="02010600040101010101" pitchFamily="2" charset="-122"/>
                <a:ea typeface="华文楷体" panose="02010600040101010101" pitchFamily="2" charset="-122"/>
                <a:cs typeface="仿宋_GB2312" panose="02010609030101010101" pitchFamily="49" charset="-122"/>
              </a:rPr>
              <a:t>密切接触者同车</a:t>
            </a:r>
            <a:r>
              <a:rPr lang="zh-CN" altLang="zh-CN" sz="2800" kern="100" dirty="0">
                <a:latin typeface="华文楷体" panose="02010600040101010101" pitchFamily="2" charset="-122"/>
                <a:ea typeface="华文楷体" panose="02010600040101010101" pitchFamily="2" charset="-122"/>
                <a:cs typeface="仿宋_GB2312" panose="02010609030101010101" pitchFamily="49" charset="-122"/>
              </a:rPr>
              <a:t>转运。</a:t>
            </a:r>
            <a:endParaRPr lang="zh-CN"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
        <p:nvSpPr>
          <p:cNvPr id="3" name="矩形 2"/>
          <p:cNvSpPr/>
          <p:nvPr/>
        </p:nvSpPr>
        <p:spPr>
          <a:xfrm>
            <a:off x="3935761" y="404665"/>
            <a:ext cx="3068469" cy="584775"/>
          </a:xfrm>
          <a:prstGeom prst="rect">
            <a:avLst/>
          </a:prstGeom>
        </p:spPr>
        <p:txBody>
          <a:bodyPr wrap="none">
            <a:spAutoFit/>
          </a:bodyPr>
          <a:lstStyle/>
          <a:p>
            <a:pPr algn="ctr"/>
            <a:r>
              <a:rPr lang="zh-CN" altLang="en-US" sz="3200" b="1" dirty="0">
                <a:solidFill>
                  <a:schemeClr val="accent6"/>
                </a:solidFill>
                <a:latin typeface="黑体" panose="02010600030101010101" pitchFamily="49" charset="-122"/>
                <a:ea typeface="黑体" panose="02010600030101010101" pitchFamily="49" charset="-122"/>
                <a:cs typeface="+mj-cs"/>
              </a:rPr>
              <a:t>（四）人员转运</a:t>
            </a:r>
            <a:endParaRPr lang="zh-CN" altLang="en-US" sz="32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7408" y="1340768"/>
            <a:ext cx="10873208" cy="4616648"/>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Ø"/>
            </a:pP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对</a:t>
            </a:r>
            <a:r>
              <a:rPr lang="zh-CN" altLang="zh-CN" sz="2800" kern="100" dirty="0">
                <a:latin typeface="华文楷体" panose="02010600040101010101" pitchFamily="2" charset="-122"/>
                <a:ea typeface="华文楷体" panose="02010600040101010101" pitchFamily="2" charset="-122"/>
                <a:cs typeface="Times New Roman" panose="02020603050405020304" pitchFamily="18" charset="0"/>
              </a:rPr>
              <a:t>隔离管理的要求补充完善</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加强管理措施</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panose="02010600040101010101" pitchFamily="2" charset="-122"/>
                <a:ea typeface="华文楷体" panose="02010600040101010101" pitchFamily="2" charset="-122"/>
              </a:rPr>
              <a:t>明确要求隔离点启动前要进行评估，满足要求后方可启动；</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panose="02010600040101010101" pitchFamily="2" charset="-122"/>
                <a:ea typeface="华文楷体" panose="02010600040101010101" pitchFamily="2" charset="-122"/>
              </a:rPr>
              <a:t>细化了集中隔离人员的管理要求</a:t>
            </a:r>
            <a:r>
              <a:rPr lang="zh-CN" altLang="en-US" sz="2400" dirty="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zh-CN" sz="2400" dirty="0">
                <a:solidFill>
                  <a:srgbClr val="C00000"/>
                </a:solidFill>
                <a:latin typeface="华文楷体" panose="02010600040101010101" pitchFamily="2" charset="-122"/>
                <a:ea typeface="华文楷体" panose="02010600040101010101" pitchFamily="2" charset="-122"/>
              </a:rPr>
              <a:t>增加</a:t>
            </a:r>
            <a:r>
              <a:rPr lang="zh-CN" altLang="zh-CN" sz="2400" dirty="0">
                <a:latin typeface="华文楷体" panose="02010600040101010101" pitchFamily="2" charset="-122"/>
                <a:ea typeface="华文楷体" panose="02010600040101010101" pitchFamily="2" charset="-122"/>
              </a:rPr>
              <a:t>隔离人员检测阳性后需开展交叉感染风险评估</a:t>
            </a:r>
            <a:r>
              <a:rPr lang="zh-CN" altLang="en-US" sz="2400" dirty="0">
                <a:latin typeface="华文楷体" panose="02010600040101010101" pitchFamily="2" charset="-122"/>
                <a:ea typeface="华文楷体" panose="02010600040101010101" pitchFamily="2" charset="-122"/>
              </a:rPr>
              <a:t>；</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en-US" sz="2400" dirty="0">
                <a:solidFill>
                  <a:srgbClr val="C00000"/>
                </a:solidFill>
                <a:latin typeface="华文楷体" panose="02010600040101010101" pitchFamily="2" charset="-122"/>
                <a:ea typeface="华文楷体" panose="02010600040101010101" pitchFamily="2" charset="-122"/>
              </a:rPr>
              <a:t>增加</a:t>
            </a:r>
            <a:r>
              <a:rPr lang="zh-CN" altLang="zh-CN" sz="2400" dirty="0">
                <a:latin typeface="华文楷体" panose="02010600040101010101" pitchFamily="2" charset="-122"/>
                <a:ea typeface="华文楷体" panose="02010600040101010101" pitchFamily="2" charset="-122"/>
              </a:rPr>
              <a:t>解除隔离时需满足“人、物、环境”核酸检测同时阴性</a:t>
            </a:r>
            <a:r>
              <a:rPr lang="zh-CN" altLang="en-US" sz="2400" dirty="0">
                <a:latin typeface="华文楷体" panose="02010600040101010101" pitchFamily="2" charset="-122"/>
                <a:ea typeface="华文楷体" panose="02010600040101010101" pitchFamily="2" charset="-122"/>
              </a:rPr>
              <a:t>；如物品或环境核酸检测阳性，在排除隔离人员感染的可能后，方可解除集中隔离；</a:t>
            </a:r>
            <a:endParaRPr lang="en-US" altLang="zh-CN" sz="2400" dirty="0">
              <a:latin typeface="华文楷体" panose="02010600040101010101" pitchFamily="2" charset="-122"/>
              <a:ea typeface="华文楷体" panose="02010600040101010101" pitchFamily="2" charset="-122"/>
            </a:endParaRPr>
          </a:p>
          <a:p>
            <a:pPr marL="800100" lvl="1" indent="-342900" algn="just">
              <a:spcBef>
                <a:spcPts val="600"/>
              </a:spcBef>
              <a:spcAft>
                <a:spcPts val="600"/>
              </a:spcAft>
              <a:buFont typeface="华文楷体" panose="02010600040101010101" pitchFamily="2" charset="-122"/>
              <a:buChar char="−"/>
            </a:pPr>
            <a:r>
              <a:rPr lang="zh-CN" altLang="en-US" sz="2400" dirty="0">
                <a:solidFill>
                  <a:srgbClr val="C00000"/>
                </a:solidFill>
                <a:latin typeface="华文楷体" panose="02010600040101010101" pitchFamily="2" charset="-122"/>
                <a:ea typeface="华文楷体" panose="02010600040101010101" pitchFamily="2" charset="-122"/>
              </a:rPr>
              <a:t>增加</a:t>
            </a:r>
            <a:r>
              <a:rPr lang="zh-CN" altLang="zh-CN" sz="2400" dirty="0">
                <a:latin typeface="华文楷体" panose="02010600040101010101" pitchFamily="2" charset="-122"/>
                <a:ea typeface="华文楷体" panose="02010600040101010101" pitchFamily="2" charset="-122"/>
              </a:rPr>
              <a:t>解除隔离人员信息流转和规范解除隔离后的注意事项告知等要求</a:t>
            </a:r>
            <a:r>
              <a:rPr lang="zh-CN" altLang="en-US" sz="2400" dirty="0">
                <a:latin typeface="华文楷体" panose="02010600040101010101" pitchFamily="2" charset="-122"/>
                <a:ea typeface="华文楷体" panose="02010600040101010101" pitchFamily="2" charset="-122"/>
              </a:rPr>
              <a:t>；</a:t>
            </a:r>
            <a:endPar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endParaRPr>
          </a:p>
          <a:p>
            <a:pPr marL="457200" indent="-457200" algn="just">
              <a:spcBef>
                <a:spcPts val="600"/>
              </a:spcBef>
              <a:spcAft>
                <a:spcPts val="600"/>
              </a:spcAft>
              <a:buFont typeface="Wingdings" panose="05000000000000000000" pitchFamily="2" charset="2"/>
              <a:buChar char="Ø"/>
            </a:pPr>
            <a:r>
              <a:rPr lang="zh-CN" altLang="zh-CN"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增加居家健康监测指南</a:t>
            </a:r>
            <a:endParaRPr lang="en-US" altLang="zh-CN"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panose="02010600040101010101" pitchFamily="2" charset="-122"/>
                <a:ea typeface="华文楷体" panose="02010600040101010101" pitchFamily="2" charset="-122"/>
              </a:rPr>
              <a:t>进一步指导各地规范开展居家健康监测</a:t>
            </a:r>
            <a:endParaRPr lang="zh-CN" altLang="zh-CN" sz="2400" dirty="0">
              <a:latin typeface="华文楷体" panose="02010600040101010101" pitchFamily="2" charset="-122"/>
              <a:ea typeface="华文楷体" panose="02010600040101010101" pitchFamily="2" charset="-122"/>
            </a:endParaRPr>
          </a:p>
        </p:txBody>
      </p:sp>
      <p:sp>
        <p:nvSpPr>
          <p:cNvPr id="3" name="TextBox 1"/>
          <p:cNvSpPr txBox="1"/>
          <p:nvPr/>
        </p:nvSpPr>
        <p:spPr>
          <a:xfrm>
            <a:off x="3719736" y="404664"/>
            <a:ext cx="5976664" cy="645160"/>
          </a:xfrm>
          <a:prstGeom prst="rect">
            <a:avLst/>
          </a:prstGeom>
          <a:noFill/>
        </p:spPr>
        <p:txBody>
          <a:bodyPr wrap="square" rtlCol="0">
            <a:spAutoFit/>
          </a:bodyPr>
          <a:lstStyle/>
          <a:p>
            <a:r>
              <a:rPr lang="zh-CN" altLang="en-US" sz="3600" b="1" dirty="0">
                <a:solidFill>
                  <a:schemeClr val="accent6"/>
                </a:solidFill>
                <a:latin typeface="黑体" panose="02010600030101010101" pitchFamily="49" charset="-122"/>
                <a:ea typeface="黑体" panose="02010600030101010101" pitchFamily="49" charset="-122"/>
                <a:cs typeface="+mj-cs"/>
              </a:rPr>
              <a:t>（五）</a:t>
            </a:r>
            <a:r>
              <a:rPr lang="zh-CN" altLang="en-US" sz="3600" b="1" dirty="0">
                <a:solidFill>
                  <a:schemeClr val="accent6"/>
                </a:solidFill>
                <a:latin typeface="黑体" panose="02010600030101010101" pitchFamily="49" charset="-122"/>
                <a:ea typeface="黑体" panose="02010600030101010101" pitchFamily="49" charset="-122"/>
              </a:rPr>
              <a:t>隔离管理-1</a:t>
            </a:r>
            <a:endParaRPr lang="zh-CN" altLang="en-US" sz="3600" b="1" dirty="0">
              <a:solidFill>
                <a:schemeClr val="accent6"/>
              </a:solidFill>
              <a:latin typeface="黑体" panose="02010600030101010101" pitchFamily="49" charset="-122"/>
              <a:ea typeface="黑体" panose="02010600030101010101" pitchFamily="49" charset="-122"/>
            </a:endParaRP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1942064"/>
            <a:ext cx="10801200" cy="5162201"/>
          </a:xfrm>
          <a:prstGeom prst="rect">
            <a:avLst/>
          </a:prstGeom>
        </p:spPr>
        <p:txBody>
          <a:bodyPr wrap="square">
            <a:noAutofit/>
          </a:bodyPr>
          <a:lstStyle/>
          <a:p>
            <a:pPr marL="800100" lvl="1" indent="-342900" algn="just">
              <a:spcBef>
                <a:spcPts val="600"/>
              </a:spcBef>
              <a:spcAft>
                <a:spcPts val="600"/>
              </a:spcAft>
              <a:buFont typeface="华文楷体" panose="02010600040101010101" pitchFamily="2" charset="-122"/>
              <a:buChar char="−"/>
            </a:pPr>
            <a:r>
              <a:rPr lang="en-US" altLang="zh-CN" sz="2400" dirty="0">
                <a:latin typeface="华文楷体" charset="0"/>
                <a:ea typeface="华文楷体" charset="0"/>
              </a:rPr>
              <a:t> </a:t>
            </a:r>
            <a:r>
              <a:rPr lang="zh-CN" altLang="zh-CN" sz="2400" dirty="0">
                <a:solidFill>
                  <a:srgbClr val="C00000"/>
                </a:solidFill>
                <a:latin typeface="华文楷体" charset="0"/>
                <a:ea typeface="华文楷体" charset="0"/>
              </a:rPr>
              <a:t>集中隔离点工作人员</a:t>
            </a:r>
            <a:r>
              <a:rPr lang="zh-CN" altLang="zh-CN" sz="2400" dirty="0">
                <a:latin typeface="华文楷体" charset="0"/>
                <a:ea typeface="华文楷体" charset="0"/>
              </a:rPr>
              <a:t>检出新冠病毒核酸</a:t>
            </a:r>
            <a:r>
              <a:rPr lang="zh-CN" altLang="zh-CN" sz="2400" dirty="0">
                <a:solidFill>
                  <a:srgbClr val="C00000"/>
                </a:solidFill>
                <a:latin typeface="华文楷体" charset="0"/>
                <a:ea typeface="华文楷体" charset="0"/>
              </a:rPr>
              <a:t>阳性</a:t>
            </a:r>
            <a:r>
              <a:rPr lang="zh-CN" altLang="zh-CN" sz="2400" dirty="0">
                <a:latin typeface="华文楷体" charset="0"/>
                <a:ea typeface="华文楷体" charset="0"/>
              </a:rPr>
              <a:t>；</a:t>
            </a:r>
            <a:endParaRPr lang="zh-CN" altLang="zh-CN" sz="2400" dirty="0">
              <a:latin typeface="华文楷体" charset="0"/>
              <a:ea typeface="华文楷体"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charset="0"/>
                <a:ea typeface="华文楷体" charset="0"/>
              </a:rPr>
              <a:t>集中隔离点内同一垂直方向但不同楼层的集中隔离房间发生两例及以上阳性人员，阳性人员的检出时间间隔在</a:t>
            </a:r>
            <a:r>
              <a:rPr lang="zh-CN" altLang="en-US" sz="2400" dirty="0">
                <a:solidFill>
                  <a:srgbClr val="C00000"/>
                </a:solidFill>
                <a:latin typeface="华文楷体" charset="0"/>
                <a:ea typeface="华文楷体" charset="0"/>
              </a:rPr>
              <a:t>一</a:t>
            </a:r>
            <a:r>
              <a:rPr lang="zh-CN" altLang="zh-CN" sz="2400" dirty="0">
                <a:solidFill>
                  <a:srgbClr val="C00000"/>
                </a:solidFill>
                <a:latin typeface="华文楷体" charset="0"/>
                <a:ea typeface="华文楷体" charset="0"/>
              </a:rPr>
              <a:t>周以内；</a:t>
            </a:r>
            <a:endParaRPr lang="zh-CN" altLang="zh-CN" sz="2400" dirty="0">
              <a:solidFill>
                <a:srgbClr val="C00000"/>
              </a:solidFill>
              <a:latin typeface="华文楷体" charset="0"/>
              <a:ea typeface="华文楷体"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charset="0"/>
                <a:ea typeface="华文楷体" charset="0"/>
              </a:rPr>
              <a:t>集中隔离点内同一楼层出现两例及以上阳性人员，阳性人员的检出时间间隔在</a:t>
            </a:r>
            <a:r>
              <a:rPr lang="zh-CN" altLang="en-US" sz="2400" dirty="0">
                <a:solidFill>
                  <a:srgbClr val="C00000"/>
                </a:solidFill>
                <a:latin typeface="华文楷体" charset="0"/>
                <a:ea typeface="华文楷体" charset="0"/>
              </a:rPr>
              <a:t>一</a:t>
            </a:r>
            <a:r>
              <a:rPr lang="zh-CN" altLang="zh-CN" sz="2400" dirty="0">
                <a:solidFill>
                  <a:srgbClr val="C00000"/>
                </a:solidFill>
                <a:latin typeface="华文楷体" charset="0"/>
                <a:ea typeface="华文楷体" charset="0"/>
              </a:rPr>
              <a:t>周以内</a:t>
            </a:r>
            <a:r>
              <a:rPr lang="zh-CN" altLang="zh-CN" sz="2400" dirty="0">
                <a:latin typeface="华文楷体" charset="0"/>
                <a:ea typeface="华文楷体" charset="0"/>
              </a:rPr>
              <a:t>；</a:t>
            </a:r>
            <a:endParaRPr lang="zh-CN" altLang="zh-CN" sz="2400" dirty="0">
              <a:latin typeface="华文楷体" charset="0"/>
              <a:ea typeface="华文楷体"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charset="0"/>
                <a:ea typeface="华文楷体" charset="0"/>
              </a:rPr>
              <a:t>包括但不限于在集中隔离点相互串门、交流，采样人员在采样过程中消毒不到位等情况；</a:t>
            </a:r>
            <a:endParaRPr lang="zh-CN" altLang="zh-CN" sz="2400" dirty="0">
              <a:latin typeface="华文楷体" charset="0"/>
              <a:ea typeface="华文楷体" charset="0"/>
            </a:endParaRPr>
          </a:p>
          <a:p>
            <a:pPr marL="800100" lvl="1" indent="-342900" algn="just">
              <a:spcBef>
                <a:spcPts val="600"/>
              </a:spcBef>
              <a:spcAft>
                <a:spcPts val="600"/>
              </a:spcAft>
              <a:buFont typeface="华文楷体" panose="02010600040101010101" pitchFamily="2" charset="-122"/>
              <a:buChar char="−"/>
            </a:pPr>
            <a:r>
              <a:rPr lang="zh-CN" altLang="zh-CN" sz="2400" dirty="0">
                <a:latin typeface="华文楷体" charset="0"/>
                <a:ea typeface="华文楷体" charset="0"/>
              </a:rPr>
              <a:t>集中隔离医学观察人员</a:t>
            </a:r>
            <a:r>
              <a:rPr lang="zh-CN" altLang="en-US" sz="2400" dirty="0">
                <a:latin typeface="华文楷体" charset="0"/>
                <a:ea typeface="华文楷体" charset="0"/>
              </a:rPr>
              <a:t>解除集中隔离</a:t>
            </a:r>
            <a:r>
              <a:rPr lang="zh-CN" altLang="zh-CN" sz="2400" dirty="0">
                <a:latin typeface="华文楷体" charset="0"/>
                <a:ea typeface="华文楷体" charset="0"/>
              </a:rPr>
              <a:t>后首次检出新冠病毒核酸阳性</a:t>
            </a:r>
            <a:r>
              <a:rPr lang="zh-CN" altLang="en-US" sz="2400" dirty="0">
                <a:latin typeface="华文楷体" charset="0"/>
                <a:ea typeface="华文楷体" charset="0"/>
              </a:rPr>
              <a:t>。</a:t>
            </a:r>
            <a:endParaRPr lang="zh-CN" altLang="zh-CN" sz="2400" dirty="0">
              <a:latin typeface="华文楷体" panose="02010600040101010101" pitchFamily="2" charset="-122"/>
              <a:ea typeface="华文楷体" panose="02010600040101010101" pitchFamily="2" charset="-122"/>
            </a:endParaRPr>
          </a:p>
        </p:txBody>
      </p:sp>
      <p:sp>
        <p:nvSpPr>
          <p:cNvPr id="3" name="TextBox 1"/>
          <p:cNvSpPr txBox="1"/>
          <p:nvPr/>
        </p:nvSpPr>
        <p:spPr>
          <a:xfrm>
            <a:off x="3719736" y="404664"/>
            <a:ext cx="5976664" cy="645160"/>
          </a:xfrm>
          <a:prstGeom prst="rect">
            <a:avLst/>
          </a:prstGeom>
          <a:noFill/>
        </p:spPr>
        <p:txBody>
          <a:bodyPr wrap="square" rtlCol="0">
            <a:spAutoFit/>
          </a:bodyPr>
          <a:lstStyle/>
          <a:p>
            <a:r>
              <a:rPr lang="zh-CN" altLang="en-US" sz="3600" b="1" dirty="0">
                <a:solidFill>
                  <a:schemeClr val="accent6"/>
                </a:solidFill>
                <a:latin typeface="黑体" panose="02010600030101010101" pitchFamily="49" charset="-122"/>
                <a:ea typeface="黑体" panose="02010600030101010101" pitchFamily="49" charset="-122"/>
                <a:cs typeface="+mj-cs"/>
              </a:rPr>
              <a:t>（五）隔离管理</a:t>
            </a:r>
            <a:r>
              <a:rPr lang="en-US" altLang="zh-CN" sz="3600" b="1" dirty="0">
                <a:solidFill>
                  <a:schemeClr val="accent6"/>
                </a:solidFill>
                <a:latin typeface="黑体" panose="02010600030101010101" pitchFamily="49" charset="-122"/>
                <a:ea typeface="黑体" panose="02010600030101010101" pitchFamily="49" charset="-122"/>
                <a:cs typeface="+mj-cs"/>
              </a:rPr>
              <a:t>-</a:t>
            </a:r>
            <a:r>
              <a:rPr lang="en-US" altLang="zh-CN" sz="3600" b="1" dirty="0">
                <a:solidFill>
                  <a:schemeClr val="accent6"/>
                </a:solidFill>
                <a:latin typeface="黑体" panose="02010600030101010101" pitchFamily="49" charset="-122"/>
                <a:ea typeface="黑体" panose="02010600030101010101" pitchFamily="49" charset="-122"/>
                <a:cs typeface="+mj-cs"/>
              </a:rPr>
              <a:t>2</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sp>
        <p:nvSpPr>
          <p:cNvPr id="4" name="文本框 3"/>
          <p:cNvSpPr txBox="1"/>
          <p:nvPr userDrawn="1"/>
        </p:nvSpPr>
        <p:spPr>
          <a:xfrm>
            <a:off x="1918070" y="1144269"/>
            <a:ext cx="8355860" cy="829945"/>
          </a:xfrm>
          <a:prstGeom prst="rect">
            <a:avLst/>
          </a:prstGeom>
        </p:spPr>
        <p:txBody>
          <a:bodyPr wrap="square" rtlCol="0">
            <a:spAutoFit/>
          </a:bodyPr>
          <a:lstStyle/>
          <a:p>
            <a:pPr marL="342900" indent="-342900">
              <a:buFont typeface="Wingdings" panose="05000000000000000000" pitchFamily="2" charset="2"/>
              <a:buChar char="Ø"/>
            </a:pPr>
            <a:r>
              <a:rPr lang="zh-CN" altLang="en-US" sz="2400" kern="100" dirty="0">
                <a:latin typeface="华文楷体" charset="0"/>
                <a:ea typeface="华文楷体" charset="0"/>
                <a:cs typeface="Times New Roman" panose="02020603050405020304" pitchFamily="18" charset="0"/>
                <a:sym typeface="+mn-ea"/>
              </a:rPr>
              <a:t>隔离点出现阳性人员后</a:t>
            </a:r>
            <a:r>
              <a:rPr lang="zh-CN" altLang="en-US" sz="2400" kern="100" dirty="0">
                <a:latin typeface="华文楷体" charset="0"/>
                <a:ea typeface="华文楷体" charset="0"/>
                <a:sym typeface="+mn-ea"/>
              </a:rPr>
              <a:t>，</a:t>
            </a:r>
            <a:r>
              <a:rPr lang="zh-CN" altLang="en-US" sz="2400" kern="100" dirty="0">
                <a:latin typeface="华文楷体" charset="0"/>
                <a:ea typeface="华文楷体" charset="0"/>
              </a:rPr>
              <a:t>需排查集中隔离点交叉感染风险，</a:t>
            </a:r>
            <a:r>
              <a:rPr lang="en-US" altLang="zh-CN" sz="2400" kern="100" dirty="0">
                <a:latin typeface="华文楷体" charset="0"/>
                <a:ea typeface="华文楷体" charset="0"/>
                <a:sym typeface="+mn-ea"/>
              </a:rPr>
              <a:t>  </a:t>
            </a:r>
            <a:r>
              <a:rPr lang="zh-CN" altLang="en-US" sz="2400" dirty="0">
                <a:latin typeface="华文楷体" charset="0"/>
                <a:ea typeface="华文楷体" charset="0"/>
                <a:sym typeface="+mn-ea"/>
              </a:rPr>
              <a:t>应特别</a:t>
            </a:r>
            <a:r>
              <a:rPr lang="zh-CN" altLang="en-US" sz="2400" dirty="0">
                <a:solidFill>
                  <a:srgbClr val="C00000"/>
                </a:solidFill>
                <a:latin typeface="华文楷体" charset="0"/>
                <a:ea typeface="华文楷体" charset="0"/>
                <a:sym typeface="+mn-ea"/>
              </a:rPr>
              <a:t>关注以下几种情形</a:t>
            </a:r>
            <a:r>
              <a:rPr lang="zh-CN" altLang="en-US" sz="2400" dirty="0">
                <a:latin typeface="华文楷体" charset="0"/>
                <a:ea typeface="华文楷体" charset="0"/>
                <a:sym typeface="+mn-ea"/>
              </a:rPr>
              <a:t>：</a:t>
            </a:r>
            <a:endParaRPr lang="zh-CN" altLang="en-US" sz="2400" dirty="0"/>
          </a:p>
        </p:txBody>
      </p:sp>
      <p:sp>
        <p:nvSpPr>
          <p:cNvPr id="5" name="矩形 4"/>
          <p:cNvSpPr/>
          <p:nvPr/>
        </p:nvSpPr>
        <p:spPr>
          <a:xfrm>
            <a:off x="1127448" y="5589241"/>
            <a:ext cx="9361040" cy="83099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zh-CN" altLang="en-US" sz="2400" kern="100" dirty="0">
                <a:solidFill>
                  <a:srgbClr val="C00000"/>
                </a:solidFill>
                <a:latin typeface="华文楷体" charset="0"/>
                <a:ea typeface="华文楷体" charset="0"/>
                <a:cs typeface="Times New Roman" panose="02020603050405020304" pitchFamily="18" charset="0"/>
              </a:rPr>
              <a:t>如存在交叉感染，风险人员从脱离存在交叉感染风险的环境之日算起，需重新完成</a:t>
            </a:r>
            <a:r>
              <a:rPr lang="en-US" altLang="zh-CN" sz="2400" kern="100" dirty="0">
                <a:solidFill>
                  <a:srgbClr val="C00000"/>
                </a:solidFill>
                <a:latin typeface="华文楷体" charset="0"/>
                <a:ea typeface="华文楷体" charset="0"/>
                <a:cs typeface="Times New Roman" panose="02020603050405020304" pitchFamily="18" charset="0"/>
              </a:rPr>
              <a:t>7</a:t>
            </a:r>
            <a:r>
              <a:rPr lang="zh-CN" altLang="en-US" sz="2400" kern="100" dirty="0">
                <a:solidFill>
                  <a:srgbClr val="C00000"/>
                </a:solidFill>
                <a:latin typeface="华文楷体" charset="0"/>
                <a:ea typeface="华文楷体" charset="0"/>
                <a:cs typeface="Times New Roman" panose="02020603050405020304" pitchFamily="18" charset="0"/>
              </a:rPr>
              <a:t>天集中隔离医学观察。</a:t>
            </a:r>
            <a:endParaRPr lang="zh-CN" altLang="zh-CN" sz="2400" dirty="0">
              <a:solidFill>
                <a:srgbClr val="C00000"/>
              </a:solidFill>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3431704" y="188640"/>
            <a:ext cx="5976664" cy="645160"/>
          </a:xfrm>
          <a:prstGeom prst="rect">
            <a:avLst/>
          </a:prstGeom>
          <a:noFill/>
        </p:spPr>
        <p:txBody>
          <a:bodyPr wrap="square" rtlCol="0">
            <a:spAutoFit/>
          </a:bodyPr>
          <a:lstStyle/>
          <a:p>
            <a:r>
              <a:rPr lang="zh-CN" altLang="en-US" sz="3600" b="1" dirty="0">
                <a:solidFill>
                  <a:schemeClr val="accent6"/>
                </a:solidFill>
                <a:latin typeface="黑体" panose="02010600030101010101" pitchFamily="49" charset="-122"/>
                <a:ea typeface="黑体" panose="02010600030101010101" pitchFamily="49" charset="-122"/>
                <a:cs typeface="+mj-cs"/>
              </a:rPr>
              <a:t>（五）隔离管理</a:t>
            </a:r>
            <a:r>
              <a:rPr lang="en-US" altLang="zh-CN" sz="3600" b="1" dirty="0">
                <a:solidFill>
                  <a:schemeClr val="accent6"/>
                </a:solidFill>
                <a:latin typeface="黑体" panose="02010600030101010101" pitchFamily="49" charset="-122"/>
                <a:ea typeface="黑体" panose="02010600030101010101" pitchFamily="49" charset="-122"/>
                <a:cs typeface="+mj-cs"/>
              </a:rPr>
              <a:t>-</a:t>
            </a:r>
            <a:r>
              <a:rPr lang="en-US" altLang="zh-CN" sz="3600" b="1" dirty="0">
                <a:solidFill>
                  <a:schemeClr val="accent6"/>
                </a:solidFill>
                <a:latin typeface="黑体" panose="02010600030101010101" pitchFamily="49" charset="-122"/>
                <a:ea typeface="黑体" panose="02010600030101010101" pitchFamily="49" charset="-122"/>
                <a:cs typeface="+mj-cs"/>
              </a:rPr>
              <a:t>3</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sp>
        <p:nvSpPr>
          <p:cNvPr id="4" name="矩形 3"/>
          <p:cNvSpPr/>
          <p:nvPr/>
        </p:nvSpPr>
        <p:spPr>
          <a:xfrm>
            <a:off x="623392" y="1052736"/>
            <a:ext cx="10513167" cy="2448272"/>
          </a:xfrm>
          <a:prstGeom prst="rect">
            <a:avLst/>
          </a:prstGeom>
        </p:spPr>
        <p:txBody>
          <a:bodyPr wrap="square">
            <a:noAutofit/>
          </a:bodyPr>
          <a:lstStyle/>
          <a:p>
            <a:pPr marL="342900" indent="-342900">
              <a:buFont typeface="Wingdings" panose="05000000000000000000" pitchFamily="2" charset="2"/>
              <a:buChar char="Ø"/>
            </a:pPr>
            <a:r>
              <a:rPr lang="en-US" altLang="zh-CN" sz="2400" kern="100" dirty="0">
                <a:latin typeface="华文楷体" charset="0"/>
                <a:ea typeface="华文楷体" charset="0"/>
                <a:cs typeface="Times New Roman" panose="02020603050405020304" pitchFamily="18" charset="0"/>
              </a:rPr>
              <a:t> </a:t>
            </a:r>
            <a:r>
              <a:rPr lang="zh-CN" altLang="en-US" sz="2400" kern="100" dirty="0">
                <a:latin typeface="华文楷体" charset="0"/>
                <a:ea typeface="华文楷体" charset="0"/>
                <a:cs typeface="Times New Roman" panose="02020603050405020304" pitchFamily="18" charset="0"/>
              </a:rPr>
              <a:t>交叉感染排查：</a:t>
            </a:r>
            <a:endParaRPr lang="zh-CN" altLang="en-US" sz="2400" kern="100" dirty="0">
              <a:latin typeface="华文楷体" charset="0"/>
              <a:ea typeface="华文楷体" charset="0"/>
              <a:cs typeface="Times New Roman" panose="02020603050405020304" pitchFamily="18" charset="0"/>
            </a:endParaRPr>
          </a:p>
          <a:p>
            <a:pPr marL="800100" lvl="1" indent="-342900" algn="just">
              <a:lnSpc>
                <a:spcPts val="1700"/>
              </a:lnSpc>
              <a:spcBef>
                <a:spcPts val="600"/>
              </a:spcBef>
              <a:spcAft>
                <a:spcPts val="600"/>
              </a:spcAft>
              <a:buFont typeface="华文楷体" panose="02010600040101010101" pitchFamily="2" charset="-122"/>
              <a:buChar char="−"/>
            </a:pPr>
            <a:r>
              <a:rPr lang="en-US" altLang="zh-CN" sz="2000" dirty="0">
                <a:solidFill>
                  <a:srgbClr val="C00000"/>
                </a:solidFill>
                <a:latin typeface="华文楷体" charset="0"/>
                <a:ea typeface="华文楷体" charset="0"/>
              </a:rPr>
              <a:t>12</a:t>
            </a:r>
            <a:r>
              <a:rPr lang="zh-CN" altLang="en-US" sz="2000" dirty="0">
                <a:solidFill>
                  <a:srgbClr val="C00000"/>
                </a:solidFill>
                <a:latin typeface="华文楷体" charset="0"/>
                <a:ea typeface="华文楷体" charset="0"/>
              </a:rPr>
              <a:t>小时内启动</a:t>
            </a:r>
            <a:r>
              <a:rPr lang="zh-CN" altLang="en-US" sz="2000" dirty="0">
                <a:latin typeface="华文楷体" charset="0"/>
                <a:ea typeface="华文楷体" charset="0"/>
              </a:rPr>
              <a:t>排查工作</a:t>
            </a:r>
            <a:endParaRPr lang="zh-CN" altLang="en-US" sz="2000" dirty="0">
              <a:latin typeface="华文楷体" charset="0"/>
              <a:ea typeface="华文楷体" charset="0"/>
            </a:endParaRPr>
          </a:p>
          <a:p>
            <a:pPr marL="800100" lvl="1" indent="-342900" algn="just">
              <a:lnSpc>
                <a:spcPts val="1700"/>
              </a:lnSpc>
              <a:spcBef>
                <a:spcPts val="600"/>
              </a:spcBef>
              <a:spcAft>
                <a:spcPts val="600"/>
              </a:spcAft>
              <a:buFont typeface="华文楷体" panose="02010600040101010101" pitchFamily="2" charset="-122"/>
              <a:buChar char="−"/>
            </a:pPr>
            <a:r>
              <a:rPr lang="zh-CN" altLang="en-US" sz="2000" dirty="0">
                <a:latin typeface="华文楷体" charset="0"/>
                <a:ea typeface="华文楷体" charset="0"/>
              </a:rPr>
              <a:t>重点调查：</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日常管理流程</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阳性人员集中隔离医学观察期间活动情况</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与其他人员接触情况</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同航班阳性样本溯源情况</a:t>
            </a:r>
            <a:endParaRPr lang="zh-CN" altLang="en-US"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通过现场流行病学调查</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调阅监控录像</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基因测序等手段</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并结合阳性人员的核酸检测</a:t>
            </a:r>
            <a:r>
              <a:rPr lang="en-US" altLang="zh-CN" sz="2000" dirty="0">
                <a:latin typeface="华文楷体" charset="0"/>
                <a:ea typeface="华文楷体" charset="0"/>
              </a:rPr>
              <a:t>Ct</a:t>
            </a:r>
            <a:r>
              <a:rPr lang="zh-CN" altLang="en-US" sz="2000" dirty="0">
                <a:latin typeface="华文楷体" charset="0"/>
                <a:ea typeface="华文楷体" charset="0"/>
              </a:rPr>
              <a:t>值</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临床表现、影像学检查和临床检验</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对可能存在流行病学关联的人员在</a:t>
            </a:r>
            <a:r>
              <a:rPr lang="en-US" altLang="zh-CN" sz="2000" dirty="0">
                <a:latin typeface="华文楷体" charset="0"/>
                <a:ea typeface="华文楷体" charset="0"/>
              </a:rPr>
              <a:t>24</a:t>
            </a:r>
            <a:r>
              <a:rPr lang="zh-CN" altLang="en-US" sz="2000" dirty="0">
                <a:latin typeface="华文楷体" charset="0"/>
                <a:ea typeface="华文楷体" charset="0"/>
              </a:rPr>
              <a:t>小时内完成核酸筛查</a:t>
            </a:r>
            <a:endParaRPr lang="en-US" altLang="zh-CN" sz="2000" dirty="0">
              <a:latin typeface="华文楷体" charset="0"/>
              <a:ea typeface="华文楷体" charset="0"/>
            </a:endParaRPr>
          </a:p>
          <a:p>
            <a:pPr marL="1257300" lvl="2" indent="-342900" algn="just">
              <a:lnSpc>
                <a:spcPts val="1800"/>
              </a:lnSpc>
              <a:spcBef>
                <a:spcPts val="600"/>
              </a:spcBef>
              <a:spcAft>
                <a:spcPts val="600"/>
              </a:spcAft>
              <a:buFont typeface="Wingdings" panose="05000000000000000000" pitchFamily="2" charset="2"/>
              <a:buChar char="ü"/>
            </a:pPr>
            <a:r>
              <a:rPr lang="zh-CN" altLang="en-US" sz="2000" dirty="0">
                <a:latin typeface="华文楷体" charset="0"/>
                <a:ea typeface="华文楷体" charset="0"/>
              </a:rPr>
              <a:t>在消毒之前对隔离场所的公共环境和相关人员的房间进行环境采样检测</a:t>
            </a:r>
            <a:endParaRPr lang="en-US" altLang="zh-CN" sz="2000" dirty="0">
              <a:latin typeface="华文楷体" charset="0"/>
              <a:ea typeface="华文楷体" charset="0"/>
            </a:endParaRPr>
          </a:p>
          <a:p>
            <a:pPr marL="800100" lvl="1" indent="-342900" algn="just">
              <a:spcBef>
                <a:spcPts val="600"/>
              </a:spcBef>
              <a:spcAft>
                <a:spcPts val="600"/>
              </a:spcAft>
              <a:buFont typeface="华文楷体" panose="02010600040101010101" pitchFamily="2" charset="-122"/>
              <a:buChar char="−"/>
            </a:pPr>
            <a:endParaRPr lang="en-US" altLang="zh-CN" sz="1600" kern="100" dirty="0">
              <a:solidFill>
                <a:srgbClr val="00B050"/>
              </a:solidFill>
              <a:latin typeface="华文楷体" charset="0"/>
              <a:ea typeface="华文楷体" charset="0"/>
              <a:cs typeface="Times New Roman" panose="02020603050405020304" pitchFamily="18" charset="0"/>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479376" y="980728"/>
          <a:ext cx="11449272" cy="5638707"/>
        </p:xfrm>
        <a:graphic>
          <a:graphicData uri="http://schemas.openxmlformats.org/drawingml/2006/table">
            <a:tbl>
              <a:tblPr firstRow="1" firstCol="1" bandRow="1">
                <a:tableStyleId>{5C22544A-7EE6-4342-B048-85BDC9FD1C3A}</a:tableStyleId>
              </a:tblPr>
              <a:tblGrid>
                <a:gridCol w="840884"/>
                <a:gridCol w="5267210"/>
                <a:gridCol w="5341178"/>
              </a:tblGrid>
              <a:tr h="254440">
                <a:tc>
                  <a:txBody>
                    <a:bodyPr/>
                    <a:lstStyle/>
                    <a:p>
                      <a:pPr algn="ctr" rtl="0" fontAlgn="ctr"/>
                      <a:r>
                        <a:rPr lang="zh-CN" altLang="en-US" sz="1800" u="none" strike="noStrike">
                          <a:effectLst/>
                        </a:rPr>
                        <a:t>序号</a:t>
                      </a:r>
                      <a:endParaRPr lang="zh-CN" altLang="en-US" sz="1800" b="1"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ctr" rtl="0" fontAlgn="ctr"/>
                      <a:r>
                        <a:rPr lang="zh-CN" altLang="en-US" sz="2400" u="none" strike="noStrike">
                          <a:effectLst/>
                        </a:rPr>
                        <a:t>居家隔离医学观察</a:t>
                      </a:r>
                      <a:endParaRPr lang="zh-CN" altLang="en-US" sz="2400" b="1"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ctr" rtl="0" fontAlgn="ctr"/>
                      <a:r>
                        <a:rPr lang="zh-CN" altLang="en-US" sz="2400" u="none" strike="noStrike" dirty="0">
                          <a:effectLst/>
                        </a:rPr>
                        <a:t>居家健康监测</a:t>
                      </a:r>
                      <a:endParaRPr lang="zh-CN" altLang="en-US" sz="2400" b="1" i="0" u="none" strike="noStrike" dirty="0">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r>
              <a:tr h="763318">
                <a:tc>
                  <a:txBody>
                    <a:bodyPr/>
                    <a:lstStyle/>
                    <a:p>
                      <a:pPr algn="ctr" rtl="0" fontAlgn="ctr"/>
                      <a:r>
                        <a:rPr lang="en-US" altLang="zh-CN" sz="1800" u="none" strike="noStrike">
                          <a:effectLst/>
                        </a:rPr>
                        <a:t>1</a:t>
                      </a:r>
                      <a:endParaRPr lang="en-US" altLang="zh-CN"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dirty="0">
                          <a:effectLst/>
                        </a:rPr>
                        <a:t>最好单独居住。如与家人同住，应单人单间，尽量使用单独卫生间，日常生活、用餐尽量限制在隔离房间内。</a:t>
                      </a:r>
                      <a:endParaRPr lang="zh-CN" altLang="en-US" sz="1800" b="0" i="0" u="none" strike="noStrike" dirty="0">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选择在通风较好的房间居住，尽量使用单独卫生间。 </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r>
              <a:tr h="763318">
                <a:tc>
                  <a:txBody>
                    <a:bodyPr/>
                    <a:lstStyle/>
                    <a:p>
                      <a:pPr algn="ctr" rtl="0" fontAlgn="ctr"/>
                      <a:r>
                        <a:rPr lang="en-US" altLang="zh-CN" sz="1800" u="none" strike="noStrike">
                          <a:effectLst/>
                        </a:rPr>
                        <a:t>2</a:t>
                      </a:r>
                      <a:endParaRPr lang="en-US" altLang="zh-CN"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与其他家庭成员近距离接触时，必须规范佩戴口罩。</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每天早、晚各测一次体温。一旦出现发热、干咳、乏力、咽痛、嗅（味）觉减退、腹泻等可疑症状，应及时就医。</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r>
              <a:tr h="1017757">
                <a:tc>
                  <a:txBody>
                    <a:bodyPr/>
                    <a:lstStyle/>
                    <a:p>
                      <a:pPr algn="ctr" rtl="0" fontAlgn="ctr"/>
                      <a:r>
                        <a:rPr lang="en-US" altLang="zh-CN" sz="1800" u="none" strike="noStrike">
                          <a:effectLst/>
                        </a:rPr>
                        <a:t>3</a:t>
                      </a:r>
                      <a:endParaRPr lang="en-US" altLang="zh-CN"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每天早、晚各测一次体温。一旦出现发热、干咳、乏力、咽痛、嗅（味）觉减退、腹泻等可疑症状，应及时报告社区管理人员。</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根据防控要求配合完成核酸检测。</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r>
              <a:tr h="763318">
                <a:tc>
                  <a:txBody>
                    <a:bodyPr/>
                    <a:lstStyle/>
                    <a:p>
                      <a:pPr algn="ctr" rtl="0" fontAlgn="ctr"/>
                      <a:r>
                        <a:rPr lang="en-US" altLang="zh-CN" sz="1800" u="none" strike="noStrike">
                          <a:effectLst/>
                        </a:rPr>
                        <a:t>4</a:t>
                      </a:r>
                      <a:endParaRPr lang="en-US" altLang="zh-CN"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配合工作人员上门核酸采样。</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dirty="0">
                          <a:solidFill>
                            <a:srgbClr val="FF0000"/>
                          </a:solidFill>
                          <a:effectLst/>
                        </a:rPr>
                        <a:t>居家健康监测期间不外出，</a:t>
                      </a:r>
                      <a:r>
                        <a:rPr lang="zh-CN" altLang="en-US" sz="1800" u="none" strike="noStrike" dirty="0">
                          <a:effectLst/>
                        </a:rPr>
                        <a:t>如就医等特殊情况必需外出时做好个人防护，尽量避免乘坐公共交通工具。</a:t>
                      </a:r>
                      <a:endParaRPr lang="zh-CN" altLang="en-US" sz="1800" b="0" i="0" u="none" strike="noStrike" dirty="0">
                        <a:solidFill>
                          <a:srgbClr val="FF0000"/>
                        </a:solidFill>
                        <a:effectLst/>
                        <a:latin typeface="华文楷体" panose="02010600040101010101" pitchFamily="2" charset="-122"/>
                        <a:ea typeface="华文楷体" panose="02010600040101010101" pitchFamily="2" charset="-122"/>
                      </a:endParaRPr>
                    </a:p>
                  </a:txBody>
                  <a:tcPr marL="6279" marR="6279" marT="6279" marB="0" anchor="ctr"/>
                </a:tc>
              </a:tr>
              <a:tr h="763318">
                <a:tc>
                  <a:txBody>
                    <a:bodyPr/>
                    <a:lstStyle/>
                    <a:p>
                      <a:pPr algn="ctr" rtl="0" fontAlgn="ctr"/>
                      <a:r>
                        <a:rPr lang="en-US" altLang="zh-CN" sz="1800" u="none" strike="noStrike">
                          <a:effectLst/>
                        </a:rPr>
                        <a:t>5</a:t>
                      </a:r>
                      <a:endParaRPr lang="en-US" altLang="zh-CN"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dirty="0">
                          <a:solidFill>
                            <a:srgbClr val="FF0000"/>
                          </a:solidFill>
                          <a:effectLst/>
                        </a:rPr>
                        <a:t>居家隔离人员和共同居住者在居家隔离期间不得外出，因就医等外出需专人专车、做好个人防护。</a:t>
                      </a:r>
                      <a:endParaRPr lang="zh-CN" altLang="en-US" sz="1800" b="0" i="0" u="none" strike="noStrike" dirty="0">
                        <a:solidFill>
                          <a:srgbClr val="FF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保持居室勤开窗通风，做好家居日常清洁和消毒。</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r>
              <a:tr h="508878">
                <a:tc>
                  <a:txBody>
                    <a:bodyPr/>
                    <a:lstStyle/>
                    <a:p>
                      <a:pPr algn="ctr" rtl="0" fontAlgn="ctr"/>
                      <a:r>
                        <a:rPr lang="en-US" altLang="zh-CN" sz="1800" u="none" strike="noStrike">
                          <a:effectLst/>
                        </a:rPr>
                        <a:t>6</a:t>
                      </a:r>
                      <a:endParaRPr lang="en-US" altLang="zh-CN"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保持居室勤开窗通风，做好家居日常清洁及卫生间、浴室等共享区域的消毒。</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a:effectLst/>
                        </a:rPr>
                        <a:t>尽量避免与家人近距离接触，提倡分餐制。</a:t>
                      </a:r>
                      <a:endParaRPr lang="zh-CN" altLang="en-US"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r>
              <a:tr h="508878">
                <a:tc>
                  <a:txBody>
                    <a:bodyPr/>
                    <a:lstStyle/>
                    <a:p>
                      <a:pPr algn="ctr" rtl="0" fontAlgn="ctr"/>
                      <a:r>
                        <a:rPr lang="en-US" altLang="zh-CN" sz="1800" u="none" strike="noStrike">
                          <a:effectLst/>
                        </a:rPr>
                        <a:t>7</a:t>
                      </a:r>
                      <a:endParaRPr lang="en-US" altLang="zh-CN" sz="1800" b="0" i="0" u="none" strike="noStrike">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zh-CN" altLang="en-US" sz="1800" u="none" strike="noStrike" dirty="0">
                          <a:solidFill>
                            <a:srgbClr val="FF0000"/>
                          </a:solidFill>
                          <a:effectLst/>
                        </a:rPr>
                        <a:t>生活垃圾装入塑料袋，放置到专用垃圾桶。</a:t>
                      </a:r>
                      <a:endParaRPr lang="zh-CN" altLang="en-US" sz="1800" b="0" i="0" u="none" strike="noStrike" dirty="0">
                        <a:solidFill>
                          <a:srgbClr val="FF0000"/>
                        </a:solidFill>
                        <a:effectLst/>
                        <a:latin typeface="华文楷体" panose="02010600040101010101" pitchFamily="2" charset="-122"/>
                        <a:ea typeface="华文楷体" panose="02010600040101010101" pitchFamily="2" charset="-122"/>
                      </a:endParaRPr>
                    </a:p>
                  </a:txBody>
                  <a:tcPr marL="6279" marR="6279" marT="6279" marB="0" anchor="ctr"/>
                </a:tc>
                <a:tc>
                  <a:txBody>
                    <a:bodyPr/>
                    <a:lstStyle/>
                    <a:p>
                      <a:pPr algn="l" rtl="0" fontAlgn="ctr"/>
                      <a:r>
                        <a:rPr lang="en-US" altLang="zh-CN" sz="1800" u="none" strike="noStrike" dirty="0">
                          <a:effectLst/>
                        </a:rPr>
                        <a:t>——</a:t>
                      </a:r>
                      <a:endParaRPr lang="en-US" altLang="zh-CN" sz="1800" b="0" i="0" u="none" strike="noStrike" dirty="0">
                        <a:solidFill>
                          <a:srgbClr val="000000"/>
                        </a:solidFill>
                        <a:effectLst/>
                        <a:latin typeface="华文楷体" panose="02010600040101010101" pitchFamily="2" charset="-122"/>
                        <a:ea typeface="华文楷体" panose="02010600040101010101" pitchFamily="2" charset="-122"/>
                      </a:endParaRPr>
                    </a:p>
                  </a:txBody>
                  <a:tcPr marL="6279" marR="6279" marT="6279" marB="0" anchor="ctr"/>
                </a:tc>
              </a:tr>
            </a:tbl>
          </a:graphicData>
        </a:graphic>
      </p:graphicFrame>
      <p:sp>
        <p:nvSpPr>
          <p:cNvPr id="4" name="TextBox 1"/>
          <p:cNvSpPr txBox="1"/>
          <p:nvPr/>
        </p:nvSpPr>
        <p:spPr>
          <a:xfrm>
            <a:off x="3719736" y="188623"/>
            <a:ext cx="5976664" cy="645160"/>
          </a:xfrm>
          <a:prstGeom prst="rect">
            <a:avLst/>
          </a:prstGeom>
          <a:noFill/>
        </p:spPr>
        <p:txBody>
          <a:bodyPr wrap="square" rtlCol="0">
            <a:spAutoFit/>
          </a:bodyPr>
          <a:lstStyle/>
          <a:p>
            <a:r>
              <a:rPr lang="zh-CN" altLang="en-US" sz="3600" b="1" dirty="0">
                <a:solidFill>
                  <a:schemeClr val="accent6"/>
                </a:solidFill>
                <a:latin typeface="黑体" panose="02010600030101010101" pitchFamily="49" charset="-122"/>
                <a:ea typeface="黑体" panose="02010600030101010101" pitchFamily="49" charset="-122"/>
                <a:cs typeface="+mj-cs"/>
              </a:rPr>
              <a:t>（五）隔离管理</a:t>
            </a:r>
            <a:r>
              <a:rPr lang="en-US" altLang="zh-CN" sz="3600" b="1" dirty="0">
                <a:solidFill>
                  <a:schemeClr val="accent6"/>
                </a:solidFill>
                <a:latin typeface="黑体" panose="02010600030101010101" pitchFamily="49" charset="-122"/>
                <a:ea typeface="黑体" panose="02010600030101010101" pitchFamily="49" charset="-122"/>
                <a:cs typeface="+mj-cs"/>
              </a:rPr>
              <a:t>-</a:t>
            </a:r>
            <a:r>
              <a:rPr lang="en-US" altLang="zh-CN" sz="3600" b="1" dirty="0">
                <a:solidFill>
                  <a:schemeClr val="accent6"/>
                </a:solidFill>
                <a:latin typeface="黑体" panose="02010600030101010101" pitchFamily="49" charset="-122"/>
                <a:ea typeface="黑体" panose="02010600030101010101" pitchFamily="49" charset="-122"/>
                <a:cs typeface="+mj-cs"/>
              </a:rPr>
              <a:t>4</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44" y="332657"/>
            <a:ext cx="5976664" cy="646331"/>
          </a:xfrm>
          <a:prstGeom prst="rect">
            <a:avLst/>
          </a:prstGeom>
          <a:noFill/>
        </p:spPr>
        <p:txBody>
          <a:bodyPr wrap="square" rtlCol="0">
            <a:spAutoFit/>
          </a:bodyPr>
          <a:lstStyle/>
          <a:p>
            <a:r>
              <a:rPr lang="zh-CN" altLang="en-US" sz="3600" b="1" dirty="0">
                <a:solidFill>
                  <a:schemeClr val="accent6"/>
                </a:solidFill>
                <a:latin typeface="黑体" panose="02010600030101010101" pitchFamily="49" charset="-122"/>
                <a:ea typeface="黑体" panose="02010600030101010101" pitchFamily="49" charset="-122"/>
                <a:cs typeface="+mj-cs"/>
              </a:rPr>
              <a:t>（六）溯源调查</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sp>
        <p:nvSpPr>
          <p:cNvPr id="3" name="矩形 2"/>
          <p:cNvSpPr/>
          <p:nvPr/>
        </p:nvSpPr>
        <p:spPr>
          <a:xfrm>
            <a:off x="623392" y="1556792"/>
            <a:ext cx="10945216" cy="4401205"/>
          </a:xfrm>
          <a:prstGeom prst="rect">
            <a:avLst/>
          </a:prstGeom>
        </p:spPr>
        <p:txBody>
          <a:bodyPr wrap="square">
            <a:spAutoFit/>
          </a:bodyPr>
          <a:lstStyle/>
          <a:p>
            <a:pPr marL="285750" indent="-28575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针对感染来源不明的病例，迅速开展溯源调查，坚持人、物、环境同查，</a:t>
            </a:r>
            <a:r>
              <a:rPr lang="zh-CN" altLang="zh-CN" sz="2800" dirty="0">
                <a:solidFill>
                  <a:srgbClr val="C00000"/>
                </a:solidFill>
                <a:latin typeface="华文楷体" panose="02010600040101010101" pitchFamily="2" charset="-122"/>
                <a:ea typeface="华文楷体" panose="02010600040101010101" pitchFamily="2" charset="-122"/>
              </a:rPr>
              <a:t>优先排查“人传”的来源。</a:t>
            </a:r>
            <a:endParaRPr lang="en-US" altLang="zh-CN" sz="2800" dirty="0">
              <a:solidFill>
                <a:srgbClr val="C00000"/>
              </a:solidFill>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endParaRPr lang="en-US" altLang="zh-CN" sz="28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通过流行病学调查、病毒全基因组测序、核酸筛查、血清抗体动态检测和大数据等技术手段，从人、物品和环境等方面逐一分析论证，综合研判病毒来源、传播途径和传播链关系，并密切关注病毒基因变异情况。</a:t>
            </a:r>
            <a:endParaRPr lang="en-US" altLang="zh-CN" sz="28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endParaRPr lang="en-US" altLang="zh-CN" sz="28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r>
              <a:rPr lang="zh-CN" altLang="zh-CN" sz="2800" dirty="0">
                <a:latin typeface="华文楷体" panose="02010600040101010101" pitchFamily="2" charset="-122"/>
                <a:ea typeface="华文楷体" panose="02010600040101010101" pitchFamily="2" charset="-122"/>
              </a:rPr>
              <a:t>对</a:t>
            </a:r>
            <a:r>
              <a:rPr lang="zh-CN" altLang="zh-CN" sz="2800" dirty="0">
                <a:solidFill>
                  <a:srgbClr val="C00000"/>
                </a:solidFill>
                <a:latin typeface="华文楷体" panose="02010600040101010101" pitchFamily="2" charset="-122"/>
                <a:ea typeface="华文楷体" panose="02010600040101010101" pitchFamily="2" charset="-122"/>
              </a:rPr>
              <a:t>有证据提示</a:t>
            </a:r>
            <a:r>
              <a:rPr lang="zh-CN" altLang="zh-CN" sz="2800" dirty="0">
                <a:latin typeface="华文楷体" panose="02010600040101010101" pitchFamily="2" charset="-122"/>
                <a:ea typeface="华文楷体" panose="02010600040101010101" pitchFamily="2" charset="-122"/>
              </a:rPr>
              <a:t>物品、环境是传染源的，应采用先封控、再采样、后消毒的方式，避免证据丢失。</a:t>
            </a:r>
            <a:endParaRPr lang="zh-CN" altLang="zh-CN" sz="28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744" y="397689"/>
            <a:ext cx="5898956" cy="646331"/>
          </a:xfrm>
          <a:prstGeom prst="rect">
            <a:avLst/>
          </a:prstGeom>
          <a:noFill/>
        </p:spPr>
        <p:txBody>
          <a:bodyPr wrap="square" rtlCol="0">
            <a:spAutoFit/>
          </a:bodyPr>
          <a:lstStyle/>
          <a:p>
            <a:r>
              <a:rPr lang="zh-CN" altLang="en-US" sz="3600" b="1" dirty="0">
                <a:solidFill>
                  <a:schemeClr val="accent6"/>
                </a:solidFill>
                <a:latin typeface="黑体" panose="02010600030101010101" pitchFamily="49" charset="-122"/>
                <a:ea typeface="黑体" panose="02010600030101010101" pitchFamily="49" charset="-122"/>
                <a:cs typeface="+mj-cs"/>
              </a:rPr>
              <a:t>（七）消   毒</a:t>
            </a:r>
            <a:endParaRPr lang="zh-CN" altLang="en-US" sz="3600" b="1" dirty="0">
              <a:solidFill>
                <a:schemeClr val="accent6"/>
              </a:solidFill>
              <a:latin typeface="黑体" panose="02010600030101010101" pitchFamily="49" charset="-122"/>
              <a:ea typeface="黑体" panose="02010600030101010101" pitchFamily="49" charset="-122"/>
              <a:cs typeface="+mj-cs"/>
            </a:endParaRPr>
          </a:p>
        </p:txBody>
      </p:sp>
      <p:sp>
        <p:nvSpPr>
          <p:cNvPr id="3" name="矩形 2"/>
          <p:cNvSpPr/>
          <p:nvPr/>
        </p:nvSpPr>
        <p:spPr>
          <a:xfrm>
            <a:off x="911424" y="1412777"/>
            <a:ext cx="10945216" cy="4154984"/>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zh-CN" altLang="en-US" sz="2800" dirty="0">
                <a:latin typeface="华文楷体" panose="02010600040101010101" pitchFamily="2" charset="-122"/>
                <a:ea typeface="华文楷体" panose="02010600040101010101" pitchFamily="2" charset="-122"/>
              </a:rPr>
              <a:t>明确病例或无症状感染者转运期间、居住地、活动地及其他可能被污染场所、治愈出院（舱）时的消毒要求。</a:t>
            </a:r>
            <a:endParaRPr lang="en-US" altLang="zh-CN" sz="28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800" dirty="0">
                <a:solidFill>
                  <a:srgbClr val="C00000"/>
                </a:solidFill>
                <a:latin typeface="华文楷体" panose="02010600040101010101" pitchFamily="2" charset="-122"/>
                <a:ea typeface="华文楷体" panose="02010600040101010101" pitchFamily="2" charset="-122"/>
              </a:rPr>
              <a:t>终末消毒强调入户前，应与病例或无症状感染者（或其家属）充分沟通，根据实际情况确定污染范围，选择正确的消毒方法。</a:t>
            </a:r>
            <a:endParaRPr lang="zh-CN" altLang="en-US" sz="28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800" dirty="0">
                <a:latin typeface="华文楷体" panose="02010600040101010101" pitchFamily="2" charset="-122"/>
                <a:ea typeface="华文楷体" panose="02010600040101010101" pitchFamily="2" charset="-122"/>
              </a:rPr>
              <a:t>明确中高风险区等实施封管控措施区域内消毒要求。</a:t>
            </a:r>
            <a:endParaRPr lang="en-US" altLang="zh-CN" sz="28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800" dirty="0">
                <a:latin typeface="华文楷体" panose="02010600040101010101" pitchFamily="2" charset="-122"/>
                <a:ea typeface="华文楷体" panose="02010600040101010101" pitchFamily="2" charset="-122"/>
              </a:rPr>
              <a:t>农村地区和城中村消毒前，应针对当地环境和居住条件等实际情况，制定消毒方案。</a:t>
            </a:r>
            <a:endParaRPr lang="en-US" altLang="zh-CN" sz="2800" dirty="0">
              <a:latin typeface="华文楷体" panose="02010600040101010101" pitchFamily="2" charset="-122"/>
              <a:ea typeface="华文楷体" panose="02010600040101010101" pitchFamily="2" charset="-122"/>
            </a:endParaRPr>
          </a:p>
          <a:p>
            <a:pPr marL="285750" indent="-285750">
              <a:spcBef>
                <a:spcPts val="600"/>
              </a:spcBef>
              <a:spcAft>
                <a:spcPts val="600"/>
              </a:spcAft>
              <a:buFont typeface="Wingdings" panose="05000000000000000000" pitchFamily="2" charset="2"/>
              <a:buChar char="Ø"/>
            </a:pPr>
            <a:r>
              <a:rPr lang="zh-CN" altLang="en-US" sz="2800" dirty="0">
                <a:latin typeface="华文楷体" panose="02010600040101010101" pitchFamily="2" charset="-122"/>
                <a:ea typeface="华文楷体" panose="02010600040101010101" pitchFamily="2" charset="-122"/>
              </a:rPr>
              <a:t>提出消毒过程中应开展现场消毒的过程评价，确保消毒过程有效。</a:t>
            </a:r>
            <a:endParaRPr lang="en-US" altLang="zh-CN" sz="28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87688" y="476672"/>
            <a:ext cx="8229600" cy="503238"/>
          </a:xfrm>
        </p:spPr>
        <p:txBody>
          <a:bodyPr>
            <a:normAutofit fontScale="90000"/>
          </a:bodyPr>
          <a:lstStyle/>
          <a:p>
            <a:pPr algn="l"/>
            <a:r>
              <a:rPr lang="zh-CN" altLang="en-US" b="1" kern="1200" dirty="0">
                <a:solidFill>
                  <a:schemeClr val="accent6"/>
                </a:solidFill>
                <a:latin typeface="黑体" panose="02010600030101010101" pitchFamily="49" charset="-122"/>
              </a:rPr>
              <a:t>（八）</a:t>
            </a:r>
            <a:r>
              <a:rPr lang="zh-CN" altLang="zh-CN" b="1" kern="1200" dirty="0">
                <a:solidFill>
                  <a:schemeClr val="accent6"/>
                </a:solidFill>
                <a:latin typeface="黑体" panose="02010600030101010101" pitchFamily="49" charset="-122"/>
              </a:rPr>
              <a:t>心理健康服务</a:t>
            </a:r>
            <a:endParaRPr lang="zh-CN" altLang="en-US" b="1" kern="1200" dirty="0">
              <a:solidFill>
                <a:schemeClr val="accent6"/>
              </a:solidFill>
              <a:latin typeface="黑体" panose="02010600030101010101" pitchFamily="49" charset="-122"/>
            </a:endParaRPr>
          </a:p>
        </p:txBody>
      </p:sp>
      <p:sp>
        <p:nvSpPr>
          <p:cNvPr id="3" name="内容占位符 2"/>
          <p:cNvSpPr>
            <a:spLocks noGrp="1"/>
          </p:cNvSpPr>
          <p:nvPr>
            <p:ph idx="1"/>
          </p:nvPr>
        </p:nvSpPr>
        <p:spPr>
          <a:xfrm>
            <a:off x="623392" y="1412776"/>
            <a:ext cx="11017224" cy="4248150"/>
          </a:xfrm>
          <a:ln>
            <a:noFill/>
          </a:ln>
        </p:spPr>
        <p:txBody>
          <a:bodyPr>
            <a:noAutofit/>
          </a:bodyPr>
          <a:lstStyle/>
          <a:p>
            <a:pPr>
              <a:buFont typeface="Wingdings" panose="05000000000000000000" pitchFamily="2" charset="2"/>
              <a:buChar char="Ø"/>
            </a:pPr>
            <a:r>
              <a:rPr lang="zh-CN" altLang="zh-CN" dirty="0">
                <a:solidFill>
                  <a:schemeClr val="tx1"/>
                </a:solidFill>
                <a:latin typeface="华文楷体" panose="02010600040101010101" pitchFamily="2" charset="-122"/>
                <a:ea typeface="华文楷体" panose="02010600040101010101" pitchFamily="2" charset="-122"/>
              </a:rPr>
              <a:t>各地要制定受疫情影响人群心理干预方案，梳理当地线上线下各类心理服务资源，建立健全疫情防控心理干预队伍。</a:t>
            </a:r>
            <a:endParaRPr lang="en-US" altLang="zh-CN"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endParaRPr lang="en-US" altLang="zh-CN"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r>
              <a:rPr lang="zh-CN" altLang="zh-CN" dirty="0">
                <a:solidFill>
                  <a:schemeClr val="tx1"/>
                </a:solidFill>
                <a:latin typeface="华文楷体" panose="02010600040101010101" pitchFamily="2" charset="-122"/>
                <a:ea typeface="华文楷体" panose="02010600040101010101" pitchFamily="2" charset="-122"/>
              </a:rPr>
              <a:t>建立完善由市级设立心理专班、县级综合医院设立心理专员、社区卫生服务中心（乡镇卫生院）设立心理专干的心理干预“三专”服务网络，建立健全心理热线服务，加强对各类人群的心理健康知识科普宣教。</a:t>
            </a:r>
            <a:endParaRPr lang="en-US" altLang="zh-CN"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endParaRPr lang="en-US" altLang="zh-CN" dirty="0">
              <a:solidFill>
                <a:schemeClr val="tx1"/>
              </a:solidFill>
              <a:latin typeface="华文楷体" panose="02010600040101010101" pitchFamily="2" charset="-122"/>
              <a:ea typeface="华文楷体" panose="02010600040101010101" pitchFamily="2" charset="-122"/>
            </a:endParaRPr>
          </a:p>
          <a:p>
            <a:pPr>
              <a:buFont typeface="Wingdings" panose="05000000000000000000" pitchFamily="2" charset="2"/>
              <a:buChar char="Ø"/>
            </a:pPr>
            <a:r>
              <a:rPr lang="zh-CN" altLang="zh-CN" dirty="0">
                <a:solidFill>
                  <a:schemeClr val="tx1"/>
                </a:solidFill>
                <a:latin typeface="华文楷体" panose="02010600040101010101" pitchFamily="2" charset="-122"/>
                <a:ea typeface="华文楷体" panose="02010600040101010101" pitchFamily="2" charset="-122"/>
              </a:rPr>
              <a:t>出现聚集性疫情时，加大心理健康科普宣教力度，组织精神卫生和心理健康专业人员对确诊患者及家属、隔离人员、疫情防控一线工作人员等开展针对性心理干预。</a:t>
            </a:r>
            <a:endParaRPr lang="en-US" altLang="zh-CN" dirty="0">
              <a:solidFill>
                <a:schemeClr val="tx1"/>
              </a:solidFill>
              <a:latin typeface="华文楷体" panose="02010600040101010101" pitchFamily="2" charset="-122"/>
              <a:ea typeface="华文楷体" panose="02010600040101010101" pitchFamily="2" charset="-122"/>
            </a:endParaRPr>
          </a:p>
          <a:p>
            <a:pPr marL="0" indent="0">
              <a:buNone/>
            </a:pPr>
            <a:endParaRPr lang="en-US" altLang="zh-CN"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19736" y="332656"/>
            <a:ext cx="4824536" cy="503238"/>
          </a:xfrm>
        </p:spPr>
        <p:txBody>
          <a:bodyPr>
            <a:normAutofit fontScale="90000"/>
          </a:bodyPr>
          <a:lstStyle/>
          <a:p>
            <a:pPr algn="l"/>
            <a:r>
              <a:rPr lang="zh-CN" altLang="en-US" b="1" kern="1200" dirty="0">
                <a:solidFill>
                  <a:schemeClr val="accent6"/>
                </a:solidFill>
                <a:latin typeface="黑体" panose="02010600030101010101" pitchFamily="49" charset="-122"/>
              </a:rPr>
              <a:t>（九）信 息 发 布</a:t>
            </a:r>
            <a:endParaRPr lang="zh-CN" altLang="en-US" b="1" kern="1200" dirty="0">
              <a:solidFill>
                <a:schemeClr val="accent6"/>
              </a:solidFill>
              <a:latin typeface="黑体" panose="02010600030101010101" pitchFamily="49" charset="-122"/>
            </a:endParaRPr>
          </a:p>
        </p:txBody>
      </p:sp>
      <p:sp>
        <p:nvSpPr>
          <p:cNvPr id="3" name="内容占位符 2"/>
          <p:cNvSpPr>
            <a:spLocks noGrp="1"/>
          </p:cNvSpPr>
          <p:nvPr>
            <p:ph idx="1"/>
          </p:nvPr>
        </p:nvSpPr>
        <p:spPr>
          <a:xfrm>
            <a:off x="767408" y="1340768"/>
            <a:ext cx="10801200" cy="5040560"/>
          </a:xfrm>
          <a:ln>
            <a:noFill/>
          </a:ln>
        </p:spPr>
        <p:txBody>
          <a:bodyPr>
            <a:normAutofit/>
          </a:bodyPr>
          <a:lstStyle/>
          <a:p>
            <a:pPr>
              <a:lnSpc>
                <a:spcPts val="4000"/>
              </a:lnSpc>
              <a:buFont typeface="Wingdings" panose="05000000000000000000" pitchFamily="2" charset="2"/>
              <a:buChar char="Ø"/>
            </a:pPr>
            <a:r>
              <a:rPr lang="zh-CN" altLang="zh-CN" dirty="0">
                <a:solidFill>
                  <a:schemeClr val="tx1"/>
                </a:solidFill>
                <a:latin typeface="华文楷体" panose="02010600040101010101" pitchFamily="2" charset="-122"/>
                <a:ea typeface="华文楷体" panose="02010600040101010101" pitchFamily="2" charset="-122"/>
              </a:rPr>
              <a:t>发生疫情后，当地联防联控机制应于</a:t>
            </a:r>
            <a:r>
              <a:rPr lang="en-US" altLang="zh-CN" dirty="0">
                <a:solidFill>
                  <a:srgbClr val="C00000"/>
                </a:solidFill>
                <a:latin typeface="华文楷体" panose="02010600040101010101" pitchFamily="2" charset="-122"/>
                <a:ea typeface="华文楷体" panose="02010600040101010101" pitchFamily="2" charset="-122"/>
              </a:rPr>
              <a:t>5</a:t>
            </a:r>
            <a:r>
              <a:rPr lang="zh-CN" altLang="zh-CN" dirty="0">
                <a:solidFill>
                  <a:srgbClr val="C00000"/>
                </a:solidFill>
                <a:latin typeface="华文楷体" panose="02010600040101010101" pitchFamily="2" charset="-122"/>
                <a:ea typeface="华文楷体" panose="02010600040101010101" pitchFamily="2" charset="-122"/>
              </a:rPr>
              <a:t>小时内</a:t>
            </a:r>
            <a:r>
              <a:rPr lang="zh-CN" altLang="zh-CN" dirty="0">
                <a:solidFill>
                  <a:schemeClr val="tx1"/>
                </a:solidFill>
                <a:latin typeface="华文楷体" panose="02010600040101010101" pitchFamily="2" charset="-122"/>
                <a:ea typeface="华文楷体" panose="02010600040101010101" pitchFamily="2" charset="-122"/>
              </a:rPr>
              <a:t>发布</a:t>
            </a:r>
            <a:r>
              <a:rPr lang="zh-CN" altLang="zh-CN" dirty="0">
                <a:solidFill>
                  <a:srgbClr val="C00000"/>
                </a:solidFill>
                <a:latin typeface="华文楷体" panose="02010600040101010101" pitchFamily="2" charset="-122"/>
                <a:ea typeface="华文楷体" panose="02010600040101010101" pitchFamily="2" charset="-122"/>
              </a:rPr>
              <a:t>疫情、风险区域</a:t>
            </a:r>
            <a:r>
              <a:rPr lang="zh-CN" altLang="zh-CN" dirty="0">
                <a:solidFill>
                  <a:schemeClr val="tx1"/>
                </a:solidFill>
                <a:latin typeface="华文楷体" panose="02010600040101010101" pitchFamily="2" charset="-122"/>
                <a:ea typeface="华文楷体" panose="02010600040101010101" pitchFamily="2" charset="-122"/>
              </a:rPr>
              <a:t>等相关信息</a:t>
            </a:r>
            <a:r>
              <a:rPr lang="zh-CN" altLang="en-US" dirty="0">
                <a:solidFill>
                  <a:schemeClr val="tx1"/>
                </a:solidFill>
                <a:latin typeface="华文楷体" panose="02010600040101010101" pitchFamily="2" charset="-122"/>
                <a:ea typeface="华文楷体" panose="02010600040101010101" pitchFamily="2" charset="-122"/>
              </a:rPr>
              <a:t>。</a:t>
            </a:r>
            <a:endParaRPr lang="en-US" altLang="zh-CN" dirty="0">
              <a:solidFill>
                <a:schemeClr val="tx1"/>
              </a:solidFill>
              <a:latin typeface="华文楷体" panose="02010600040101010101" pitchFamily="2" charset="-122"/>
              <a:ea typeface="华文楷体" panose="02010600040101010101" pitchFamily="2" charset="-122"/>
            </a:endParaRPr>
          </a:p>
          <a:p>
            <a:pPr>
              <a:lnSpc>
                <a:spcPts val="4000"/>
              </a:lnSpc>
              <a:buFont typeface="Wingdings" panose="05000000000000000000" pitchFamily="2" charset="2"/>
              <a:buChar char="Ø"/>
            </a:pPr>
            <a:r>
              <a:rPr lang="zh-CN" altLang="zh-CN" dirty="0">
                <a:solidFill>
                  <a:schemeClr val="tx1"/>
                </a:solidFill>
                <a:latin typeface="华文楷体" panose="02010600040101010101" pitchFamily="2" charset="-122"/>
                <a:ea typeface="华文楷体" panose="02010600040101010101" pitchFamily="2" charset="-122"/>
              </a:rPr>
              <a:t>不得晚于次日召开新闻发布会，并建立每日例行新闻发布会机制。</a:t>
            </a:r>
            <a:endParaRPr lang="en-US" altLang="zh-CN" dirty="0">
              <a:solidFill>
                <a:schemeClr val="tx1"/>
              </a:solidFill>
              <a:latin typeface="华文楷体" panose="02010600040101010101" pitchFamily="2" charset="-122"/>
              <a:ea typeface="华文楷体" panose="02010600040101010101" pitchFamily="2" charset="-122"/>
            </a:endParaRPr>
          </a:p>
          <a:p>
            <a:pPr>
              <a:lnSpc>
                <a:spcPts val="4000"/>
              </a:lnSpc>
              <a:buFont typeface="Wingdings" panose="05000000000000000000" pitchFamily="2" charset="2"/>
              <a:buChar char="Ø"/>
            </a:pPr>
            <a:r>
              <a:rPr lang="zh-CN" altLang="en-US" dirty="0">
                <a:solidFill>
                  <a:schemeClr val="tx1"/>
                </a:solidFill>
                <a:latin typeface="华文楷体" panose="02010600040101010101" pitchFamily="2" charset="-122"/>
                <a:ea typeface="华文楷体" panose="02010600040101010101" pitchFamily="2" charset="-122"/>
              </a:rPr>
              <a:t>如未能按照规定时限划定并发布风险区域信息时，还应及时发布主要原因。</a:t>
            </a:r>
            <a:endParaRPr lang="en-US" altLang="zh-CN" dirty="0">
              <a:solidFill>
                <a:schemeClr val="tx1"/>
              </a:solidFill>
              <a:latin typeface="华文楷体" panose="02010600040101010101" pitchFamily="2" charset="-122"/>
              <a:ea typeface="华文楷体" panose="02010600040101010101" pitchFamily="2" charset="-122"/>
            </a:endParaRPr>
          </a:p>
          <a:p>
            <a:pPr>
              <a:lnSpc>
                <a:spcPts val="4000"/>
              </a:lnSpc>
              <a:buFont typeface="Wingdings" panose="05000000000000000000" pitchFamily="2" charset="2"/>
              <a:buChar char="Ø"/>
            </a:pPr>
            <a:r>
              <a:rPr lang="zh-CN" altLang="zh-CN" dirty="0">
                <a:solidFill>
                  <a:schemeClr val="tx1"/>
                </a:solidFill>
                <a:latin typeface="华文楷体" panose="02010600040101010101" pitchFamily="2" charset="-122"/>
                <a:ea typeface="华文楷体" panose="02010600040101010101" pitchFamily="2" charset="-122"/>
              </a:rPr>
              <a:t>组织相关领域专家，通过接受媒体采访等形式解疑释惑、普及防护知识，及时回应热点问题。</a:t>
            </a:r>
            <a:endParaRPr lang="en-US" altLang="zh-CN" dirty="0">
              <a:solidFill>
                <a:schemeClr val="tx1"/>
              </a:solidFill>
              <a:latin typeface="华文楷体" panose="02010600040101010101" pitchFamily="2" charset="-122"/>
              <a:ea typeface="华文楷体" panose="02010600040101010101" pitchFamily="2" charset="-122"/>
            </a:endParaRPr>
          </a:p>
          <a:p>
            <a:pPr>
              <a:lnSpc>
                <a:spcPts val="4000"/>
              </a:lnSpc>
              <a:buFont typeface="Wingdings" panose="05000000000000000000" pitchFamily="2" charset="2"/>
              <a:buChar char="Ø"/>
            </a:pPr>
            <a:endParaRPr lang="zh-CN" altLang="zh-CN" dirty="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19737" y="476672"/>
            <a:ext cx="3977051" cy="464230"/>
          </a:xfrm>
          <a:prstGeom prst="rect">
            <a:avLst/>
          </a:prstGeom>
        </p:spPr>
        <p:txBody>
          <a:bodyPr wrap="none">
            <a:spAutoFit/>
          </a:bodyPr>
          <a:lstStyle/>
          <a:p>
            <a:pPr marL="137795" indent="406400">
              <a:lnSpc>
                <a:spcPts val="2900"/>
              </a:lnSpc>
              <a:spcBef>
                <a:spcPts val="950"/>
              </a:spcBef>
              <a:spcAft>
                <a:spcPts val="0"/>
              </a:spcAft>
            </a:pPr>
            <a:r>
              <a:rPr lang="zh-CN" altLang="en-US" sz="3600" b="1" dirty="0">
                <a:solidFill>
                  <a:schemeClr val="accent6"/>
                </a:solidFill>
                <a:latin typeface="黑体" panose="02010600030101010101" pitchFamily="49" charset="-122"/>
                <a:ea typeface="黑体" panose="02010600030101010101" pitchFamily="49" charset="-122"/>
              </a:rPr>
              <a:t>六、</a:t>
            </a:r>
            <a:r>
              <a:rPr lang="zh-CN" altLang="zh-CN" sz="3600" b="1" dirty="0">
                <a:solidFill>
                  <a:schemeClr val="accent6"/>
                </a:solidFill>
                <a:latin typeface="黑体" panose="02010600030101010101" pitchFamily="49" charset="-122"/>
                <a:ea typeface="黑体" panose="02010600030101010101" pitchFamily="49" charset="-122"/>
              </a:rPr>
              <a:t>实验室检测</a:t>
            </a:r>
            <a:endParaRPr lang="zh-CN" altLang="zh-CN" sz="3600" b="1" dirty="0">
              <a:solidFill>
                <a:schemeClr val="accent6"/>
              </a:solidFill>
              <a:latin typeface="黑体" panose="02010600030101010101" pitchFamily="49" charset="-122"/>
              <a:ea typeface="黑体" panose="02010600030101010101" pitchFamily="49" charset="-122"/>
            </a:endParaRPr>
          </a:p>
        </p:txBody>
      </p:sp>
      <p:sp>
        <p:nvSpPr>
          <p:cNvPr id="3" name="矩形 2"/>
          <p:cNvSpPr/>
          <p:nvPr/>
        </p:nvSpPr>
        <p:spPr>
          <a:xfrm>
            <a:off x="911424" y="1412777"/>
            <a:ext cx="10657184" cy="6270947"/>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r>
              <a:rPr lang="zh-CN" altLang="zh-CN" sz="2600" kern="100" dirty="0">
                <a:latin typeface="华文楷体" panose="02010600040101010101" pitchFamily="2" charset="-122"/>
                <a:ea typeface="华文楷体" panose="02010600040101010101" pitchFamily="2" charset="-122"/>
                <a:cs typeface="仿宋_GB2312" panose="02010609030101010101" pitchFamily="49" charset="-122"/>
              </a:rPr>
              <a:t>明确确诊病例、无症状感染者、入境人员、密切接触者和密接的密接在住院、隔离观察或健康监测期间</a:t>
            </a:r>
            <a:r>
              <a:rPr lang="zh-CN" altLang="en-US" sz="2600" kern="100" dirty="0">
                <a:latin typeface="华文楷体" panose="02010600040101010101" pitchFamily="2" charset="-122"/>
                <a:ea typeface="华文楷体" panose="02010600040101010101" pitchFamily="2" charset="-122"/>
                <a:cs typeface="仿宋_GB2312" panose="02010609030101010101" pitchFamily="49" charset="-122"/>
              </a:rPr>
              <a:t>：</a:t>
            </a:r>
            <a:endParaRPr lang="en-US" altLang="zh-CN" sz="26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1" indent="-342900" algn="just">
              <a:spcBef>
                <a:spcPts val="600"/>
              </a:spcBef>
              <a:spcAft>
                <a:spcPts val="60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应</a:t>
            </a:r>
            <a:r>
              <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rPr>
              <a:t>“</a:t>
            </a: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单采单检</a:t>
            </a:r>
            <a:r>
              <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rPr>
              <a:t>”</a:t>
            </a: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 不得进行混采混检</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1" indent="-342900" algn="just">
              <a:spcBef>
                <a:spcPts val="600"/>
              </a:spcBef>
              <a:spcAft>
                <a:spcPts val="600"/>
              </a:spcAft>
              <a:buFont typeface="华文楷体" panose="02010600040101010101" pitchFamily="2" charset="-122"/>
              <a:buChar char="−"/>
            </a:pPr>
            <a:r>
              <a:rPr lang="zh-CN" altLang="en-US" sz="24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不再要求采集鼻咽拭子</a:t>
            </a:r>
            <a:endParaRPr lang="en-US" altLang="zh-CN" sz="24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endParaRPr>
          </a:p>
          <a:p>
            <a:pPr marL="800100" lvl="1" indent="-342900" algn="just">
              <a:spcBef>
                <a:spcPts val="600"/>
              </a:spcBef>
              <a:spcAft>
                <a:spcPts val="600"/>
              </a:spcAft>
              <a:buFont typeface="华文楷体" panose="02010600040101010101" pitchFamily="2" charset="-122"/>
              <a:buChar char="−"/>
            </a:pP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出院或解除隔离时</a:t>
            </a:r>
            <a:r>
              <a:rPr lang="zh-CN" altLang="zh-CN" sz="24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rPr>
              <a:t>不再要求“双采双检”</a:t>
            </a:r>
            <a:r>
              <a:rPr lang="zh-CN" altLang="zh-CN" sz="2400" kern="100" dirty="0">
                <a:latin typeface="华文楷体" panose="02010600040101010101" pitchFamily="2" charset="-122"/>
                <a:ea typeface="华文楷体" panose="02010600040101010101" pitchFamily="2" charset="-122"/>
                <a:cs typeface="仿宋_GB2312" panose="02010609030101010101" pitchFamily="49" charset="-122"/>
              </a:rPr>
              <a:t> </a:t>
            </a:r>
            <a:endParaRPr lang="en-US" altLang="zh-CN" sz="2400" kern="100" dirty="0">
              <a:latin typeface="华文楷体" panose="02010600040101010101" pitchFamily="2" charset="-122"/>
              <a:ea typeface="华文楷体" panose="02010600040101010101" pitchFamily="2" charset="-122"/>
              <a:cs typeface="仿宋_GB2312" panose="02010609030101010101" pitchFamily="49" charset="-122"/>
            </a:endParaRPr>
          </a:p>
          <a:p>
            <a:pPr lvl="1" algn="just">
              <a:spcBef>
                <a:spcPts val="600"/>
              </a:spcBef>
              <a:spcAft>
                <a:spcPts val="600"/>
              </a:spcAft>
            </a:pPr>
            <a:endParaRPr lang="en-US" altLang="zh-CN" sz="24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endParaRPr>
          </a:p>
          <a:p>
            <a:pPr marL="285750" indent="-285750">
              <a:spcBef>
                <a:spcPts val="600"/>
              </a:spcBef>
              <a:spcAft>
                <a:spcPts val="600"/>
              </a:spcAft>
              <a:buFont typeface="Wingdings" panose="05000000000000000000" pitchFamily="2" charset="2"/>
              <a:buChar char="Ø"/>
            </a:pPr>
            <a:r>
              <a:rPr lang="zh-CN" altLang="en-US" sz="2600" kern="100" dirty="0">
                <a:latin typeface="华文楷体" panose="02010600040101010101" pitchFamily="2" charset="-122"/>
                <a:ea typeface="华文楷体" panose="02010600040101010101" pitchFamily="2" charset="-122"/>
                <a:cs typeface="仿宋_GB2312" panose="02010609030101010101" pitchFamily="49" charset="-122"/>
              </a:rPr>
              <a:t>试剂要求</a:t>
            </a:r>
            <a:endParaRPr lang="en-US" altLang="zh-CN" sz="2600" kern="100" dirty="0">
              <a:latin typeface="华文楷体" panose="02010600040101010101" pitchFamily="2" charset="-122"/>
              <a:ea typeface="华文楷体" panose="02010600040101010101" pitchFamily="2" charset="-122"/>
              <a:cs typeface="仿宋_GB2312" panose="02010609030101010101" pitchFamily="49" charset="-122"/>
            </a:endParaRPr>
          </a:p>
          <a:p>
            <a:pPr marL="800100" lvl="1" indent="-342900" algn="just">
              <a:spcBef>
                <a:spcPts val="600"/>
              </a:spcBef>
              <a:spcAft>
                <a:spcPts val="600"/>
              </a:spcAft>
              <a:buFont typeface="华文楷体" panose="02010600040101010101" pitchFamily="2" charset="-122"/>
              <a:buChar char="−"/>
            </a:pPr>
            <a:r>
              <a:rPr lang="zh-CN" altLang="en-US" sz="2400" dirty="0">
                <a:latin typeface="华文楷体" panose="02010600040101010101" pitchFamily="2" charset="-122"/>
                <a:ea typeface="华文楷体" panose="02010600040101010101" pitchFamily="2" charset="-122"/>
              </a:rPr>
              <a:t>人体标本检测原则上选用含内源性内参的检测试剂</a:t>
            </a:r>
            <a:endParaRPr lang="en-US" altLang="zh-CN" sz="2400" dirty="0">
              <a:latin typeface="华文楷体" panose="02010600040101010101" pitchFamily="2" charset="-122"/>
              <a:ea typeface="华文楷体" panose="02010600040101010101" pitchFamily="2" charset="-122"/>
            </a:endParaRPr>
          </a:p>
          <a:p>
            <a:pPr>
              <a:spcBef>
                <a:spcPts val="600"/>
              </a:spcBef>
              <a:spcAft>
                <a:spcPts val="600"/>
              </a:spcAft>
            </a:pPr>
            <a:endParaRPr lang="en-US" altLang="zh-CN" sz="2400" dirty="0">
              <a:latin typeface="华文楷体" panose="02010600040101010101" pitchFamily="2" charset="-122"/>
              <a:ea typeface="华文楷体" panose="02010600040101010101" pitchFamily="2" charset="-122"/>
            </a:endParaRPr>
          </a:p>
          <a:p>
            <a:pPr lvl="1" algn="just">
              <a:spcBef>
                <a:spcPts val="600"/>
              </a:spcBef>
              <a:spcAft>
                <a:spcPts val="600"/>
              </a:spcAft>
            </a:pPr>
            <a:endParaRPr lang="en-US" altLang="zh-CN" sz="2400" dirty="0">
              <a:latin typeface="华文楷体" panose="02010600040101010101" pitchFamily="2" charset="-122"/>
              <a:ea typeface="华文楷体" panose="02010600040101010101" pitchFamily="2" charset="-122"/>
            </a:endParaRPr>
          </a:p>
          <a:p>
            <a:pPr>
              <a:spcBef>
                <a:spcPts val="1200"/>
              </a:spcBef>
              <a:spcAft>
                <a:spcPts val="300"/>
              </a:spcAft>
            </a:pPr>
            <a:endParaRPr lang="en-US" altLang="zh-CN" sz="2400" kern="100" dirty="0">
              <a:solidFill>
                <a:srgbClr val="C00000"/>
              </a:solidFill>
              <a:latin typeface="华文楷体" panose="02010600040101010101" pitchFamily="2" charset="-122"/>
              <a:ea typeface="华文楷体" panose="02010600040101010101" pitchFamily="2" charset="-122"/>
              <a:cs typeface="仿宋_GB2312" panose="02010609030101010101" pitchFamily="49" charset="-122"/>
            </a:endParaRPr>
          </a:p>
          <a:p>
            <a:pPr>
              <a:spcBef>
                <a:spcPts val="1200"/>
              </a:spcBef>
              <a:spcAft>
                <a:spcPts val="300"/>
              </a:spcAft>
            </a:pPr>
            <a:endPar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576" y="12395"/>
            <a:ext cx="12160424" cy="6845605"/>
          </a:xfrm>
          <a:prstGeom prst="rect">
            <a:avLst/>
          </a:prstGeom>
        </p:spPr>
      </p:pic>
    </p:spTree>
    <p:custDataLst>
      <p:tags r:id="rId2"/>
    </p:custData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364232" y="188640"/>
            <a:ext cx="7560840" cy="707886"/>
          </a:xfrm>
          <a:prstGeom prst="rect">
            <a:avLst/>
          </a:prstGeom>
          <a:noFill/>
        </p:spPr>
        <p:txBody>
          <a:bodyPr wrap="square" rtlCol="0">
            <a:spAutoFit/>
          </a:bodyPr>
          <a:lstStyle/>
          <a:p>
            <a:pPr algn="ctr"/>
            <a:r>
              <a:rPr lang="zh-CN" altLang="en-US" sz="4000" b="1" dirty="0">
                <a:solidFill>
                  <a:schemeClr val="accent6"/>
                </a:solidFill>
                <a:latin typeface="黑体" panose="02010600030101010101" pitchFamily="49" charset="-122"/>
                <a:ea typeface="黑体" panose="02010600030101010101" pitchFamily="49" charset="-122"/>
                <a:cs typeface="+mj-cs"/>
              </a:rPr>
              <a:t>抗原检测</a:t>
            </a:r>
            <a:r>
              <a:rPr lang="en-US" altLang="zh-CN" sz="4000" b="1" dirty="0">
                <a:solidFill>
                  <a:schemeClr val="accent6"/>
                </a:solidFill>
                <a:latin typeface="黑体" panose="02010600030101010101" pitchFamily="49" charset="-122"/>
                <a:ea typeface="黑体" panose="02010600030101010101" pitchFamily="49" charset="-122"/>
                <a:cs typeface="+mj-cs"/>
              </a:rPr>
              <a:t>-1</a:t>
            </a:r>
            <a:endParaRPr lang="zh-CN" altLang="en-US" sz="4000" b="1" dirty="0">
              <a:solidFill>
                <a:schemeClr val="accent6"/>
              </a:solidFill>
              <a:latin typeface="黑体" panose="02010600030101010101" pitchFamily="49" charset="-122"/>
              <a:ea typeface="黑体" panose="02010600030101010101" pitchFamily="49" charset="-122"/>
              <a:cs typeface="+mj-cs"/>
            </a:endParaRPr>
          </a:p>
        </p:txBody>
      </p:sp>
      <p:sp>
        <p:nvSpPr>
          <p:cNvPr id="7" name="TextBox 1"/>
          <p:cNvSpPr txBox="1"/>
          <p:nvPr/>
        </p:nvSpPr>
        <p:spPr>
          <a:xfrm>
            <a:off x="695400" y="1268760"/>
            <a:ext cx="10585176" cy="4824536"/>
          </a:xfrm>
          <a:prstGeom prst="rect">
            <a:avLst/>
          </a:prstGeom>
          <a:noFill/>
        </p:spPr>
        <p:txBody>
          <a:bodyPr wrap="square" rtlCol="0">
            <a:noAutofit/>
          </a:bodyPr>
          <a:lstStyle/>
          <a:p>
            <a:pPr marL="457200" indent="-45720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cs typeface="Times New Roman Regular" charset="0"/>
              </a:rPr>
              <a:t>抗原检测优势</a:t>
            </a:r>
            <a:endParaRPr lang="zh-CN" altLang="en-US" sz="2400" dirty="0">
              <a:latin typeface="华文楷体" panose="02010600040101010101" pitchFamily="2" charset="-122"/>
              <a:ea typeface="华文楷体" panose="02010600040101010101" pitchFamily="2" charset="-122"/>
              <a:cs typeface="Times New Roman Regular" charset="0"/>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操作简便、获得检测结果快速（约</a:t>
            </a:r>
            <a:r>
              <a:rPr lang="en-US" sz="2000" dirty="0">
                <a:latin typeface="华文楷体" panose="02010600040101010101" pitchFamily="2" charset="-122"/>
                <a:ea typeface="华文楷体" panose="02010600040101010101" pitchFamily="2" charset="-122"/>
              </a:rPr>
              <a:t>15</a:t>
            </a:r>
            <a:r>
              <a:rPr lang="zh-CN" altLang="en-US" sz="2000" dirty="0">
                <a:latin typeface="华文楷体" panose="02010600040101010101" pitchFamily="2" charset="-122"/>
                <a:ea typeface="华文楷体" panose="02010600040101010101" pitchFamily="2" charset="-122"/>
                <a:cs typeface="Times New Roman Regular" charset="0"/>
              </a:rPr>
              <a:t>分钟）便于居家自行检测</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在高病毒载量的情况下，抗原检测的灵敏度与核酸检测相当</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抗原检测的窗口期与核酸检测相同，都为发病早期</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有利于感染者的早发现、早隔离，并且与病毒传播能力相关性更高</a:t>
            </a:r>
            <a:endParaRPr lang="en-US" altLang="zh-CN" sz="2000" dirty="0">
              <a:latin typeface="华文楷体" panose="02010600040101010101" pitchFamily="2" charset="-122"/>
              <a:ea typeface="华文楷体" panose="02010600040101010101" pitchFamily="2" charset="-122"/>
              <a:cs typeface="Times New Roman Regular" charset="0"/>
            </a:endParaRPr>
          </a:p>
          <a:p>
            <a:pPr lvl="1" indent="-45720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cs typeface="Times New Roman Regular" charset="0"/>
              </a:rPr>
              <a:t>抗原检测</a:t>
            </a:r>
            <a:r>
              <a:rPr lang="zh-CN" altLang="zh-CN" sz="2400" dirty="0">
                <a:latin typeface="华文楷体" panose="02010600040101010101" pitchFamily="2" charset="-122"/>
                <a:ea typeface="华文楷体" panose="02010600040101010101" pitchFamily="2" charset="-122"/>
                <a:cs typeface="Times New Roman Regular" charset="0"/>
              </a:rPr>
              <a:t>缺点</a:t>
            </a:r>
            <a:endParaRPr lang="en-US" altLang="zh-CN" sz="24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zh-CN" sz="2000" dirty="0">
                <a:latin typeface="华文楷体" panose="02010600040101010101" pitchFamily="2" charset="-122"/>
                <a:ea typeface="华文楷体" panose="02010600040101010101" pitchFamily="2" charset="-122"/>
                <a:cs typeface="Times New Roman Regular" charset="0"/>
              </a:rPr>
              <a:t>灵敏度总体低于核酸检测方法，尤其是在低病毒载量的情况下差异更加显著</a:t>
            </a:r>
            <a:endParaRPr lang="en-US" altLang="zh-CN" sz="2000" dirty="0">
              <a:latin typeface="华文楷体" panose="02010600040101010101" pitchFamily="2" charset="-122"/>
              <a:ea typeface="华文楷体" panose="02010600040101010101" pitchFamily="2" charset="-122"/>
              <a:cs typeface="Times New Roman Regular" charset="0"/>
            </a:endParaRPr>
          </a:p>
          <a:p>
            <a:pPr marL="800100"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cs typeface="Times New Roman Regular" charset="0"/>
              </a:rPr>
              <a:t>人群感染率较低的情况下，有假阳性的情形</a:t>
            </a:r>
            <a:endParaRPr lang="en-US" altLang="zh-CN" sz="2000" dirty="0">
              <a:latin typeface="华文楷体" panose="02010600040101010101" pitchFamily="2" charset="-122"/>
              <a:ea typeface="华文楷体" panose="02010600040101010101" pitchFamily="2" charset="-122"/>
              <a:cs typeface="Times New Roman Regular" charset="0"/>
            </a:endParaRPr>
          </a:p>
          <a:p>
            <a:pPr lvl="1" indent="-457200">
              <a:spcBef>
                <a:spcPts val="600"/>
              </a:spcBef>
              <a:spcAft>
                <a:spcPts val="600"/>
              </a:spcAft>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cs typeface="Times New Roman Regular" charset="0"/>
              </a:rPr>
              <a:t>抗原检测可作为核酸检测的补充手段，便于病例的早发现</a:t>
            </a:r>
            <a:endParaRPr lang="zh-CN" altLang="en-US" sz="2400" dirty="0">
              <a:latin typeface="华文楷体" panose="02010600040101010101" pitchFamily="2" charset="-122"/>
              <a:ea typeface="华文楷体" panose="02010600040101010101" pitchFamily="2" charset="-122"/>
              <a:cs typeface="Times New Roman Regular" charset="0"/>
            </a:endParaRP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3432" y="1268760"/>
            <a:ext cx="10369152" cy="2232248"/>
          </a:xfrm>
          <a:prstGeom prst="rect">
            <a:avLst/>
          </a:prstGeom>
          <a:noFill/>
        </p:spPr>
        <p:txBody>
          <a:bodyPr wrap="square" rtlCol="0">
            <a:noAutofit/>
          </a:bodyPr>
          <a:lstStyle/>
          <a:p>
            <a:pPr marL="457200" indent="-457200">
              <a:spcBef>
                <a:spcPts val="600"/>
              </a:spcBef>
              <a:spcAft>
                <a:spcPts val="600"/>
              </a:spcAft>
              <a:buFont typeface="Wingdings" panose="05000000000000000000" pitchFamily="2" charset="2"/>
              <a:buChar char="Ø"/>
            </a:pPr>
            <a:r>
              <a:rPr lang="zh-CN" altLang="en-US" sz="2800" dirty="0">
                <a:latin typeface="华文楷体" panose="02010600040101010101" pitchFamily="2" charset="-122"/>
                <a:ea typeface="华文楷体" panose="02010600040101010101" pitchFamily="2" charset="-122"/>
                <a:cs typeface="Times New Roman Regular" charset="0"/>
              </a:rPr>
              <a:t>抗原检测应用场景</a:t>
            </a:r>
            <a:endParaRPr lang="zh-CN" altLang="en-US" sz="2800" dirty="0">
              <a:latin typeface="华文楷体" panose="02010600040101010101" pitchFamily="2" charset="-122"/>
              <a:ea typeface="华文楷体" panose="02010600040101010101" pitchFamily="2" charset="-122"/>
              <a:cs typeface="Times New Roman Regular" charset="0"/>
            </a:endParaRPr>
          </a:p>
          <a:p>
            <a:pPr marL="800100" lvl="1" indent="-342900">
              <a:lnSpc>
                <a:spcPts val="3600"/>
              </a:lnSpc>
              <a:spcBef>
                <a:spcPts val="600"/>
              </a:spcBef>
              <a:spcAft>
                <a:spcPts val="600"/>
              </a:spcAft>
              <a:buFont typeface="Times New Roman" panose="02020603050405020304" pitchFamily="18" charset="0"/>
              <a:buChar char="−"/>
            </a:pPr>
            <a:r>
              <a:rPr lang="zh-CN" altLang="en-US" sz="2400" dirty="0">
                <a:latin typeface="华文楷体" panose="02010600040101010101" pitchFamily="2" charset="-122"/>
                <a:ea typeface="华文楷体" panose="02010600040101010101" pitchFamily="2" charset="-122"/>
                <a:cs typeface="Times New Roman Regular" charset="0"/>
              </a:rPr>
              <a:t>不具备核酸检测能力的基层医疗机构：</a:t>
            </a:r>
            <a:endParaRPr lang="en-US" altLang="zh-CN" sz="2400" dirty="0">
              <a:latin typeface="华文楷体" panose="02010600040101010101" pitchFamily="2" charset="-122"/>
              <a:ea typeface="华文楷体" panose="02010600040101010101" pitchFamily="2" charset="-122"/>
              <a:cs typeface="Times New Roman Regular" charset="0"/>
            </a:endParaRPr>
          </a:p>
          <a:p>
            <a:pPr lvl="1">
              <a:lnSpc>
                <a:spcPts val="3600"/>
              </a:lnSpc>
              <a:spcBef>
                <a:spcPts val="600"/>
              </a:spcBef>
              <a:spcAft>
                <a:spcPts val="600"/>
              </a:spcAft>
            </a:pPr>
            <a:r>
              <a:rPr lang="en-US" altLang="zh-CN" sz="2000" dirty="0">
                <a:latin typeface="华文楷体" panose="02010600040101010101" pitchFamily="2" charset="-122"/>
                <a:ea typeface="华文楷体" panose="02010600040101010101" pitchFamily="2" charset="-122"/>
                <a:cs typeface="Times New Roman Regular" charset="0"/>
              </a:rPr>
              <a:t>     </a:t>
            </a:r>
            <a:r>
              <a:rPr lang="zh-CN" altLang="en-US" sz="2000" dirty="0">
                <a:latin typeface="华文楷体" panose="02010600040101010101" pitchFamily="2" charset="-122"/>
                <a:ea typeface="华文楷体" panose="02010600040101010101" pitchFamily="2" charset="-122"/>
                <a:cs typeface="Times New Roman Regular" charset="0"/>
              </a:rPr>
              <a:t>如</a:t>
            </a:r>
            <a:r>
              <a:rPr lang="zh-CN" altLang="zh-CN" sz="2000" dirty="0">
                <a:latin typeface="华文楷体" panose="02010600040101010101" pitchFamily="2" charset="-122"/>
                <a:ea typeface="华文楷体" panose="02010600040101010101" pitchFamily="2" charset="-122"/>
                <a:cs typeface="Times New Roman Regular" charset="0"/>
              </a:rPr>
              <a:t>在偏远地区乡镇卫生院，社区卫生服务站等</a:t>
            </a:r>
            <a:r>
              <a:rPr lang="zh-CN" altLang="en-US" sz="2000" dirty="0">
                <a:latin typeface="华文楷体" panose="02010600040101010101" pitchFamily="2" charset="-122"/>
                <a:ea typeface="华文楷体" panose="02010600040101010101" pitchFamily="2" charset="-122"/>
                <a:cs typeface="Times New Roman Regular" charset="0"/>
              </a:rPr>
              <a:t>，</a:t>
            </a:r>
            <a:r>
              <a:rPr lang="zh-CN" altLang="zh-CN" sz="2000" dirty="0">
                <a:latin typeface="华文楷体" panose="02010600040101010101" pitchFamily="2" charset="-122"/>
                <a:ea typeface="华文楷体" panose="02010600040101010101" pitchFamily="2" charset="-122"/>
                <a:cs typeface="Times New Roman Regular" charset="0"/>
              </a:rPr>
              <a:t>可采用抗原检测试剂快速排查疑似患者</a:t>
            </a:r>
            <a:r>
              <a:rPr lang="zh-CN" altLang="en-US" sz="2000" dirty="0">
                <a:latin typeface="华文楷体" panose="02010600040101010101" pitchFamily="2" charset="-122"/>
                <a:ea typeface="华文楷体" panose="02010600040101010101" pitchFamily="2" charset="-122"/>
                <a:cs typeface="Times New Roman Regular" charset="0"/>
              </a:rPr>
              <a:t>。</a:t>
            </a:r>
            <a:endParaRPr lang="zh-CN" altLang="en-US" sz="2000" dirty="0">
              <a:latin typeface="华文楷体" panose="02010600040101010101" pitchFamily="2" charset="-122"/>
              <a:ea typeface="华文楷体" panose="02010600040101010101" pitchFamily="2" charset="-122"/>
              <a:cs typeface="Times New Roman Regular" charset="0"/>
            </a:endParaRPr>
          </a:p>
          <a:p>
            <a:pPr marL="800100" lvl="1" indent="-342900">
              <a:lnSpc>
                <a:spcPts val="3600"/>
              </a:lnSpc>
              <a:spcBef>
                <a:spcPts val="600"/>
              </a:spcBef>
              <a:spcAft>
                <a:spcPts val="600"/>
              </a:spcAft>
              <a:buFont typeface="Times New Roman" panose="02020603050405020304" pitchFamily="18" charset="0"/>
              <a:buChar char="−"/>
            </a:pPr>
            <a:r>
              <a:rPr lang="zh-CN" altLang="en-US" sz="2400" dirty="0">
                <a:latin typeface="华文楷体" panose="02010600040101010101" pitchFamily="2" charset="-122"/>
                <a:ea typeface="华文楷体" panose="02010600040101010101" pitchFamily="2" charset="-122"/>
                <a:cs typeface="Times New Roman Regular" charset="0"/>
              </a:rPr>
              <a:t>中、高风险区人员检测：</a:t>
            </a:r>
            <a:endParaRPr lang="en-US" altLang="zh-CN" sz="2400" dirty="0">
              <a:latin typeface="华文楷体" panose="02010600040101010101" pitchFamily="2" charset="-122"/>
              <a:ea typeface="华文楷体" panose="02010600040101010101" pitchFamily="2" charset="-122"/>
              <a:cs typeface="Times New Roman Regular" charset="0"/>
            </a:endParaRPr>
          </a:p>
          <a:p>
            <a:pPr lvl="1">
              <a:lnSpc>
                <a:spcPts val="3600"/>
              </a:lnSpc>
              <a:spcBef>
                <a:spcPts val="600"/>
              </a:spcBef>
              <a:spcAft>
                <a:spcPts val="600"/>
              </a:spcAft>
            </a:pPr>
            <a:r>
              <a:rPr lang="en-US" altLang="zh-CN" sz="2000" dirty="0">
                <a:latin typeface="华文楷体" panose="02010600040101010101" pitchFamily="2" charset="-122"/>
                <a:ea typeface="华文楷体" panose="02010600040101010101" pitchFamily="2" charset="-122"/>
                <a:cs typeface="Times New Roman Regular" charset="0"/>
              </a:rPr>
              <a:t>      </a:t>
            </a:r>
            <a:r>
              <a:rPr lang="zh-CN" altLang="en-US" sz="2000" dirty="0">
                <a:latin typeface="华文楷体" panose="02010600040101010101" pitchFamily="2" charset="-122"/>
                <a:ea typeface="华文楷体" panose="02010600040101010101" pitchFamily="2" charset="-122"/>
                <a:cs typeface="Times New Roman Regular" charset="0"/>
              </a:rPr>
              <a:t>在实施封管控后前 </a:t>
            </a:r>
            <a:r>
              <a:rPr lang="en-US" altLang="zh-CN" sz="2000" dirty="0">
                <a:latin typeface="华文楷体" panose="02010600040101010101" pitchFamily="2" charset="-122"/>
                <a:ea typeface="华文楷体" panose="02010600040101010101" pitchFamily="2" charset="-122"/>
                <a:cs typeface="Times New Roman Regular" charset="0"/>
              </a:rPr>
              <a:t>3 </a:t>
            </a:r>
            <a:r>
              <a:rPr lang="zh-CN" altLang="en-US" sz="2000" dirty="0">
                <a:latin typeface="华文楷体" panose="02010600040101010101" pitchFamily="2" charset="-122"/>
                <a:ea typeface="华文楷体" panose="02010600040101010101" pitchFamily="2" charset="-122"/>
                <a:cs typeface="Times New Roman Regular" charset="0"/>
              </a:rPr>
              <a:t>天连续开展 </a:t>
            </a:r>
            <a:r>
              <a:rPr lang="en-US" altLang="zh-CN" sz="2000" dirty="0">
                <a:latin typeface="华文楷体" panose="02010600040101010101" pitchFamily="2" charset="-122"/>
                <a:ea typeface="华文楷体" panose="02010600040101010101" pitchFamily="2" charset="-122"/>
                <a:cs typeface="Times New Roman Regular" charset="0"/>
              </a:rPr>
              <a:t>3 </a:t>
            </a:r>
            <a:r>
              <a:rPr lang="zh-CN" altLang="en-US" sz="2000" dirty="0">
                <a:latin typeface="华文楷体" panose="02010600040101010101" pitchFamily="2" charset="-122"/>
                <a:ea typeface="华文楷体" panose="02010600040101010101" pitchFamily="2" charset="-122"/>
                <a:cs typeface="Times New Roman Regular" charset="0"/>
              </a:rPr>
              <a:t>次检测，第</a:t>
            </a:r>
            <a:r>
              <a:rPr lang="en-US" altLang="zh-CN" sz="2000" dirty="0">
                <a:latin typeface="华文楷体" panose="02010600040101010101" pitchFamily="2" charset="-122"/>
                <a:ea typeface="华文楷体" panose="02010600040101010101" pitchFamily="2" charset="-122"/>
                <a:cs typeface="Times New Roman Regular" charset="0"/>
              </a:rPr>
              <a:t>1 </a:t>
            </a:r>
            <a:r>
              <a:rPr lang="zh-CN" altLang="en-US" sz="2000" dirty="0">
                <a:latin typeface="华文楷体" panose="02010600040101010101" pitchFamily="2" charset="-122"/>
                <a:ea typeface="华文楷体" panose="02010600040101010101" pitchFamily="2" charset="-122"/>
                <a:cs typeface="Times New Roman Regular" charset="0"/>
              </a:rPr>
              <a:t>天和第 </a:t>
            </a:r>
            <a:r>
              <a:rPr lang="en-US" altLang="zh-CN" sz="2000" dirty="0">
                <a:latin typeface="华文楷体" panose="02010600040101010101" pitchFamily="2" charset="-122"/>
                <a:ea typeface="华文楷体" panose="02010600040101010101" pitchFamily="2" charset="-122"/>
                <a:cs typeface="Times New Roman Regular" charset="0"/>
              </a:rPr>
              <a:t>3 </a:t>
            </a:r>
            <a:r>
              <a:rPr lang="zh-CN" altLang="en-US" sz="2000" dirty="0">
                <a:latin typeface="华文楷体" panose="02010600040101010101" pitchFamily="2" charset="-122"/>
                <a:ea typeface="华文楷体" panose="02010600040101010101" pitchFamily="2" charset="-122"/>
                <a:cs typeface="Times New Roman Regular" charset="0"/>
              </a:rPr>
              <a:t>天完成两次全员核酸检测，</a:t>
            </a:r>
            <a:r>
              <a:rPr lang="zh-CN" altLang="en-US" sz="2000" dirty="0">
                <a:solidFill>
                  <a:srgbClr val="C00000"/>
                </a:solidFill>
                <a:latin typeface="华文楷体" panose="02010600040101010101" pitchFamily="2" charset="-122"/>
                <a:ea typeface="华文楷体" panose="02010600040101010101" pitchFamily="2" charset="-122"/>
                <a:cs typeface="Times New Roman Regular" charset="0"/>
              </a:rPr>
              <a:t>第 </a:t>
            </a:r>
            <a:r>
              <a:rPr lang="en-US" altLang="zh-CN" sz="2000" dirty="0">
                <a:solidFill>
                  <a:srgbClr val="C00000"/>
                </a:solidFill>
                <a:latin typeface="华文楷体" panose="02010600040101010101" pitchFamily="2" charset="-122"/>
                <a:ea typeface="华文楷体" panose="02010600040101010101" pitchFamily="2" charset="-122"/>
                <a:cs typeface="Times New Roman Regular" charset="0"/>
              </a:rPr>
              <a:t>2 </a:t>
            </a:r>
            <a:r>
              <a:rPr lang="zh-CN" altLang="en-US" sz="2000" dirty="0">
                <a:solidFill>
                  <a:srgbClr val="C00000"/>
                </a:solidFill>
                <a:latin typeface="华文楷体" panose="02010600040101010101" pitchFamily="2" charset="-122"/>
                <a:ea typeface="华文楷体" panose="02010600040101010101" pitchFamily="2" charset="-122"/>
                <a:cs typeface="Times New Roman Regular" charset="0"/>
              </a:rPr>
              <a:t>天开展一次抗原检测。</a:t>
            </a:r>
            <a:endParaRPr lang="en-US" altLang="zh-CN" sz="2000" dirty="0">
              <a:solidFill>
                <a:srgbClr val="C00000"/>
              </a:solidFill>
              <a:latin typeface="华文楷体" panose="02010600040101010101" pitchFamily="2" charset="-122"/>
              <a:ea typeface="华文楷体" panose="02010600040101010101" pitchFamily="2" charset="-122"/>
              <a:cs typeface="Times New Roman Regular" charset="0"/>
            </a:endParaRPr>
          </a:p>
          <a:p>
            <a:pPr marL="800100" lvl="1" indent="-342900">
              <a:lnSpc>
                <a:spcPts val="3600"/>
              </a:lnSpc>
              <a:spcBef>
                <a:spcPts val="600"/>
              </a:spcBef>
              <a:spcAft>
                <a:spcPts val="600"/>
              </a:spcAft>
              <a:buFont typeface="Times New Roman" panose="02020603050405020304" pitchFamily="18" charset="0"/>
              <a:buChar char="−"/>
            </a:pPr>
            <a:r>
              <a:rPr lang="zh-CN" altLang="en-US" sz="2400" dirty="0">
                <a:latin typeface="华文楷体" panose="02010600040101010101" pitchFamily="2" charset="-122"/>
                <a:ea typeface="华文楷体" panose="02010600040101010101" pitchFamily="2" charset="-122"/>
                <a:cs typeface="Times New Roman Regular" charset="0"/>
              </a:rPr>
              <a:t>发生大规模疫情时，在核酸检测能力不足时，可作为核酸检测的补充手段。</a:t>
            </a:r>
            <a:endParaRPr lang="zh-CN" altLang="en-US" sz="2400" dirty="0">
              <a:latin typeface="华文楷体" panose="02010600040101010101" pitchFamily="2" charset="-122"/>
              <a:ea typeface="华文楷体" panose="02010600040101010101" pitchFamily="2" charset="-122"/>
              <a:cs typeface="Times New Roman Regular" charset="0"/>
            </a:endParaRPr>
          </a:p>
        </p:txBody>
      </p:sp>
      <p:sp>
        <p:nvSpPr>
          <p:cNvPr id="3" name="TextBox 1"/>
          <p:cNvSpPr txBox="1"/>
          <p:nvPr/>
        </p:nvSpPr>
        <p:spPr>
          <a:xfrm>
            <a:off x="2279576" y="116632"/>
            <a:ext cx="7560840" cy="707886"/>
          </a:xfrm>
          <a:prstGeom prst="rect">
            <a:avLst/>
          </a:prstGeom>
          <a:noFill/>
        </p:spPr>
        <p:txBody>
          <a:bodyPr wrap="square" rtlCol="0">
            <a:spAutoFit/>
          </a:bodyPr>
          <a:lstStyle/>
          <a:p>
            <a:pPr algn="ctr"/>
            <a:r>
              <a:rPr lang="zh-CN" altLang="en-US" sz="4000" b="1" dirty="0">
                <a:solidFill>
                  <a:schemeClr val="accent6"/>
                </a:solidFill>
                <a:latin typeface="黑体" panose="02010600030101010101" pitchFamily="49" charset="-122"/>
                <a:ea typeface="黑体" panose="02010600030101010101" pitchFamily="49" charset="-122"/>
                <a:cs typeface="+mj-cs"/>
              </a:rPr>
              <a:t>抗原检测</a:t>
            </a:r>
            <a:r>
              <a:rPr lang="en-US" altLang="zh-CN" sz="4000" b="1" dirty="0">
                <a:solidFill>
                  <a:schemeClr val="accent6"/>
                </a:solidFill>
                <a:latin typeface="黑体" panose="02010600030101010101" pitchFamily="49" charset="-122"/>
                <a:ea typeface="黑体" panose="02010600030101010101" pitchFamily="49" charset="-122"/>
                <a:cs typeface="+mj-cs"/>
              </a:rPr>
              <a:t>-2</a:t>
            </a:r>
            <a:endParaRPr lang="zh-CN" altLang="en-US" sz="40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1096085"/>
            <a:ext cx="8229600" cy="503238"/>
          </a:xfrm>
        </p:spPr>
        <p:txBody>
          <a:bodyPr/>
          <a:lstStyle/>
          <a:p>
            <a:pPr marL="571500" indent="-571500" eaLnBrk="1" hangingPunct="1">
              <a:buFont typeface="Wingdings" panose="05000000000000000000" pitchFamily="2" charset="2"/>
              <a:buChar char="Ø"/>
              <a:defRPr/>
            </a:pPr>
            <a:r>
              <a:rPr lang="zh-CN" altLang="en-US" sz="2800" b="0" kern="1200" dirty="0">
                <a:solidFill>
                  <a:schemeClr val="tx1"/>
                </a:solidFill>
                <a:latin typeface="华文楷体" panose="02010600040101010101" pitchFamily="2" charset="-122"/>
                <a:ea typeface="华文楷体" panose="02010600040101010101" pitchFamily="2" charset="-122"/>
              </a:rPr>
              <a:t>入境人员管理</a:t>
            </a:r>
            <a:endParaRPr lang="zh-CN" altLang="en-US" sz="2800" b="0" kern="1200" dirty="0">
              <a:solidFill>
                <a:schemeClr val="tx1"/>
              </a:solidFill>
              <a:latin typeface="华文楷体" panose="02010600040101010101" pitchFamily="2" charset="-122"/>
              <a:ea typeface="华文楷体" panose="02010600040101010101" pitchFamily="2" charset="-122"/>
            </a:endParaRPr>
          </a:p>
        </p:txBody>
      </p:sp>
      <p:grpSp>
        <p:nvGrpSpPr>
          <p:cNvPr id="37" name="组合 36"/>
          <p:cNvGrpSpPr/>
          <p:nvPr/>
        </p:nvGrpSpPr>
        <p:grpSpPr>
          <a:xfrm>
            <a:off x="1199456" y="1439917"/>
            <a:ext cx="9793088" cy="3978166"/>
            <a:chOff x="1258784" y="1484415"/>
            <a:chExt cx="4399191" cy="1916129"/>
          </a:xfrm>
        </p:grpSpPr>
        <p:sp>
          <p:nvSpPr>
            <p:cNvPr id="38" name="矩形: 圆角 37"/>
            <p:cNvSpPr/>
            <p:nvPr/>
          </p:nvSpPr>
          <p:spPr>
            <a:xfrm>
              <a:off x="1258784" y="1484415"/>
              <a:ext cx="4399191"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0" name="矩形 39"/>
            <p:cNvSpPr/>
            <p:nvPr/>
          </p:nvSpPr>
          <p:spPr>
            <a:xfrm>
              <a:off x="1373237" y="1565310"/>
              <a:ext cx="4108862" cy="1835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42" name="组合 41"/>
            <p:cNvGrpSpPr/>
            <p:nvPr/>
          </p:nvGrpSpPr>
          <p:grpSpPr>
            <a:xfrm>
              <a:off x="1441262" y="1632628"/>
              <a:ext cx="3972812" cy="1544957"/>
              <a:chOff x="1502246" y="1602172"/>
              <a:chExt cx="3972812" cy="1544957"/>
            </a:xfrm>
          </p:grpSpPr>
          <p:sp>
            <p:nvSpPr>
              <p:cNvPr id="43" name="文本框 42"/>
              <p:cNvSpPr txBox="1"/>
              <p:nvPr/>
            </p:nvSpPr>
            <p:spPr>
              <a:xfrm>
                <a:off x="1502246" y="1602172"/>
                <a:ext cx="3972812" cy="27760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endParaRPr lang="zh-CN" altLang="en-US" sz="2400" dirty="0">
                  <a:latin typeface="楷体" panose="02010609060101010101" pitchFamily="49" charset="-122"/>
                  <a:ea typeface="楷体" panose="02010609060101010101" pitchFamily="49" charset="-122"/>
                  <a:cs typeface="+mn-ea"/>
                  <a:sym typeface="+mn-lt"/>
                </a:endParaRPr>
              </a:p>
            </p:txBody>
          </p:sp>
          <p:sp>
            <p:nvSpPr>
              <p:cNvPr id="44" name="文本框 43"/>
              <p:cNvSpPr txBox="1"/>
              <p:nvPr/>
            </p:nvSpPr>
            <p:spPr>
              <a:xfrm>
                <a:off x="1629600" y="1620214"/>
                <a:ext cx="3787359" cy="1526915"/>
              </a:xfrm>
              <a:prstGeom prst="rect">
                <a:avLst/>
              </a:prstGeom>
              <a:noFill/>
            </p:spPr>
            <p:txBody>
              <a:bodyPr wrap="square" rtlCol="0">
                <a:spAutoFit/>
              </a:bodyPr>
              <a:lstStyle/>
              <a:p>
                <a:pPr marL="342900" indent="-342900">
                  <a:spcBef>
                    <a:spcPts val="600"/>
                  </a:spcBef>
                  <a:spcAft>
                    <a:spcPts val="600"/>
                  </a:spcAft>
                  <a:buFont typeface="Times New Roman" panose="02020603050405020304" pitchFamily="18" charset="0"/>
                  <a:buChar char="−"/>
                </a:pPr>
                <a:r>
                  <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缩短隔离期限</a:t>
                </a:r>
                <a:endParaRPr lang="en-US" altLang="zh-CN"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800100" lvl="1" indent="-342900">
                  <a:spcBef>
                    <a:spcPts val="600"/>
                  </a:spcBef>
                  <a:spcAft>
                    <a:spcPts val="600"/>
                  </a:spcAft>
                  <a:buFont typeface="Wingdings" panose="05000000000000000000" pitchFamily="2" charset="2"/>
                  <a:buChar char="ü"/>
                </a:pP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14</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天集中隔离调整为</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7</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天集中隔离医学观察</a:t>
                </a:r>
                <a:r>
                  <a:rPr lang="en-US" altLang="zh-CN"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+3</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天居家健康监测”</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endPar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800100" lvl="1" indent="-342900">
                  <a:spcBef>
                    <a:spcPts val="600"/>
                  </a:spcBef>
                  <a:spcAft>
                    <a:spcPts val="600"/>
                  </a:spcAft>
                  <a:buFont typeface="Wingdings" panose="05000000000000000000" pitchFamily="2" charset="2"/>
                  <a:buChar char="ü"/>
                </a:pP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7</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天集中隔离第 </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1</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2</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3</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5</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7</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天各开展一次核酸检测；</a:t>
                </a:r>
                <a:endPar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800100" lvl="1" indent="-342900">
                  <a:spcBef>
                    <a:spcPts val="600"/>
                  </a:spcBef>
                  <a:spcAft>
                    <a:spcPts val="600"/>
                  </a:spcAft>
                  <a:buFont typeface="Wingdings" panose="05000000000000000000" pitchFamily="2" charset="2"/>
                  <a:buChar char="ü"/>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居家健康监测的第</a:t>
                </a:r>
                <a:r>
                  <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3</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天开展一次核酸检测。</a:t>
                </a:r>
                <a:endPar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p:txBody>
          </p:sp>
        </p:grpSp>
      </p:grpSp>
      <p:sp>
        <p:nvSpPr>
          <p:cNvPr id="11" name="矩形 10"/>
          <p:cNvSpPr/>
          <p:nvPr/>
        </p:nvSpPr>
        <p:spPr>
          <a:xfrm>
            <a:off x="3385322" y="332656"/>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0030101010101" pitchFamily="49" charset="-122"/>
                <a:ea typeface="黑体" panose="02010600030101010101" pitchFamily="49" charset="-122"/>
                <a:cs typeface="+mj-cs"/>
              </a:rPr>
              <a:t>七、</a:t>
            </a:r>
            <a:r>
              <a:rPr lang="zh-CN" altLang="zh-CN" sz="3600" b="1" dirty="0">
                <a:solidFill>
                  <a:schemeClr val="accent6"/>
                </a:solidFill>
                <a:latin typeface="黑体" panose="02010600030101010101" pitchFamily="49" charset="-122"/>
                <a:ea typeface="黑体" panose="02010600030101010101" pitchFamily="49" charset="-122"/>
                <a:cs typeface="+mj-cs"/>
              </a:rPr>
              <a:t>境外输入疫情防控</a:t>
            </a:r>
            <a:r>
              <a:rPr lang="en-US" altLang="zh-CN" sz="3600" b="1" dirty="0">
                <a:solidFill>
                  <a:schemeClr val="accent6"/>
                </a:solidFill>
                <a:latin typeface="黑体" panose="02010600030101010101" pitchFamily="49" charset="-122"/>
                <a:ea typeface="黑体" panose="02010600030101010101" pitchFamily="49" charset="-122"/>
                <a:cs typeface="+mj-cs"/>
              </a:rPr>
              <a:t>-1</a:t>
            </a:r>
            <a:endParaRPr lang="zh-CN" altLang="zh-CN" sz="3600" b="1" dirty="0">
              <a:solidFill>
                <a:schemeClr val="accent6"/>
              </a:solidFill>
              <a:latin typeface="黑体" panose="02010600030101010101" pitchFamily="49" charset="-122"/>
              <a:ea typeface="黑体" panose="02010600030101010101" pitchFamily="49" charset="-122"/>
              <a:cs typeface="+mj-cs"/>
            </a:endParaRPr>
          </a:p>
        </p:txBody>
      </p:sp>
      <p:sp>
        <p:nvSpPr>
          <p:cNvPr id="3" name="文本框 2"/>
          <p:cNvSpPr txBox="1"/>
          <p:nvPr/>
        </p:nvSpPr>
        <p:spPr>
          <a:xfrm>
            <a:off x="1605671" y="4631925"/>
            <a:ext cx="9250137" cy="1908215"/>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latin typeface="华文楷体" panose="02010600040101010101" pitchFamily="2" charset="-122"/>
                <a:ea typeface="华文楷体" panose="02010600040101010101" pitchFamily="2" charset="-122"/>
              </a:rPr>
              <a:t>7</a:t>
            </a:r>
            <a:r>
              <a:rPr lang="zh-CN" altLang="en-US" sz="2000" dirty="0">
                <a:latin typeface="华文楷体" panose="02010600040101010101" pitchFamily="2" charset="-122"/>
                <a:ea typeface="华文楷体" panose="02010600040101010101" pitchFamily="2" charset="-122"/>
              </a:rPr>
              <a:t>天集中隔离期间核酸检测均为阴性，</a:t>
            </a:r>
            <a:r>
              <a:rPr lang="zh-CN" altLang="en-US" sz="2000" dirty="0">
                <a:solidFill>
                  <a:srgbClr val="C00000"/>
                </a:solidFill>
                <a:latin typeface="华文楷体" panose="02010600040101010101" pitchFamily="2" charset="-122"/>
                <a:ea typeface="华文楷体" panose="02010600040101010101" pitchFamily="2" charset="-122"/>
              </a:rPr>
              <a:t>且排除隔离点交叉感染风险后</a:t>
            </a:r>
            <a:r>
              <a:rPr lang="zh-CN" altLang="en-US" sz="2000" dirty="0">
                <a:latin typeface="华文楷体" panose="02010600040101010101" pitchFamily="2" charset="-122"/>
                <a:ea typeface="华文楷体" panose="02010600040101010101" pitchFamily="2" charset="-122"/>
              </a:rPr>
              <a:t>，</a:t>
            </a:r>
            <a:r>
              <a:rPr lang="zh-CN" altLang="en-US" sz="2000" dirty="0">
                <a:solidFill>
                  <a:srgbClr val="C00000"/>
                </a:solidFill>
                <a:latin typeface="华文楷体" panose="02010600040101010101" pitchFamily="2" charset="-122"/>
                <a:ea typeface="华文楷体" panose="02010600040101010101" pitchFamily="2" charset="-122"/>
              </a:rPr>
              <a:t>点对点闭环</a:t>
            </a:r>
            <a:r>
              <a:rPr lang="zh-CN" altLang="en-US" sz="2000" dirty="0">
                <a:latin typeface="华文楷体" panose="02010600040101010101" pitchFamily="2" charset="-122"/>
                <a:ea typeface="华文楷体" panose="02010600040101010101" pitchFamily="2" charset="-122"/>
              </a:rPr>
              <a:t>返回至居住地，途中做好个人防护。</a:t>
            </a:r>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pPr marL="285750" indent="-285750">
              <a:buFont typeface="Wingdings" panose="05000000000000000000" pitchFamily="2" charset="2"/>
              <a:buChar char="Ø"/>
            </a:pPr>
            <a:r>
              <a:rPr lang="zh-CN" altLang="en-US" sz="2000" dirty="0">
                <a:latin typeface="华文楷体" panose="02010600040101010101" pitchFamily="2" charset="-122"/>
                <a:ea typeface="华文楷体" panose="02010600040101010101" pitchFamily="2" charset="-122"/>
              </a:rPr>
              <a:t>第一入境地省级联防联控机制应及时将入境人员相关信息推送至目的地省级联防联控机制做好入境人员信息共享。</a:t>
            </a:r>
            <a:endParaRPr lang="en-US" altLang="zh-CN" dirty="0"/>
          </a:p>
          <a:p>
            <a:endParaRPr lang="en-US" altLang="zh-CN"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55440" y="1844825"/>
            <a:ext cx="9937103" cy="4392487"/>
            <a:chOff x="1258784" y="3990109"/>
            <a:chExt cx="4465122" cy="3963751"/>
          </a:xfrm>
        </p:grpSpPr>
        <p:sp>
          <p:nvSpPr>
            <p:cNvPr id="5" name="矩形: 圆角 53"/>
            <p:cNvSpPr/>
            <p:nvPr/>
          </p:nvSpPr>
          <p:spPr>
            <a:xfrm>
              <a:off x="1258784" y="3990109"/>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464624"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428998" y="4120736"/>
              <a:ext cx="4108862" cy="38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promotion_115911"/>
            <p:cNvSpPr>
              <a:spLocks noChangeAspect="1"/>
            </p:cNvSpPr>
            <p:nvPr/>
          </p:nvSpPr>
          <p:spPr bwMode="auto">
            <a:xfrm>
              <a:off x="4992715" y="7432557"/>
              <a:ext cx="447676" cy="410906"/>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9" name="组合 8"/>
            <p:cNvGrpSpPr/>
            <p:nvPr/>
          </p:nvGrpSpPr>
          <p:grpSpPr>
            <a:xfrm>
              <a:off x="1393372" y="4120450"/>
              <a:ext cx="4123513" cy="2999019"/>
              <a:chOff x="1454356" y="1446683"/>
              <a:chExt cx="4123513" cy="2999019"/>
            </a:xfrm>
          </p:grpSpPr>
          <p:sp>
            <p:nvSpPr>
              <p:cNvPr id="10" name="文本框 9"/>
              <p:cNvSpPr txBox="1"/>
              <p:nvPr/>
            </p:nvSpPr>
            <p:spPr>
              <a:xfrm>
                <a:off x="1571315" y="1446683"/>
                <a:ext cx="4006554" cy="1763621"/>
              </a:xfrm>
              <a:prstGeom prst="rect">
                <a:avLst/>
              </a:prstGeom>
              <a:noFill/>
            </p:spPr>
            <p:txBody>
              <a:bodyPr wrap="square" rtlCol="0">
                <a:spAutoFit/>
              </a:bodyPr>
              <a:lstStyle/>
              <a:p>
                <a:pPr marL="342900" indent="-342900">
                  <a:lnSpc>
                    <a:spcPct val="150000"/>
                  </a:lnSpc>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对接触进口冷链食品的流通、销售等环节发现阳性物品人员：</a:t>
                </a:r>
                <a:endParaRPr lang="en-US" altLang="zh-CN"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nSpc>
                    <a:spcPct val="150000"/>
                  </a:lnSpc>
                  <a:spcBef>
                    <a:spcPts val="600"/>
                  </a:spcBef>
                  <a:spcAft>
                    <a:spcPts val="600"/>
                  </a:spcAft>
                  <a:buFont typeface="Times New Roman" panose="02020603050405020304" pitchFamily="18" charset="0"/>
                  <a:buChar char="−"/>
                </a:pPr>
                <a:endPar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p:txBody>
          </p:sp>
          <p:sp>
            <p:nvSpPr>
              <p:cNvPr id="11" name="文本框 10"/>
              <p:cNvSpPr txBox="1"/>
              <p:nvPr/>
            </p:nvSpPr>
            <p:spPr>
              <a:xfrm>
                <a:off x="1454356" y="2557100"/>
                <a:ext cx="3921350" cy="1888602"/>
              </a:xfrm>
              <a:prstGeom prst="rect">
                <a:avLst/>
              </a:prstGeom>
              <a:noFill/>
            </p:spPr>
            <p:txBody>
              <a:bodyPr wrap="square" rtlCol="0">
                <a:spAutoFit/>
              </a:bodyPr>
              <a:lstStyle/>
              <a:p>
                <a:pPr marL="800100" lvl="1" indent="-342900">
                  <a:lnSpc>
                    <a:spcPct val="130000"/>
                  </a:lnSpc>
                  <a:buFont typeface="Wingdings" panose="05000000000000000000" pitchFamily="2" charset="2"/>
                  <a:buChar char="ü"/>
                </a:pP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接触阳性物品及其同批次物品的</a:t>
                </a:r>
                <a:r>
                  <a:rPr lang="zh-CN" altLang="zh-CN" sz="20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从业人员</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进行连续</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次核酸检测（间隔</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24</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小时）</a:t>
                </a:r>
                <a:r>
                  <a:rPr lang="zh-CN" altLang="en-US" sz="2000" kern="1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ct val="130000"/>
                  </a:lnSpc>
                  <a:buFont typeface="Wingdings" panose="05000000000000000000" pitchFamily="2" charset="2"/>
                  <a:buChar char="ü"/>
                </a:pP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其中接触频次较高的从业人员采取</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7</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天居家健康监测</a:t>
                </a:r>
                <a:r>
                  <a:rPr lang="zh-CN" altLang="en-US" sz="2000" kern="1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ct val="130000"/>
                  </a:lnSpc>
                  <a:buFont typeface="Wingdings" panose="05000000000000000000" pitchFamily="2" charset="2"/>
                  <a:buChar char="ü"/>
                </a:pP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第</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4</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7</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天各开展</a:t>
                </a:r>
                <a:r>
                  <a:rPr lang="en-US" altLang="zh-CN" sz="2000" kern="1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000" kern="100" dirty="0">
                    <a:latin typeface="Times New Roman" panose="02020603050405020304" pitchFamily="18" charset="0"/>
                    <a:ea typeface="楷体" panose="02010609060101010101" pitchFamily="49" charset="-122"/>
                    <a:cs typeface="Times New Roman" panose="02020603050405020304" pitchFamily="18" charset="0"/>
                  </a:rPr>
                  <a:t>次核酸检测。</a:t>
                </a:r>
                <a:endParaRPr lang="zh-CN" altLang="en-US"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sym typeface="+mn-lt"/>
                </a:endParaRPr>
              </a:p>
            </p:txBody>
          </p:sp>
        </p:grpSp>
      </p:grpSp>
      <p:sp>
        <p:nvSpPr>
          <p:cNvPr id="13" name="矩形 12"/>
          <p:cNvSpPr/>
          <p:nvPr/>
        </p:nvSpPr>
        <p:spPr>
          <a:xfrm>
            <a:off x="3291873" y="468993"/>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0030101010101" pitchFamily="49" charset="-122"/>
                <a:ea typeface="黑体" panose="02010600030101010101" pitchFamily="49" charset="-122"/>
                <a:cs typeface="+mj-cs"/>
              </a:rPr>
              <a:t>七、</a:t>
            </a:r>
            <a:r>
              <a:rPr lang="zh-CN" altLang="zh-CN" sz="3600" b="1" dirty="0">
                <a:solidFill>
                  <a:schemeClr val="accent6"/>
                </a:solidFill>
                <a:latin typeface="黑体" panose="02010600030101010101" pitchFamily="49" charset="-122"/>
                <a:ea typeface="黑体" panose="02010600030101010101" pitchFamily="49" charset="-122"/>
                <a:cs typeface="+mj-cs"/>
              </a:rPr>
              <a:t>境外输入疫情防控</a:t>
            </a:r>
            <a:r>
              <a:rPr lang="en-US" altLang="zh-CN" sz="3600" b="1" dirty="0">
                <a:solidFill>
                  <a:schemeClr val="accent6"/>
                </a:solidFill>
                <a:latin typeface="黑体" panose="02010600030101010101" pitchFamily="49" charset="-122"/>
                <a:ea typeface="黑体" panose="02010600030101010101" pitchFamily="49" charset="-122"/>
                <a:cs typeface="+mj-cs"/>
              </a:rPr>
              <a:t>-2</a:t>
            </a:r>
            <a:endParaRPr lang="zh-CN" altLang="zh-CN" sz="3600" b="1" dirty="0">
              <a:solidFill>
                <a:schemeClr val="accent6"/>
              </a:solidFill>
              <a:latin typeface="黑体" panose="02010600030101010101" pitchFamily="49" charset="-122"/>
              <a:ea typeface="黑体" panose="02010600030101010101" pitchFamily="49" charset="-122"/>
              <a:cs typeface="+mj-cs"/>
            </a:endParaRPr>
          </a:p>
        </p:txBody>
      </p:sp>
      <p:sp>
        <p:nvSpPr>
          <p:cNvPr id="15" name="文本框 14"/>
          <p:cNvSpPr txBox="1"/>
          <p:nvPr/>
        </p:nvSpPr>
        <p:spPr>
          <a:xfrm>
            <a:off x="2855640" y="1260153"/>
            <a:ext cx="4572000" cy="461665"/>
          </a:xfrm>
          <a:prstGeom prst="rect">
            <a:avLst/>
          </a:prstGeom>
          <a:noFill/>
        </p:spPr>
        <p:txBody>
          <a:bodyPr wrap="square">
            <a:spAutoFit/>
          </a:bodyPr>
          <a:lstStyle/>
          <a:p>
            <a:pPr marL="342900" indent="-342900">
              <a:buFont typeface="Wingdings" panose="05000000000000000000" pitchFamily="2" charset="2"/>
              <a:buChar char="Ø"/>
            </a:pPr>
            <a:r>
              <a:rPr lang="zh-CN" altLang="en-US" sz="2400" kern="100" dirty="0">
                <a:latin typeface="Times New Roman" panose="02020603050405020304" pitchFamily="18" charset="0"/>
                <a:ea typeface="楷体" panose="02010609060101010101" pitchFamily="49" charset="-122"/>
                <a:cs typeface="Times New Roman" panose="02020603050405020304" pitchFamily="18" charset="0"/>
              </a:rPr>
              <a:t>接触阳性物品人员管理</a:t>
            </a:r>
            <a:endParaRPr lang="zh-CN" altLang="en-US" sz="2400" kern="1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43472" y="1844825"/>
            <a:ext cx="9289031" cy="4392487"/>
            <a:chOff x="1258784" y="3990109"/>
            <a:chExt cx="4465122" cy="3963751"/>
          </a:xfrm>
        </p:grpSpPr>
        <p:sp>
          <p:nvSpPr>
            <p:cNvPr id="5" name="矩形: 圆角 53"/>
            <p:cNvSpPr/>
            <p:nvPr/>
          </p:nvSpPr>
          <p:spPr>
            <a:xfrm>
              <a:off x="1258784" y="3990109"/>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464624"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428998" y="4120736"/>
              <a:ext cx="4108862" cy="38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promotion_115911"/>
            <p:cNvSpPr>
              <a:spLocks noChangeAspect="1"/>
            </p:cNvSpPr>
            <p:nvPr/>
          </p:nvSpPr>
          <p:spPr bwMode="auto">
            <a:xfrm>
              <a:off x="4992715" y="7432557"/>
              <a:ext cx="447676" cy="410906"/>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9" name="组合 8"/>
            <p:cNvGrpSpPr/>
            <p:nvPr/>
          </p:nvGrpSpPr>
          <p:grpSpPr>
            <a:xfrm>
              <a:off x="1428998" y="4110349"/>
              <a:ext cx="4108862" cy="1679628"/>
              <a:chOff x="1489982" y="1436582"/>
              <a:chExt cx="4108862" cy="1679628"/>
            </a:xfrm>
          </p:grpSpPr>
          <p:sp>
            <p:nvSpPr>
              <p:cNvPr id="10" name="文本框 9"/>
              <p:cNvSpPr txBox="1"/>
              <p:nvPr/>
            </p:nvSpPr>
            <p:spPr>
              <a:xfrm>
                <a:off x="1592290" y="1436582"/>
                <a:ext cx="4006554" cy="573351"/>
              </a:xfrm>
              <a:prstGeom prst="rect">
                <a:avLst/>
              </a:prstGeom>
              <a:noFill/>
            </p:spPr>
            <p:txBody>
              <a:bodyPr wrap="square" rtlCol="0">
                <a:spAutoFit/>
              </a:bodyPr>
              <a:lstStyle/>
              <a:p>
                <a:pPr marL="342900" indent="-342900">
                  <a:lnSpc>
                    <a:spcPct val="150000"/>
                  </a:lnSpc>
                  <a:spcBef>
                    <a:spcPts val="600"/>
                  </a:spcBef>
                  <a:spcAft>
                    <a:spcPts val="600"/>
                  </a:spcAft>
                  <a:buFont typeface="Times New Roman" panose="02020603050405020304" pitchFamily="18" charset="0"/>
                  <a:buChar char="−"/>
                </a:pPr>
                <a:r>
                  <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对实施闭环管理的以下人员：</a:t>
                </a:r>
                <a:endPar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p:txBody>
          </p:sp>
          <p:sp>
            <p:nvSpPr>
              <p:cNvPr id="11" name="文本框 10"/>
              <p:cNvSpPr txBox="1"/>
              <p:nvPr/>
            </p:nvSpPr>
            <p:spPr>
              <a:xfrm>
                <a:off x="1489982" y="2033041"/>
                <a:ext cx="3859900" cy="1083169"/>
              </a:xfrm>
              <a:prstGeom prst="rect">
                <a:avLst/>
              </a:prstGeom>
              <a:noFill/>
            </p:spPr>
            <p:txBody>
              <a:bodyPr wrap="square" rtlCol="0">
                <a:spAutoFit/>
              </a:bodyPr>
              <a:lstStyle/>
              <a:p>
                <a:pPr marL="800100" lvl="1" indent="-342900">
                  <a:buFont typeface="Wingdings" panose="05000000000000000000" pitchFamily="2" charset="2"/>
                  <a:buChar char="ü"/>
                </a:pPr>
                <a:r>
                  <a:rPr lang="zh-CN" altLang="zh-CN" sz="2400" dirty="0">
                    <a:latin typeface="华文楷体" panose="02010600040101010101" pitchFamily="2" charset="-122"/>
                    <a:ea typeface="华文楷体" panose="02010600040101010101" pitchFamily="2" charset="-122"/>
                  </a:rPr>
                  <a:t>定点医疗机构</a:t>
                </a:r>
                <a:r>
                  <a:rPr lang="zh-CN" altLang="en-US" sz="2400" dirty="0">
                    <a:latin typeface="华文楷体" panose="02010600040101010101" pitchFamily="2" charset="-122"/>
                    <a:ea typeface="华文楷体" panose="02010600040101010101" pitchFamily="2" charset="-122"/>
                  </a:rPr>
                  <a:t>人员</a:t>
                </a:r>
                <a:endParaRPr lang="en-US" altLang="zh-CN" sz="2400" dirty="0">
                  <a:latin typeface="华文楷体" panose="02010600040101010101" pitchFamily="2" charset="-122"/>
                  <a:ea typeface="华文楷体" panose="02010600040101010101" pitchFamily="2" charset="-122"/>
                </a:endParaRPr>
              </a:p>
              <a:p>
                <a:pPr marL="800100" lvl="1" indent="-342900">
                  <a:buFont typeface="Wingdings" panose="05000000000000000000" pitchFamily="2" charset="2"/>
                  <a:buChar char="ü"/>
                </a:pPr>
                <a:r>
                  <a:rPr lang="zh-CN" altLang="zh-CN" sz="2400" dirty="0">
                    <a:latin typeface="华文楷体" panose="02010600040101010101" pitchFamily="2" charset="-122"/>
                    <a:ea typeface="华文楷体" panose="02010600040101010101" pitchFamily="2" charset="-122"/>
                  </a:rPr>
                  <a:t>口岸直接接触进口物品</a:t>
                </a:r>
                <a:r>
                  <a:rPr lang="zh-CN" altLang="en-US" sz="2400" dirty="0">
                    <a:latin typeface="华文楷体" panose="02010600040101010101" pitchFamily="2" charset="-122"/>
                    <a:ea typeface="华文楷体" panose="02010600040101010101" pitchFamily="2" charset="-122"/>
                  </a:rPr>
                  <a:t>人员</a:t>
                </a:r>
                <a:endParaRPr lang="en-US" altLang="zh-CN" sz="2400" dirty="0">
                  <a:latin typeface="华文楷体" panose="02010600040101010101" pitchFamily="2" charset="-122"/>
                  <a:ea typeface="华文楷体" panose="02010600040101010101" pitchFamily="2" charset="-122"/>
                </a:endParaRPr>
              </a:p>
              <a:p>
                <a:pPr marL="800100" lvl="1" indent="-342900">
                  <a:buFont typeface="Wingdings" panose="05000000000000000000" pitchFamily="2" charset="2"/>
                  <a:buChar char="ü"/>
                </a:pPr>
                <a:r>
                  <a:rPr lang="zh-CN" altLang="zh-CN" sz="2400" dirty="0">
                    <a:latin typeface="华文楷体" panose="02010600040101010101" pitchFamily="2" charset="-122"/>
                    <a:ea typeface="华文楷体" panose="02010600040101010101" pitchFamily="2" charset="-122"/>
                  </a:rPr>
                  <a:t>集中隔离点工作人员</a:t>
                </a:r>
                <a:endParaRPr lang="en-US" altLang="zh-CN" sz="2400" dirty="0">
                  <a:latin typeface="华文楷体" panose="02010600040101010101" pitchFamily="2" charset="-122"/>
                  <a:ea typeface="华文楷体" panose="02010600040101010101" pitchFamily="2" charset="-122"/>
                </a:endParaRPr>
              </a:p>
            </p:txBody>
          </p:sp>
        </p:grpSp>
      </p:grpSp>
      <p:sp>
        <p:nvSpPr>
          <p:cNvPr id="13" name="矩形 12"/>
          <p:cNvSpPr/>
          <p:nvPr/>
        </p:nvSpPr>
        <p:spPr>
          <a:xfrm>
            <a:off x="3291873" y="468993"/>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0030101010101" pitchFamily="49" charset="-122"/>
                <a:ea typeface="黑体" panose="02010600030101010101" pitchFamily="49" charset="-122"/>
                <a:cs typeface="+mj-cs"/>
              </a:rPr>
              <a:t>七、</a:t>
            </a:r>
            <a:r>
              <a:rPr lang="zh-CN" altLang="zh-CN" sz="3600" b="1" dirty="0">
                <a:solidFill>
                  <a:schemeClr val="accent6"/>
                </a:solidFill>
                <a:latin typeface="黑体" panose="02010600030101010101" pitchFamily="49" charset="-122"/>
                <a:ea typeface="黑体" panose="02010600030101010101" pitchFamily="49" charset="-122"/>
                <a:cs typeface="+mj-cs"/>
              </a:rPr>
              <a:t>境外输入疫情防控</a:t>
            </a:r>
            <a:r>
              <a:rPr lang="en-US" altLang="zh-CN" sz="3600" b="1" dirty="0">
                <a:solidFill>
                  <a:schemeClr val="accent6"/>
                </a:solidFill>
                <a:latin typeface="黑体" panose="02010600030101010101" pitchFamily="49" charset="-122"/>
                <a:ea typeface="黑体" panose="02010600030101010101" pitchFamily="49" charset="-122"/>
                <a:cs typeface="+mj-cs"/>
              </a:rPr>
              <a:t>-3</a:t>
            </a:r>
            <a:endParaRPr lang="zh-CN" altLang="zh-CN" sz="3600" b="1" dirty="0">
              <a:solidFill>
                <a:schemeClr val="accent6"/>
              </a:solidFill>
              <a:latin typeface="黑体" panose="02010600030101010101" pitchFamily="49" charset="-122"/>
              <a:ea typeface="黑体" panose="02010600030101010101" pitchFamily="49" charset="-122"/>
              <a:cs typeface="+mj-cs"/>
            </a:endParaRPr>
          </a:p>
        </p:txBody>
      </p:sp>
      <p:sp>
        <p:nvSpPr>
          <p:cNvPr id="15" name="文本框 14"/>
          <p:cNvSpPr txBox="1"/>
          <p:nvPr/>
        </p:nvSpPr>
        <p:spPr>
          <a:xfrm>
            <a:off x="2855640" y="1260153"/>
            <a:ext cx="5112568" cy="492443"/>
          </a:xfrm>
          <a:prstGeom prst="rect">
            <a:avLst/>
          </a:prstGeom>
          <a:noFill/>
        </p:spPr>
        <p:txBody>
          <a:bodyPr wrap="square">
            <a:spAutoFit/>
          </a:bodyPr>
          <a:lstStyle/>
          <a:p>
            <a:pPr marL="342900" indent="-342900">
              <a:buFont typeface="Wingdings" panose="05000000000000000000" pitchFamily="2" charset="2"/>
              <a:buChar char="Ø"/>
            </a:pPr>
            <a:r>
              <a:rPr lang="zh-CN" altLang="en-US" sz="2600" kern="100" dirty="0">
                <a:latin typeface="Times New Roman" panose="02020603050405020304" pitchFamily="18" charset="0"/>
                <a:ea typeface="楷体" panose="02010609060101010101" pitchFamily="49" charset="-122"/>
                <a:cs typeface="Times New Roman" panose="02020603050405020304" pitchFamily="18" charset="0"/>
              </a:rPr>
              <a:t>高风险岗位从业人员疫情防控 </a:t>
            </a:r>
            <a:endParaRPr lang="zh-CN" altLang="en-US" sz="2600" kern="1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矩形 11"/>
          <p:cNvSpPr/>
          <p:nvPr/>
        </p:nvSpPr>
        <p:spPr>
          <a:xfrm>
            <a:off x="1697578" y="3498430"/>
            <a:ext cx="7164672" cy="1985159"/>
          </a:xfrm>
          <a:prstGeom prst="rect">
            <a:avLst/>
          </a:prstGeom>
        </p:spPr>
        <p:txBody>
          <a:bodyPr wrap="square">
            <a:spAutoFit/>
          </a:bodyPr>
          <a:lstStyle/>
          <a:p>
            <a:endParaRPr lang="en-US" altLang="zh-CN"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marL="342900" lvl="1" indent="-342900">
              <a:lnSpc>
                <a:spcPct val="150000"/>
              </a:lnSpc>
              <a:spcBef>
                <a:spcPts val="600"/>
              </a:spcBef>
              <a:spcAft>
                <a:spcPts val="600"/>
              </a:spcAft>
              <a:buFont typeface="Times New Roman" panose="02020603050405020304" pitchFamily="18" charset="0"/>
              <a:buChar char="−"/>
            </a:pPr>
            <a:r>
              <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措施：</a:t>
            </a:r>
            <a:r>
              <a:rPr lang="zh-CN" altLang="zh-CN"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rPr>
              <a:t>闭环作业结束后</a:t>
            </a:r>
            <a:endParaRPr lang="zh-CN" altLang="en-US" sz="26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endParaRPr>
          </a:p>
          <a:p>
            <a:pPr marL="800100" lvl="1" indent="-342900">
              <a:buFont typeface="Wingdings" panose="05000000000000000000" pitchFamily="2" charset="2"/>
              <a:buChar char="ü"/>
            </a:pPr>
            <a:r>
              <a:rPr lang="en-US" altLang="zh-CN" sz="2400" dirty="0">
                <a:solidFill>
                  <a:srgbClr val="C00000"/>
                </a:solidFill>
                <a:latin typeface="华文楷体" panose="02010600040101010101" pitchFamily="2" charset="-122"/>
                <a:ea typeface="华文楷体" panose="02010600040101010101" pitchFamily="2" charset="-122"/>
              </a:rPr>
              <a:t>7</a:t>
            </a:r>
            <a:r>
              <a:rPr lang="zh-CN" altLang="en-US" sz="2400" dirty="0">
                <a:solidFill>
                  <a:srgbClr val="C00000"/>
                </a:solidFill>
                <a:latin typeface="华文楷体" panose="02010600040101010101" pitchFamily="2" charset="-122"/>
                <a:ea typeface="华文楷体" panose="02010600040101010101" pitchFamily="2" charset="-122"/>
              </a:rPr>
              <a:t>天</a:t>
            </a:r>
            <a:r>
              <a:rPr lang="zh-CN" altLang="zh-CN" sz="2400" dirty="0">
                <a:solidFill>
                  <a:srgbClr val="C00000"/>
                </a:solidFill>
                <a:latin typeface="华文楷体" panose="02010600040101010101" pitchFamily="2" charset="-122"/>
                <a:ea typeface="华文楷体" panose="02010600040101010101" pitchFamily="2" charset="-122"/>
              </a:rPr>
              <a:t>集中隔离</a:t>
            </a:r>
            <a:r>
              <a:rPr lang="zh-CN" altLang="en-US" sz="2400" dirty="0">
                <a:solidFill>
                  <a:srgbClr val="C00000"/>
                </a:solidFill>
                <a:latin typeface="华文楷体" panose="02010600040101010101" pitchFamily="2" charset="-122"/>
                <a:ea typeface="华文楷体" panose="02010600040101010101" pitchFamily="2" charset="-122"/>
              </a:rPr>
              <a:t>或</a:t>
            </a:r>
            <a:r>
              <a:rPr lang="en-US" altLang="zh-CN" sz="2400" dirty="0">
                <a:solidFill>
                  <a:srgbClr val="C00000"/>
                </a:solidFill>
                <a:latin typeface="华文楷体" panose="02010600040101010101" pitchFamily="2" charset="-122"/>
                <a:ea typeface="华文楷体" panose="02010600040101010101" pitchFamily="2" charset="-122"/>
              </a:rPr>
              <a:t>7</a:t>
            </a:r>
            <a:r>
              <a:rPr lang="zh-CN" altLang="en-US" sz="2400" dirty="0">
                <a:solidFill>
                  <a:srgbClr val="C00000"/>
                </a:solidFill>
                <a:latin typeface="华文楷体" panose="02010600040101010101" pitchFamily="2" charset="-122"/>
                <a:ea typeface="华文楷体" panose="02010600040101010101" pitchFamily="2" charset="-122"/>
              </a:rPr>
              <a:t>天</a:t>
            </a:r>
            <a:r>
              <a:rPr lang="zh-CN" altLang="zh-CN" sz="2400" dirty="0">
                <a:solidFill>
                  <a:srgbClr val="C00000"/>
                </a:solidFill>
                <a:latin typeface="华文楷体" panose="02010600040101010101" pitchFamily="2" charset="-122"/>
                <a:ea typeface="华文楷体" panose="02010600040101010101" pitchFamily="2" charset="-122"/>
              </a:rPr>
              <a:t>居家</a:t>
            </a:r>
            <a:r>
              <a:rPr lang="zh-CN" altLang="en-US" sz="2400" dirty="0">
                <a:solidFill>
                  <a:srgbClr val="C00000"/>
                </a:solidFill>
                <a:latin typeface="华文楷体" panose="02010600040101010101" pitchFamily="2" charset="-122"/>
                <a:ea typeface="华文楷体" panose="02010600040101010101" pitchFamily="2" charset="-122"/>
              </a:rPr>
              <a:t>隔离</a:t>
            </a:r>
            <a:endParaRPr lang="en-US" altLang="zh-CN" sz="2400" dirty="0">
              <a:solidFill>
                <a:srgbClr val="C00000"/>
              </a:solidFill>
              <a:latin typeface="华文楷体" panose="02010600040101010101" pitchFamily="2" charset="-122"/>
              <a:ea typeface="华文楷体" panose="02010600040101010101" pitchFamily="2" charset="-122"/>
            </a:endParaRPr>
          </a:p>
          <a:p>
            <a:pPr marL="800100" lvl="1" indent="-342900">
              <a:buFont typeface="Wingdings" panose="05000000000000000000" pitchFamily="2" charset="2"/>
              <a:buChar char="ü"/>
            </a:pPr>
            <a:r>
              <a:rPr lang="zh-CN" altLang="en-US" sz="2400" dirty="0">
                <a:solidFill>
                  <a:srgbClr val="C00000"/>
                </a:solidFill>
                <a:latin typeface="华文楷体" panose="02010600040101010101" pitchFamily="2" charset="-122"/>
                <a:ea typeface="华文楷体" panose="02010600040101010101" pitchFamily="2" charset="-122"/>
              </a:rPr>
              <a:t>第</a:t>
            </a:r>
            <a:r>
              <a:rPr lang="en-US" altLang="zh-CN" sz="2400" dirty="0">
                <a:solidFill>
                  <a:srgbClr val="C00000"/>
                </a:solidFill>
                <a:latin typeface="华文楷体" panose="02010600040101010101" pitchFamily="2" charset="-122"/>
                <a:ea typeface="华文楷体" panose="02010600040101010101" pitchFamily="2" charset="-122"/>
              </a:rPr>
              <a:t>1</a:t>
            </a:r>
            <a:r>
              <a:rPr lang="zh-CN" altLang="en-US" sz="2400" dirty="0">
                <a:solidFill>
                  <a:srgbClr val="C00000"/>
                </a:solidFill>
                <a:latin typeface="华文楷体" panose="02010600040101010101" pitchFamily="2" charset="-122"/>
                <a:ea typeface="华文楷体" panose="02010600040101010101" pitchFamily="2" charset="-122"/>
              </a:rPr>
              <a:t>、</a:t>
            </a:r>
            <a:r>
              <a:rPr lang="en-US" altLang="zh-CN" sz="2400" dirty="0">
                <a:solidFill>
                  <a:srgbClr val="C00000"/>
                </a:solidFill>
                <a:latin typeface="华文楷体" panose="02010600040101010101" pitchFamily="2" charset="-122"/>
                <a:ea typeface="华文楷体" panose="02010600040101010101" pitchFamily="2" charset="-122"/>
              </a:rPr>
              <a:t>4</a:t>
            </a:r>
            <a:r>
              <a:rPr lang="zh-CN" altLang="en-US" sz="2400" dirty="0">
                <a:solidFill>
                  <a:srgbClr val="C00000"/>
                </a:solidFill>
                <a:latin typeface="华文楷体" panose="02010600040101010101" pitchFamily="2" charset="-122"/>
                <a:ea typeface="华文楷体" panose="02010600040101010101" pitchFamily="2" charset="-122"/>
              </a:rPr>
              <a:t>、</a:t>
            </a:r>
            <a:r>
              <a:rPr lang="en-US" altLang="zh-CN" sz="2400" dirty="0">
                <a:solidFill>
                  <a:srgbClr val="C00000"/>
                </a:solidFill>
                <a:latin typeface="华文楷体" panose="02010600040101010101" pitchFamily="2" charset="-122"/>
                <a:ea typeface="华文楷体" panose="02010600040101010101" pitchFamily="2" charset="-122"/>
              </a:rPr>
              <a:t>7</a:t>
            </a:r>
            <a:r>
              <a:rPr lang="zh-CN" altLang="en-US" sz="2400" dirty="0">
                <a:solidFill>
                  <a:srgbClr val="C00000"/>
                </a:solidFill>
                <a:latin typeface="华文楷体" panose="02010600040101010101" pitchFamily="2" charset="-122"/>
                <a:ea typeface="华文楷体" panose="02010600040101010101" pitchFamily="2" charset="-122"/>
              </a:rPr>
              <a:t>天各开展一次核酸检测</a:t>
            </a:r>
            <a:endParaRPr lang="zh-CN" altLang="en-US" sz="2400" dirty="0">
              <a:solidFill>
                <a:srgbClr val="C00000"/>
              </a:solidFill>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7408" y="1844825"/>
            <a:ext cx="10513167" cy="4392487"/>
            <a:chOff x="1258784" y="3990109"/>
            <a:chExt cx="4465122" cy="3963751"/>
          </a:xfrm>
        </p:grpSpPr>
        <p:sp>
          <p:nvSpPr>
            <p:cNvPr id="5" name="矩形: 圆角 53"/>
            <p:cNvSpPr/>
            <p:nvPr/>
          </p:nvSpPr>
          <p:spPr>
            <a:xfrm>
              <a:off x="1258784" y="3990109"/>
              <a:ext cx="4465122" cy="332509"/>
            </a:xfrm>
            <a:prstGeom prst="roundRect">
              <a:avLst>
                <a:gd name="adj" fmla="val 50000"/>
              </a:avLst>
            </a:prstGeom>
            <a:gradFill>
              <a:gsLst>
                <a:gs pos="0">
                  <a:srgbClr val="0070C0"/>
                </a:gs>
                <a:gs pos="100000">
                  <a:srgbClr val="002060"/>
                </a:gs>
              </a:gsLst>
              <a:lin ang="2700000" scaled="1"/>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p:cNvSpPr/>
            <p:nvPr/>
          </p:nvSpPr>
          <p:spPr>
            <a:xfrm>
              <a:off x="1464624" y="4168238"/>
              <a:ext cx="4108862" cy="2006930"/>
            </a:xfrm>
            <a:prstGeom prst="rect">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428998" y="4120736"/>
              <a:ext cx="4108862" cy="383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promotion_115911"/>
            <p:cNvSpPr>
              <a:spLocks noChangeAspect="1"/>
            </p:cNvSpPr>
            <p:nvPr/>
          </p:nvSpPr>
          <p:spPr bwMode="auto">
            <a:xfrm>
              <a:off x="4992715" y="7432557"/>
              <a:ext cx="447676" cy="410906"/>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gradFill>
              <a:gsLst>
                <a:gs pos="0">
                  <a:srgbClr val="005AB4"/>
                </a:gs>
                <a:gs pos="100000">
                  <a:srgbClr val="004286"/>
                </a:gs>
              </a:gsLst>
              <a:lin ang="16200000" scaled="0"/>
            </a:gra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p:cNvSpPr txBox="1"/>
            <p:nvPr/>
          </p:nvSpPr>
          <p:spPr>
            <a:xfrm>
              <a:off x="1358741" y="4210398"/>
              <a:ext cx="4133522" cy="3166185"/>
            </a:xfrm>
            <a:prstGeom prst="rect">
              <a:avLst/>
            </a:prstGeom>
            <a:noFill/>
          </p:spPr>
          <p:txBody>
            <a:bodyPr wrap="square" rtlCol="0">
              <a:spAutoFit/>
            </a:bodyPr>
            <a:lstStyle/>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完善口岸城市疫情防控机制，建立口岸防控专班，落实属地责任。</a:t>
              </a:r>
              <a:endPar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口岸城市要健全疫情监测预警体系，坚持人物同查、人物共防。</a:t>
              </a:r>
              <a:endPar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陆地边境口岸城市要督促跨境运输企业落实“人货分离、分段运输”的要求。</a:t>
              </a:r>
              <a:endPar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a:p>
              <a:pPr marL="342900" indent="-342900">
                <a:spcBef>
                  <a:spcPts val="600"/>
                </a:spcBef>
                <a:spcAft>
                  <a:spcPts val="600"/>
                </a:spcAft>
                <a:buFont typeface="Times New Roman" panose="02020603050405020304" pitchFamily="18" charset="0"/>
                <a:buChar char="−"/>
              </a:pP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离开</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陆地边境口岸</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城市需持</a:t>
              </a:r>
              <a:r>
                <a:rPr lang="en-US" altLang="zh-CN"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48</a:t>
              </a:r>
              <a:r>
                <a:rPr lang="zh-CN" altLang="en-US" sz="24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sym typeface="+mn-lt"/>
                </a:rPr>
                <a:t>小时核酸阴性证明</a:t>
              </a:r>
              <a:r>
                <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rPr>
                <a:t>。</a:t>
              </a:r>
              <a:endParaRPr lang="zh-CN" altLang="en-US" sz="2400" dirty="0">
                <a:solidFill>
                  <a:schemeClr val="tx1">
                    <a:lumMod val="85000"/>
                    <a:lumOff val="15000"/>
                  </a:schemeClr>
                </a:solidFill>
                <a:latin typeface="华文楷体" panose="02010600040101010101" pitchFamily="2" charset="-122"/>
                <a:ea typeface="华文楷体" panose="02010600040101010101" pitchFamily="2" charset="-122"/>
                <a:cs typeface="Times New Roman" panose="02020603050405020304" pitchFamily="18" charset="0"/>
                <a:sym typeface="+mn-lt"/>
              </a:endParaRPr>
            </a:p>
          </p:txBody>
        </p:sp>
      </p:grpSp>
      <p:sp>
        <p:nvSpPr>
          <p:cNvPr id="13" name="矩形 12"/>
          <p:cNvSpPr/>
          <p:nvPr/>
        </p:nvSpPr>
        <p:spPr>
          <a:xfrm>
            <a:off x="3291873" y="468993"/>
            <a:ext cx="5421356" cy="464230"/>
          </a:xfrm>
          <a:prstGeom prst="rect">
            <a:avLst/>
          </a:prstGeom>
        </p:spPr>
        <p:txBody>
          <a:bodyPr wrap="none">
            <a:spAutoFit/>
          </a:bodyPr>
          <a:lstStyle/>
          <a:p>
            <a:pPr marL="137795">
              <a:lnSpc>
                <a:spcPts val="2900"/>
              </a:lnSpc>
              <a:spcBef>
                <a:spcPts val="950"/>
              </a:spcBef>
              <a:spcAft>
                <a:spcPts val="0"/>
              </a:spcAft>
            </a:pPr>
            <a:r>
              <a:rPr lang="zh-CN" altLang="en-US" sz="3600" b="1" dirty="0">
                <a:solidFill>
                  <a:schemeClr val="accent6"/>
                </a:solidFill>
                <a:latin typeface="黑体" panose="02010600030101010101" pitchFamily="49" charset="-122"/>
                <a:ea typeface="黑体" panose="02010600030101010101" pitchFamily="49" charset="-122"/>
                <a:cs typeface="+mj-cs"/>
              </a:rPr>
              <a:t>七、</a:t>
            </a:r>
            <a:r>
              <a:rPr lang="zh-CN" altLang="zh-CN" sz="3600" b="1" dirty="0">
                <a:solidFill>
                  <a:schemeClr val="accent6"/>
                </a:solidFill>
                <a:latin typeface="黑体" panose="02010600030101010101" pitchFamily="49" charset="-122"/>
                <a:ea typeface="黑体" panose="02010600030101010101" pitchFamily="49" charset="-122"/>
                <a:cs typeface="+mj-cs"/>
              </a:rPr>
              <a:t>境外输入疫情防控</a:t>
            </a:r>
            <a:r>
              <a:rPr lang="en-US" altLang="zh-CN" sz="3600" b="1" dirty="0">
                <a:solidFill>
                  <a:schemeClr val="accent6"/>
                </a:solidFill>
                <a:latin typeface="黑体" panose="02010600030101010101" pitchFamily="49" charset="-122"/>
                <a:ea typeface="黑体" panose="02010600030101010101" pitchFamily="49" charset="-122"/>
                <a:cs typeface="+mj-cs"/>
              </a:rPr>
              <a:t>-4</a:t>
            </a:r>
            <a:endParaRPr lang="zh-CN" altLang="zh-CN" sz="3600" b="1" dirty="0">
              <a:solidFill>
                <a:schemeClr val="accent6"/>
              </a:solidFill>
              <a:latin typeface="黑体" panose="02010600030101010101" pitchFamily="49" charset="-122"/>
              <a:ea typeface="黑体" panose="02010600030101010101" pitchFamily="49" charset="-122"/>
              <a:cs typeface="+mj-cs"/>
            </a:endParaRPr>
          </a:p>
        </p:txBody>
      </p:sp>
      <p:sp>
        <p:nvSpPr>
          <p:cNvPr id="15" name="文本框 14"/>
          <p:cNvSpPr txBox="1"/>
          <p:nvPr/>
        </p:nvSpPr>
        <p:spPr>
          <a:xfrm>
            <a:off x="2855640" y="1260153"/>
            <a:ext cx="5112568" cy="492443"/>
          </a:xfrm>
          <a:prstGeom prst="rect">
            <a:avLst/>
          </a:prstGeom>
          <a:noFill/>
        </p:spPr>
        <p:txBody>
          <a:bodyPr wrap="square">
            <a:spAutoFit/>
          </a:bodyPr>
          <a:lstStyle/>
          <a:p>
            <a:pPr marL="342900" indent="-342900">
              <a:buFont typeface="Wingdings" panose="05000000000000000000" pitchFamily="2" charset="2"/>
              <a:buChar char="Ø"/>
            </a:pPr>
            <a:r>
              <a:rPr lang="zh-CN" altLang="en-US" sz="2600" kern="100" dirty="0">
                <a:latin typeface="Times New Roman" panose="02020603050405020304" pitchFamily="18" charset="0"/>
                <a:ea typeface="楷体" panose="02010609060101010101" pitchFamily="49" charset="-122"/>
                <a:cs typeface="Times New Roman" panose="02020603050405020304" pitchFamily="18" charset="0"/>
              </a:rPr>
              <a:t>口岸城市疫情防控</a:t>
            </a:r>
            <a:r>
              <a:rPr lang="zh-CN" altLang="en-US" sz="2600" kern="1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（新增）</a:t>
            </a:r>
            <a:endParaRPr lang="zh-CN" altLang="en-US" sz="2600" kern="1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332656"/>
            <a:ext cx="8052204" cy="464230"/>
          </a:xfrm>
          <a:prstGeom prst="rect">
            <a:avLst/>
          </a:prstGeom>
        </p:spPr>
        <p:txBody>
          <a:bodyPr wrap="none">
            <a:spAutoFit/>
          </a:bodyPr>
          <a:lstStyle/>
          <a:p>
            <a:pPr marL="3086100" lvl="6" indent="-342900">
              <a:lnSpc>
                <a:spcPts val="2900"/>
              </a:lnSpc>
              <a:spcBef>
                <a:spcPts val="950"/>
              </a:spcBef>
              <a:buFont typeface="+mj-ea"/>
              <a:buAutoNum type="ea1ChsPlain" startAt="8"/>
            </a:pPr>
            <a:r>
              <a:rPr lang="zh-CN" altLang="en-US" sz="3600" b="1" dirty="0">
                <a:solidFill>
                  <a:schemeClr val="accent6"/>
                </a:solidFill>
                <a:latin typeface="黑体" panose="02010600030101010101" pitchFamily="49" charset="-122"/>
                <a:ea typeface="黑体" panose="02010600030101010101" pitchFamily="49" charset="-122"/>
                <a:cs typeface="+mj-cs"/>
              </a:rPr>
              <a:t>、</a:t>
            </a:r>
            <a:r>
              <a:rPr lang="zh-CN" altLang="zh-CN" sz="3600" b="1" dirty="0">
                <a:solidFill>
                  <a:schemeClr val="accent6"/>
                </a:solidFill>
                <a:latin typeface="黑体" panose="02010600030101010101" pitchFamily="49" charset="-122"/>
                <a:ea typeface="黑体" panose="02010600030101010101" pitchFamily="49" charset="-122"/>
                <a:cs typeface="+mj-cs"/>
              </a:rPr>
              <a:t>加强重点环节防控</a:t>
            </a:r>
            <a:r>
              <a:rPr lang="en-US" altLang="zh-CN" sz="3600" b="1" dirty="0">
                <a:solidFill>
                  <a:schemeClr val="accent6"/>
                </a:solidFill>
                <a:latin typeface="黑体" panose="02010600030101010101" pitchFamily="49" charset="-122"/>
                <a:ea typeface="黑体" panose="02010600030101010101" pitchFamily="49" charset="-122"/>
                <a:cs typeface="+mj-cs"/>
              </a:rPr>
              <a:t>-1</a:t>
            </a:r>
            <a:endParaRPr lang="zh-CN" altLang="zh-CN" sz="3600" b="1" dirty="0">
              <a:solidFill>
                <a:schemeClr val="accent6"/>
              </a:solidFill>
              <a:latin typeface="黑体" panose="02010600030101010101" pitchFamily="49" charset="-122"/>
              <a:ea typeface="黑体" panose="02010600030101010101" pitchFamily="49" charset="-122"/>
              <a:cs typeface="+mj-cs"/>
            </a:endParaRPr>
          </a:p>
        </p:txBody>
      </p:sp>
      <p:sp>
        <p:nvSpPr>
          <p:cNvPr id="3" name="矩形 2"/>
          <p:cNvSpPr/>
          <p:nvPr/>
        </p:nvSpPr>
        <p:spPr>
          <a:xfrm>
            <a:off x="623392" y="796887"/>
            <a:ext cx="10801200" cy="529375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Ø"/>
            </a:pPr>
            <a:r>
              <a:rPr lang="zh-CN" altLang="zh-CN" sz="2400" kern="100" dirty="0">
                <a:latin typeface="华文楷体" panose="02010600040101010101" pitchFamily="2" charset="-122"/>
                <a:ea typeface="华文楷体" panose="02010600040101010101" pitchFamily="2" charset="-122"/>
                <a:cs typeface="楷体" panose="02010609060101010101" pitchFamily="49" charset="-122"/>
              </a:rPr>
              <a:t>重点人群</a:t>
            </a:r>
            <a:endParaRPr lang="en-US" altLang="zh-CN" sz="2400" kern="100" dirty="0">
              <a:latin typeface="华文楷体" panose="02010600040101010101" pitchFamily="2" charset="-122"/>
              <a:ea typeface="华文楷体" panose="02010600040101010101" pitchFamily="2" charset="-122"/>
              <a:cs typeface="楷体" panose="02010609060101010101" pitchFamily="49" charset="-122"/>
            </a:endParaRPr>
          </a:p>
          <a:p>
            <a:pPr marL="817245"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发生疫情后，</a:t>
            </a:r>
            <a:r>
              <a:rPr lang="zh-CN" altLang="zh-CN" sz="2000" dirty="0">
                <a:latin typeface="华文楷体" panose="02010600040101010101" pitchFamily="2" charset="-122"/>
                <a:ea typeface="华文楷体" panose="02010600040101010101" pitchFamily="2" charset="-122"/>
              </a:rPr>
              <a:t>患有基础性疾病的老年人、孕妇、儿童等要减少外出，避免前往人员密集</a:t>
            </a:r>
            <a:r>
              <a:rPr lang="zh-CN" altLang="en-US" sz="2000" dirty="0">
                <a:latin typeface="华文楷体" panose="02010600040101010101" pitchFamily="2" charset="-122"/>
                <a:ea typeface="华文楷体" panose="02010600040101010101" pitchFamily="2" charset="-122"/>
              </a:rPr>
              <a:t>、</a:t>
            </a:r>
            <a:r>
              <a:rPr lang="zh-CN" altLang="zh-CN" sz="2000" dirty="0">
                <a:latin typeface="华文楷体" panose="02010600040101010101" pitchFamily="2" charset="-122"/>
                <a:ea typeface="华文楷体" panose="02010600040101010101" pitchFamily="2" charset="-122"/>
              </a:rPr>
              <a:t>密闭场所</a:t>
            </a:r>
            <a:r>
              <a:rPr lang="zh-CN" altLang="en-US" sz="2000" dirty="0">
                <a:latin typeface="华文楷体" panose="02010600040101010101" pitchFamily="2" charset="-122"/>
                <a:ea typeface="华文楷体" panose="02010600040101010101" pitchFamily="2" charset="-122"/>
              </a:rPr>
              <a:t>。</a:t>
            </a:r>
            <a:endParaRPr lang="en-US" altLang="zh-CN" sz="2000" dirty="0">
              <a:latin typeface="华文楷体" panose="02010600040101010101" pitchFamily="2" charset="-122"/>
              <a:ea typeface="华文楷体" panose="02010600040101010101" pitchFamily="2" charset="-122"/>
            </a:endParaRPr>
          </a:p>
          <a:p>
            <a:pPr marL="817245" lvl="1" indent="-34290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 风险职业人群按照防控要求落实个人防护、核酸检测等措施。</a:t>
            </a:r>
            <a:endParaRPr lang="en-US" altLang="zh-CN" sz="2000" dirty="0">
              <a:latin typeface="华文楷体" panose="02010600040101010101" pitchFamily="2" charset="-122"/>
              <a:ea typeface="华文楷体" panose="02010600040101010101" pitchFamily="2" charset="-122"/>
            </a:endParaRPr>
          </a:p>
          <a:p>
            <a:pPr marL="342900" indent="-342900">
              <a:spcBef>
                <a:spcPts val="600"/>
              </a:spcBef>
              <a:spcAft>
                <a:spcPts val="600"/>
              </a:spcAft>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rPr>
              <a:t>重点机构</a:t>
            </a:r>
            <a:endParaRPr lang="en-US" altLang="zh-CN" sz="24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平时落实常态化防控措施。</a:t>
            </a:r>
            <a:endParaRPr lang="en-US" altLang="zh-CN" sz="2000" dirty="0">
              <a:latin typeface="华文楷体" panose="02010600040101010101" pitchFamily="2" charset="-122"/>
              <a:ea typeface="华文楷体" panose="02010600040101010101" pitchFamily="2" charset="-122"/>
            </a:endParaRPr>
          </a:p>
          <a:p>
            <a:pPr marL="742950" lvl="1" indent="-285750">
              <a:spcBef>
                <a:spcPts val="600"/>
              </a:spcBef>
              <a:spcAft>
                <a:spcPts val="600"/>
              </a:spcAft>
              <a:buFont typeface="Times New Roman" panose="02020603050405020304" pitchFamily="18" charset="0"/>
              <a:buChar char="−"/>
            </a:pPr>
            <a:r>
              <a:rPr lang="zh-CN" altLang="en-US" sz="2000" dirty="0">
                <a:latin typeface="华文楷体" panose="02010600040101010101" pitchFamily="2" charset="-122"/>
                <a:ea typeface="华文楷体" panose="02010600040101010101" pitchFamily="2" charset="-122"/>
              </a:rPr>
              <a:t>发生疫情后，配合执行当地疫情应急处置要求，同时根据防控需要：</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养老院、儿童福利机构、护理院</a:t>
            </a:r>
            <a:r>
              <a:rPr lang="zh-CN" altLang="en-US" sz="2000" dirty="0">
                <a:latin typeface="华文楷体" panose="02010600040101010101" pitchFamily="2" charset="-122"/>
                <a:ea typeface="华文楷体" panose="02010600040101010101" pitchFamily="2" charset="-122"/>
              </a:rPr>
              <a:t>等按照当地防控要求，</a:t>
            </a:r>
            <a:r>
              <a:rPr lang="zh-CN" altLang="zh-CN" sz="2000" dirty="0">
                <a:latin typeface="华文楷体" panose="02010600040101010101" pitchFamily="2" charset="-122"/>
                <a:ea typeface="华文楷体" panose="02010600040101010101" pitchFamily="2" charset="-122"/>
              </a:rPr>
              <a:t>实行封闭管理、视频探访等措施；</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高等学校采取封闭管理，中小学校和托幼机构等可停止线下授课；</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大型企业和机关事业单位等可采取弹性工作制；</a:t>
            </a:r>
            <a:endParaRPr lang="en-US" altLang="zh-CN" sz="2000" dirty="0">
              <a:latin typeface="华文楷体" panose="02010600040101010101" pitchFamily="2" charset="-122"/>
              <a:ea typeface="华文楷体" panose="02010600040101010101" pitchFamily="2" charset="-122"/>
            </a:endParaRPr>
          </a:p>
          <a:p>
            <a:pPr marL="1257300" lvl="2" indent="-342900">
              <a:spcBef>
                <a:spcPts val="600"/>
              </a:spcBef>
              <a:spcAft>
                <a:spcPts val="600"/>
              </a:spcAft>
              <a:buFont typeface="Wingdings" panose="05000000000000000000" pitchFamily="2" charset="2"/>
              <a:buChar char="ü"/>
            </a:pPr>
            <a:r>
              <a:rPr lang="zh-CN" altLang="zh-CN" sz="2000" dirty="0">
                <a:latin typeface="华文楷体" panose="02010600040101010101" pitchFamily="2" charset="-122"/>
                <a:ea typeface="华文楷体" panose="02010600040101010101" pitchFamily="2" charset="-122"/>
              </a:rPr>
              <a:t>重大建设项目施工企业可采取封闭管理，减少非关键岗位工作人员数量等措施。</a:t>
            </a:r>
            <a:endParaRPr lang="zh-CN" altLang="zh-CN" sz="20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484827"/>
            <a:ext cx="8052204" cy="464230"/>
          </a:xfrm>
          <a:prstGeom prst="rect">
            <a:avLst/>
          </a:prstGeom>
        </p:spPr>
        <p:txBody>
          <a:bodyPr wrap="none">
            <a:spAutoFit/>
          </a:bodyPr>
          <a:lstStyle/>
          <a:p>
            <a:pPr marL="3086100" lvl="6" indent="-342900">
              <a:lnSpc>
                <a:spcPts val="2900"/>
              </a:lnSpc>
              <a:spcBef>
                <a:spcPts val="950"/>
              </a:spcBef>
              <a:buFont typeface="+mj-ea"/>
              <a:buAutoNum type="ea1ChsPlain" startAt="8"/>
            </a:pPr>
            <a:r>
              <a:rPr lang="zh-CN" altLang="en-US" sz="3600" b="1" dirty="0">
                <a:solidFill>
                  <a:schemeClr val="accent6"/>
                </a:solidFill>
                <a:latin typeface="黑体" panose="02010600030101010101" pitchFamily="49" charset="-122"/>
                <a:ea typeface="黑体" panose="02010600030101010101" pitchFamily="49" charset="-122"/>
                <a:cs typeface="+mj-cs"/>
              </a:rPr>
              <a:t>、</a:t>
            </a:r>
            <a:r>
              <a:rPr lang="zh-CN" altLang="zh-CN" sz="3600" b="1" dirty="0">
                <a:solidFill>
                  <a:schemeClr val="accent6"/>
                </a:solidFill>
                <a:latin typeface="黑体" panose="02010600030101010101" pitchFamily="49" charset="-122"/>
                <a:ea typeface="黑体" panose="02010600030101010101" pitchFamily="49" charset="-122"/>
                <a:cs typeface="+mj-cs"/>
              </a:rPr>
              <a:t>加强重点环节防控</a:t>
            </a:r>
            <a:r>
              <a:rPr lang="en-US" altLang="zh-CN" sz="3600" b="1" dirty="0">
                <a:solidFill>
                  <a:schemeClr val="accent6"/>
                </a:solidFill>
                <a:latin typeface="黑体" panose="02010600030101010101" pitchFamily="49" charset="-122"/>
                <a:ea typeface="黑体" panose="02010600030101010101" pitchFamily="49" charset="-122"/>
                <a:cs typeface="+mj-cs"/>
              </a:rPr>
              <a:t>-2</a:t>
            </a:r>
            <a:endParaRPr lang="zh-CN" altLang="zh-CN" sz="3600" b="1" dirty="0">
              <a:solidFill>
                <a:schemeClr val="accent6"/>
              </a:solidFill>
              <a:latin typeface="黑体" panose="02010600030101010101" pitchFamily="49" charset="-122"/>
              <a:ea typeface="黑体" panose="02010600030101010101" pitchFamily="49" charset="-122"/>
              <a:cs typeface="+mj-cs"/>
            </a:endParaRPr>
          </a:p>
        </p:txBody>
      </p:sp>
      <p:sp>
        <p:nvSpPr>
          <p:cNvPr id="3" name="矩形 2"/>
          <p:cNvSpPr/>
          <p:nvPr/>
        </p:nvSpPr>
        <p:spPr>
          <a:xfrm>
            <a:off x="479376" y="1340768"/>
            <a:ext cx="10945216" cy="4924425"/>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Ø"/>
            </a:pPr>
            <a:r>
              <a:rPr lang="zh-CN" altLang="zh-CN" sz="2800" kern="100" dirty="0">
                <a:latin typeface="华文楷体" panose="02010600040101010101" pitchFamily="2" charset="-122"/>
                <a:ea typeface="华文楷体" panose="02010600040101010101" pitchFamily="2" charset="-122"/>
                <a:cs typeface="楷体" panose="02010609060101010101" pitchFamily="49" charset="-122"/>
              </a:rPr>
              <a:t>重点场所</a:t>
            </a:r>
            <a:endParaRPr lang="en-US" altLang="zh-CN" sz="2800" kern="100" dirty="0">
              <a:latin typeface="华文楷体" panose="02010600040101010101" pitchFamily="2" charset="-122"/>
              <a:ea typeface="华文楷体" panose="02010600040101010101" pitchFamily="2" charset="-122"/>
              <a:cs typeface="楷体" panose="02010609060101010101" pitchFamily="49" charset="-122"/>
            </a:endParaRPr>
          </a:p>
          <a:p>
            <a:pPr marL="742950" lvl="1" indent="-285750" algn="just">
              <a:spcBef>
                <a:spcPts val="600"/>
              </a:spcBef>
              <a:spcAft>
                <a:spcPts val="600"/>
              </a:spcAft>
              <a:buFont typeface="Times New Roman" panose="02020603050405020304" pitchFamily="18" charset="0"/>
              <a:buChar char="−"/>
            </a:pPr>
            <a:r>
              <a:rPr lang="zh-CN" altLang="zh-CN" sz="2400" kern="0" dirty="0">
                <a:latin typeface="华文楷体" panose="02010600040101010101" pitchFamily="2" charset="-122"/>
                <a:ea typeface="华文楷体" panose="02010600040101010101" pitchFamily="2" charset="-122"/>
                <a:cs typeface="仿宋_GB2312" panose="02010609030101010101" pitchFamily="49" charset="-122"/>
              </a:rPr>
              <a:t>人员密集、空间密闭等容易发生聚集性疫情的场所，</a:t>
            </a:r>
            <a:r>
              <a:rPr lang="zh-CN" altLang="zh-CN" sz="2400" kern="0" dirty="0">
                <a:solidFill>
                  <a:srgbClr val="FF0000"/>
                </a:solidFill>
                <a:latin typeface="华文楷体" panose="02010600040101010101" pitchFamily="2" charset="-122"/>
                <a:ea typeface="华文楷体" panose="02010600040101010101" pitchFamily="2" charset="-122"/>
                <a:cs typeface="仿宋_GB2312" panose="02010609030101010101" pitchFamily="49" charset="-122"/>
              </a:rPr>
              <a:t>要落实通风换气、清洁消毒、体温监测等防控措施。</a:t>
            </a:r>
            <a:endParaRPr lang="en-US" altLang="zh-CN" sz="2400" kern="0" dirty="0">
              <a:solidFill>
                <a:srgbClr val="FF0000"/>
              </a:solidFill>
              <a:latin typeface="华文楷体" panose="02010600040101010101" pitchFamily="2" charset="-122"/>
              <a:ea typeface="华文楷体" panose="02010600040101010101" pitchFamily="2" charset="-122"/>
              <a:cs typeface="仿宋_GB2312" panose="02010609030101010101" pitchFamily="49" charset="-122"/>
            </a:endParaRPr>
          </a:p>
          <a:p>
            <a:pPr marL="742950" lvl="1" indent="-285750" algn="just">
              <a:spcBef>
                <a:spcPts val="600"/>
              </a:spcBef>
              <a:spcAft>
                <a:spcPts val="600"/>
              </a:spcAft>
              <a:buFont typeface="Times New Roman" panose="02020603050405020304" pitchFamily="18" charset="0"/>
              <a:buChar char="−"/>
            </a:pPr>
            <a:r>
              <a:rPr lang="zh-CN" altLang="zh-CN" sz="2400" kern="0" dirty="0">
                <a:latin typeface="华文楷体" panose="02010600040101010101" pitchFamily="2" charset="-122"/>
                <a:ea typeface="华文楷体" panose="02010600040101010101" pitchFamily="2" charset="-122"/>
                <a:cs typeface="仿宋_GB2312" panose="02010609030101010101" pitchFamily="49" charset="-122"/>
              </a:rPr>
              <a:t>辖区发生本土疫情后，</a:t>
            </a:r>
            <a:r>
              <a:rPr lang="zh-CN" altLang="en-US" sz="2400" kern="0" dirty="0">
                <a:latin typeface="华文楷体" panose="02010600040101010101" pitchFamily="2" charset="-122"/>
                <a:ea typeface="华文楷体" panose="02010600040101010101" pitchFamily="2" charset="-122"/>
                <a:cs typeface="仿宋_GB2312" panose="02010609030101010101" pitchFamily="49" charset="-122"/>
              </a:rPr>
              <a:t>辖区内发生本土疫情后，配合执行当地疫情应急处置要求，同时根据防控需要可采取以下措施：</a:t>
            </a:r>
            <a:endParaRPr lang="en-US" altLang="zh-CN" sz="2400" kern="0" dirty="0">
              <a:latin typeface="华文楷体" panose="02010600040101010101" pitchFamily="2" charset="-122"/>
              <a:ea typeface="华文楷体" panose="02010600040101010101" pitchFamily="2" charset="-122"/>
              <a:cs typeface="仿宋_GB2312" panose="02010609030101010101" pitchFamily="49" charset="-122"/>
            </a:endParaRPr>
          </a:p>
          <a:p>
            <a:pPr marL="1200150" lvl="2" indent="-285750" algn="just">
              <a:spcBef>
                <a:spcPts val="600"/>
              </a:spcBef>
              <a:spcAft>
                <a:spcPts val="600"/>
              </a:spcAft>
              <a:buFont typeface="Wingdings" panose="05000000000000000000" pitchFamily="2" charset="2"/>
              <a:buChar char="ü"/>
            </a:pPr>
            <a:r>
              <a:rPr lang="zh-CN" altLang="zh-CN" sz="2400" kern="0" dirty="0">
                <a:latin typeface="华文楷体" panose="02010600040101010101" pitchFamily="2" charset="-122"/>
                <a:ea typeface="华文楷体" panose="02010600040101010101" pitchFamily="2" charset="-122"/>
                <a:cs typeface="仿宋_GB2312" panose="02010609030101010101" pitchFamily="49" charset="-122"/>
              </a:rPr>
              <a:t>必要时可缩短营业时间</a:t>
            </a:r>
            <a:endParaRPr lang="en-US" altLang="zh-CN" sz="2400" kern="0" dirty="0">
              <a:latin typeface="华文楷体" panose="02010600040101010101" pitchFamily="2" charset="-122"/>
              <a:ea typeface="华文楷体" panose="02010600040101010101" pitchFamily="2" charset="-122"/>
              <a:cs typeface="仿宋_GB2312" panose="02010609030101010101" pitchFamily="49" charset="-122"/>
            </a:endParaRPr>
          </a:p>
          <a:p>
            <a:pPr marL="1200150" lvl="2" indent="-285750" algn="just">
              <a:spcBef>
                <a:spcPts val="600"/>
              </a:spcBef>
              <a:spcAft>
                <a:spcPts val="600"/>
              </a:spcAft>
              <a:buFont typeface="Wingdings" panose="05000000000000000000" pitchFamily="2" charset="2"/>
              <a:buChar char="ü"/>
            </a:pPr>
            <a:r>
              <a:rPr lang="zh-CN" altLang="zh-CN" sz="2400" kern="0" dirty="0">
                <a:latin typeface="华文楷体" panose="02010600040101010101" pitchFamily="2" charset="-122"/>
                <a:ea typeface="华文楷体" panose="02010600040101010101" pitchFamily="2" charset="-122"/>
                <a:cs typeface="仿宋_GB2312" panose="02010609030101010101" pitchFamily="49" charset="-122"/>
              </a:rPr>
              <a:t>控制场所客流密度</a:t>
            </a:r>
            <a:endParaRPr lang="en-US" altLang="zh-CN" sz="2400" kern="0" dirty="0">
              <a:latin typeface="华文楷体" panose="02010600040101010101" pitchFamily="2" charset="-122"/>
              <a:ea typeface="华文楷体" panose="02010600040101010101" pitchFamily="2" charset="-122"/>
              <a:cs typeface="仿宋_GB2312" panose="02010609030101010101" pitchFamily="49" charset="-122"/>
            </a:endParaRPr>
          </a:p>
          <a:p>
            <a:pPr marL="1200150" lvl="2" indent="-285750" algn="just">
              <a:spcBef>
                <a:spcPts val="600"/>
              </a:spcBef>
              <a:spcAft>
                <a:spcPts val="600"/>
              </a:spcAft>
              <a:buFont typeface="Wingdings" panose="05000000000000000000" pitchFamily="2" charset="2"/>
              <a:buChar char="ü"/>
            </a:pPr>
            <a:r>
              <a:rPr lang="zh-CN" altLang="zh-CN" sz="2400" kern="0" dirty="0">
                <a:latin typeface="华文楷体" panose="02010600040101010101" pitchFamily="2" charset="-122"/>
                <a:ea typeface="华文楷体" panose="02010600040101010101" pitchFamily="2" charset="-122"/>
                <a:cs typeface="仿宋_GB2312" panose="02010609030101010101" pitchFamily="49" charset="-122"/>
              </a:rPr>
              <a:t>避免举办聚集性活动</a:t>
            </a:r>
            <a:endParaRPr lang="en-US" altLang="zh-CN" sz="2400" kern="0" dirty="0">
              <a:latin typeface="华文楷体" panose="02010600040101010101" pitchFamily="2" charset="-122"/>
              <a:ea typeface="华文楷体" panose="02010600040101010101" pitchFamily="2" charset="-122"/>
              <a:cs typeface="仿宋_GB2312" panose="02010609030101010101" pitchFamily="49" charset="-122"/>
            </a:endParaRPr>
          </a:p>
          <a:p>
            <a:pPr marL="1200150" lvl="2" indent="-285750" algn="just">
              <a:spcBef>
                <a:spcPts val="600"/>
              </a:spcBef>
              <a:spcAft>
                <a:spcPts val="600"/>
              </a:spcAft>
              <a:buFont typeface="Wingdings" panose="05000000000000000000" pitchFamily="2" charset="2"/>
              <a:buChar char="ü"/>
            </a:pPr>
            <a:r>
              <a:rPr lang="zh-CN" altLang="zh-CN" sz="2400" kern="0" dirty="0">
                <a:latin typeface="华文楷体" panose="02010600040101010101" pitchFamily="2" charset="-122"/>
                <a:ea typeface="华文楷体" panose="02010600040101010101" pitchFamily="2" charset="-122"/>
                <a:cs typeface="仿宋_GB2312" panose="02010609030101010101" pitchFamily="49" charset="-122"/>
              </a:rPr>
              <a:t>大型会议和培训</a:t>
            </a:r>
            <a:endParaRPr lang="en-US" altLang="zh-CN" sz="2400" kern="0" dirty="0">
              <a:latin typeface="华文楷体" panose="02010600040101010101" pitchFamily="2" charset="-122"/>
              <a:ea typeface="华文楷体" panose="02010600040101010101" pitchFamily="2" charset="-122"/>
              <a:cs typeface="仿宋_GB2312" panose="02010609030101010101" pitchFamily="49" charset="-122"/>
            </a:endParaRPr>
          </a:p>
          <a:p>
            <a:pPr marL="1200150" lvl="2" indent="-285750" algn="just">
              <a:spcBef>
                <a:spcPts val="600"/>
              </a:spcBef>
              <a:spcAft>
                <a:spcPts val="600"/>
              </a:spcAft>
              <a:buFont typeface="Wingdings" panose="05000000000000000000" pitchFamily="2" charset="2"/>
              <a:buChar char="ü"/>
            </a:pPr>
            <a:r>
              <a:rPr lang="zh-CN" altLang="zh-CN" sz="2400" kern="0" dirty="0">
                <a:latin typeface="华文楷体" panose="02010600040101010101" pitchFamily="2" charset="-122"/>
                <a:ea typeface="华文楷体" panose="02010600040101010101" pitchFamily="2" charset="-122"/>
                <a:cs typeface="仿宋_GB2312" panose="02010609030101010101" pitchFamily="49" charset="-122"/>
              </a:rPr>
              <a:t>降低客运场站和公共交通工具的客载率</a:t>
            </a:r>
            <a:endParaRPr lang="zh-CN" altLang="zh-CN" sz="24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1981200" y="211139"/>
            <a:ext cx="8229600" cy="503237"/>
          </a:xfrm>
        </p:spPr>
        <p:txBody>
          <a:bodyPr vert="horz" wrap="square" lIns="91440" tIns="45720" rIns="91440" bIns="45720" numCol="1" anchor="ctr" anchorCtr="0" compatLnSpc="1">
            <a:normAutofit fontScale="90000"/>
          </a:bodyPr>
          <a:lstStyle/>
          <a:p>
            <a:pPr eaLnBrk="1" hangingPunct="1">
              <a:buNone/>
            </a:pPr>
            <a:r>
              <a:rPr lang="zh-CN" altLang="en-US" kern="1200" dirty="0">
                <a:solidFill>
                  <a:srgbClr val="FF0000"/>
                </a:solidFill>
                <a:latin typeface="黑体" panose="02010600030101010101" pitchFamily="49" charset="-122"/>
              </a:rPr>
              <a:t>九、组织保障</a:t>
            </a:r>
            <a:endParaRPr lang="zh-CN" altLang="en-US" kern="1200" dirty="0">
              <a:solidFill>
                <a:srgbClr val="FF0000"/>
              </a:solidFill>
              <a:latin typeface="黑体" panose="02010600030101010101" pitchFamily="49" charset="-122"/>
            </a:endParaRPr>
          </a:p>
        </p:txBody>
      </p:sp>
      <p:graphicFrame>
        <p:nvGraphicFramePr>
          <p:cNvPr id="7" name="内容占位符 6"/>
          <p:cNvGraphicFramePr>
            <a:graphicFrameLocks noGrp="1"/>
          </p:cNvGraphicFramePr>
          <p:nvPr>
            <p:ph idx="1"/>
          </p:nvPr>
        </p:nvGraphicFramePr>
        <p:xfrm>
          <a:off x="479376" y="908720"/>
          <a:ext cx="11161240" cy="59492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1" name="文本框 50"/>
          <p:cNvSpPr txBox="1"/>
          <p:nvPr>
            <p:custDataLst>
              <p:tags r:id="rId6"/>
            </p:custDataLst>
          </p:nvPr>
        </p:nvSpPr>
        <p:spPr>
          <a:xfrm>
            <a:off x="6411913" y="6072189"/>
            <a:ext cx="3397250" cy="466725"/>
          </a:xfrm>
          <a:prstGeom prst="rect">
            <a:avLst/>
          </a:prstGeom>
          <a:noFill/>
        </p:spPr>
        <p:txBody>
          <a:bodyPr anchor="ctr"/>
          <a:lstStyle/>
          <a:p>
            <a:pPr algn="ctr">
              <a:lnSpc>
                <a:spcPct val="150000"/>
              </a:lnSpc>
              <a:defRPr/>
            </a:pPr>
            <a:endParaRPr lang="zh-CN" altLang="en-US" sz="2700" b="1" kern="0" dirty="0">
              <a:solidFill>
                <a:srgbClr val="000000"/>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A-文本框 17"/>
          <p:cNvSpPr txBox="1"/>
          <p:nvPr>
            <p:custDataLst>
              <p:tags r:id="rId1"/>
            </p:custDataLst>
          </p:nvPr>
        </p:nvSpPr>
        <p:spPr>
          <a:xfrm>
            <a:off x="983303" y="2852502"/>
            <a:ext cx="9865096" cy="768350"/>
          </a:xfrm>
          <a:prstGeom prst="rect">
            <a:avLst/>
          </a:prstGeom>
          <a:noFill/>
        </p:spPr>
        <p:txBody>
          <a:bodyPr wrap="square">
            <a:spAutoFit/>
          </a:bodyPr>
          <a:lstStyle/>
          <a:p>
            <a:pPr algn="ctr"/>
            <a:r>
              <a:rPr lang="zh-CN" altLang="zh-CN" sz="4400" b="1" dirty="0">
                <a:solidFill>
                  <a:schemeClr val="accent6"/>
                </a:solidFill>
                <a:latin typeface="黑体" panose="02010600030101010101" pitchFamily="49" charset="-122"/>
                <a:ea typeface="黑体" panose="02010600030101010101" pitchFamily="49" charset="-122"/>
                <a:cs typeface="+mj-cs"/>
              </a:rPr>
              <a:t>学校新冠疫情防控处置要点</a:t>
            </a:r>
            <a:endParaRPr lang="zh-CN" altLang="en-US" sz="4400" b="1" dirty="0">
              <a:solidFill>
                <a:schemeClr val="accent6"/>
              </a:solidFill>
              <a:latin typeface="黑体" panose="02010600030101010101" pitchFamily="49" charset="-122"/>
              <a:ea typeface="黑体" panose="02010600030101010101" pitchFamily="49" charset="-122"/>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anim calcmode="lin" valueType="num">
                                      <p:cBhvr>
                                        <p:cTn id="8" dur="750" fill="hold"/>
                                        <p:tgtEl>
                                          <p:spTgt spid="74"/>
                                        </p:tgtEl>
                                        <p:attrNameLst>
                                          <p:attrName>ppt_x</p:attrName>
                                        </p:attrNameLst>
                                      </p:cBhvr>
                                      <p:tavLst>
                                        <p:tav tm="0">
                                          <p:val>
                                            <p:strVal val="#ppt_x"/>
                                          </p:val>
                                        </p:tav>
                                        <p:tav tm="100000">
                                          <p:val>
                                            <p:strVal val="#ppt_x"/>
                                          </p:val>
                                        </p:tav>
                                      </p:tavLst>
                                    </p:anim>
                                    <p:anim calcmode="lin" valueType="num">
                                      <p:cBhvr>
                                        <p:cTn id="9" dur="75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98700" y="92640"/>
            <a:ext cx="6172833" cy="646331"/>
          </a:xfrm>
          <a:prstGeom prst="rect">
            <a:avLst/>
          </a:prstGeom>
          <a:noFill/>
        </p:spPr>
        <p:txBody>
          <a:bodyPr wrap="square" rtlCol="0" anchor="t">
            <a:spAutoFit/>
          </a:bodyPr>
          <a:lstStyle/>
          <a:p>
            <a:pPr indent="0" algn="ctr">
              <a:buFont typeface="Wingdings" panose="05000000000000000000" charset="0"/>
              <a:buNone/>
            </a:pPr>
            <a:r>
              <a:rPr lang="zh-CN" altLang="en-US" sz="3600" b="1" dirty="0">
                <a:solidFill>
                  <a:schemeClr val="bg1"/>
                </a:solidFill>
                <a:latin typeface="微软雅黑" panose="020B0503020204020204" charset="-122"/>
                <a:ea typeface="微软雅黑" panose="020B0503020204020204" charset="-122"/>
                <a:sym typeface="+mn-ea"/>
              </a:rPr>
              <a:t>技术方案制（修）订背景</a:t>
            </a:r>
            <a:endParaRPr lang="zh-CN" altLang="en-US" sz="3600" b="1" dirty="0">
              <a:solidFill>
                <a:schemeClr val="bg1"/>
              </a:solidFill>
              <a:latin typeface="微软雅黑" panose="020B0503020204020204" charset="-122"/>
              <a:ea typeface="微软雅黑" panose="020B0503020204020204" charset="-122"/>
              <a:sym typeface="+mn-ea"/>
            </a:endParaRPr>
          </a:p>
        </p:txBody>
      </p:sp>
      <p:grpSp>
        <p:nvGrpSpPr>
          <p:cNvPr id="273" name="组合 272"/>
          <p:cNvGrpSpPr/>
          <p:nvPr/>
        </p:nvGrpSpPr>
        <p:grpSpPr>
          <a:xfrm>
            <a:off x="207202" y="966301"/>
            <a:ext cx="11850258" cy="5316855"/>
            <a:chOff x="163" y="2474"/>
            <a:chExt cx="19210" cy="8373"/>
          </a:xfrm>
        </p:grpSpPr>
        <p:grpSp>
          <p:nvGrpSpPr>
            <p:cNvPr id="255" name="组合 254"/>
            <p:cNvGrpSpPr/>
            <p:nvPr/>
          </p:nvGrpSpPr>
          <p:grpSpPr>
            <a:xfrm>
              <a:off x="163" y="2474"/>
              <a:ext cx="19210" cy="7997"/>
              <a:chOff x="163" y="2474"/>
              <a:chExt cx="19210" cy="7997"/>
            </a:xfrm>
          </p:grpSpPr>
          <p:sp>
            <p:nvSpPr>
              <p:cNvPr id="86" name="文本框 85"/>
              <p:cNvSpPr txBox="1"/>
              <p:nvPr/>
            </p:nvSpPr>
            <p:spPr bwMode="auto">
              <a:xfrm>
                <a:off x="164" y="8089"/>
                <a:ext cx="1299" cy="1307"/>
              </a:xfrm>
              <a:prstGeom prst="rect">
                <a:avLst/>
              </a:prstGeom>
              <a:solidFill>
                <a:schemeClr val="accent1">
                  <a:lumMod val="40000"/>
                  <a:lumOff val="60000"/>
                </a:schemeClr>
              </a:solidFill>
            </p:spPr>
            <p:txBody>
              <a:bodyPr wrap="square">
                <a:spAutoFit/>
              </a:bodyPr>
              <a:lstStyle/>
              <a:p>
                <a:pPr marL="0" marR="0" lvl="0" algn="ctr" defTabSz="914400" rtl="0" eaLnBrk="1" fontAlgn="base" latinLnBrk="0" hangingPunct="1">
                  <a:lnSpc>
                    <a:spcPct val="100000"/>
                  </a:lnSpc>
                  <a:buClr>
                    <a:srgbClr val="000000"/>
                  </a:buClr>
                  <a:buSzPct val="90000"/>
                  <a:buFontTx/>
                  <a:buNone/>
                </a:pPr>
                <a:r>
                  <a:rPr lang="zh-CN" altLang="en-US" sz="2400" b="1" noProof="1">
                    <a:effectLst>
                      <a:outerShdw blurRad="38100" dist="19050" dir="2700000" algn="tl" rotWithShape="0">
                        <a:schemeClr val="dk1">
                          <a:alpha val="40000"/>
                        </a:schemeClr>
                      </a:outerShdw>
                    </a:effectLst>
                    <a:latin typeface="黑体" panose="02010600030101010101" pitchFamily="49" charset="-122"/>
                    <a:ea typeface="黑体" panose="02010600030101010101" pitchFamily="49" charset="-122"/>
                  </a:rPr>
                  <a:t>诊疗</a:t>
                </a:r>
                <a:endParaRPr lang="zh-CN" altLang="en-US" sz="2400" b="1" noProof="1">
                  <a:effectLst>
                    <a:outerShdw blurRad="38100" dist="19050" dir="2700000" algn="tl" rotWithShape="0">
                      <a:schemeClr val="dk1">
                        <a:alpha val="40000"/>
                      </a:schemeClr>
                    </a:outerShdw>
                  </a:effectLst>
                  <a:latin typeface="黑体" panose="02010600030101010101" pitchFamily="49" charset="-122"/>
                  <a:ea typeface="黑体" panose="02010600030101010101" pitchFamily="49" charset="-122"/>
                </a:endParaRPr>
              </a:p>
              <a:p>
                <a:pPr marL="0" marR="0" lvl="0" algn="ctr" defTabSz="914400" rtl="0" eaLnBrk="1" fontAlgn="base" latinLnBrk="0" hangingPunct="1">
                  <a:lnSpc>
                    <a:spcPct val="100000"/>
                  </a:lnSpc>
                  <a:buClr>
                    <a:srgbClr val="000000"/>
                  </a:buClr>
                  <a:buSzPct val="90000"/>
                  <a:buFontTx/>
                  <a:buNone/>
                </a:pPr>
                <a:r>
                  <a:rPr lang="zh-CN" altLang="en-US" sz="2400" b="1" noProof="1">
                    <a:effectLst>
                      <a:outerShdw blurRad="38100" dist="19050" dir="2700000" algn="tl" rotWithShape="0">
                        <a:schemeClr val="dk1">
                          <a:alpha val="40000"/>
                        </a:schemeClr>
                      </a:outerShdw>
                    </a:effectLst>
                    <a:latin typeface="黑体" panose="02010600030101010101" pitchFamily="49" charset="-122"/>
                    <a:ea typeface="黑体" panose="02010600030101010101" pitchFamily="49" charset="-122"/>
                  </a:rPr>
                  <a:t>方案</a:t>
                </a:r>
                <a:endParaRPr lang="zh-CN" altLang="en-US" sz="2400" b="1" noProof="1">
                  <a:solidFill>
                    <a:srgbClr val="FF0000"/>
                  </a:solidFill>
                  <a:latin typeface="黑体" panose="02010600030101010101" pitchFamily="49" charset="-122"/>
                  <a:ea typeface="黑体" panose="02010600030101010101" pitchFamily="49" charset="-122"/>
                </a:endParaRPr>
              </a:p>
            </p:txBody>
          </p:sp>
          <p:sp>
            <p:nvSpPr>
              <p:cNvPr id="4" name="文本框 125"/>
              <p:cNvSpPr txBox="1"/>
              <p:nvPr/>
            </p:nvSpPr>
            <p:spPr>
              <a:xfrm>
                <a:off x="163" y="5415"/>
                <a:ext cx="1300" cy="1307"/>
              </a:xfrm>
              <a:prstGeom prst="rect">
                <a:avLst/>
              </a:prstGeom>
              <a:solidFill>
                <a:schemeClr val="accent1">
                  <a:lumMod val="40000"/>
                  <a:lumOff val="60000"/>
                </a:schemeClr>
              </a:solidFill>
              <a:ln w="9525">
                <a:noFill/>
                <a:miter/>
              </a:ln>
            </p:spPr>
            <p:txBody>
              <a:bodyPr wrap="square">
                <a:spAutoFit/>
                <a:scene3d>
                  <a:camera prst="orthographicFront"/>
                  <a:lightRig rig="threePt" dir="t"/>
                </a:scene3d>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2400" b="1" dirty="0">
                    <a:solidFill>
                      <a:schemeClr val="tx1"/>
                    </a:solidFill>
                    <a:effectLst>
                      <a:outerShdw blurRad="38100" dist="19050" dir="2700000" algn="tl" rotWithShape="0">
                        <a:schemeClr val="dk1">
                          <a:alpha val="40000"/>
                        </a:schemeClr>
                      </a:outerShdw>
                    </a:effectLst>
                    <a:latin typeface="黑体" panose="02010600030101010101" pitchFamily="49" charset="-122"/>
                    <a:ea typeface="黑体" panose="02010600030101010101" pitchFamily="49" charset="-122"/>
                  </a:rPr>
                  <a:t>防控</a:t>
                </a:r>
                <a:endParaRPr lang="zh-CN" altLang="en-US" sz="2400" b="1" dirty="0">
                  <a:solidFill>
                    <a:schemeClr val="tx1"/>
                  </a:solidFill>
                  <a:effectLst>
                    <a:outerShdw blurRad="38100" dist="19050" dir="2700000" algn="tl" rotWithShape="0">
                      <a:schemeClr val="dk1">
                        <a:alpha val="40000"/>
                      </a:schemeClr>
                    </a:outerShdw>
                  </a:effectLst>
                  <a:latin typeface="黑体" panose="02010600030101010101" pitchFamily="49" charset="-122"/>
                  <a:ea typeface="黑体" panose="02010600030101010101" pitchFamily="49" charset="-122"/>
                </a:endParaRPr>
              </a:p>
              <a:p>
                <a:pPr marL="0" lvl="0" indent="0" algn="ctr" eaLnBrk="1" hangingPunct="1">
                  <a:spcBef>
                    <a:spcPct val="0"/>
                  </a:spcBef>
                  <a:buClr>
                    <a:srgbClr val="000000"/>
                  </a:buClr>
                  <a:buNone/>
                </a:pPr>
                <a:r>
                  <a:rPr lang="zh-CN" altLang="en-US" sz="2400" b="1" dirty="0">
                    <a:solidFill>
                      <a:schemeClr val="tx1"/>
                    </a:solidFill>
                    <a:effectLst>
                      <a:outerShdw blurRad="38100" dist="19050" dir="2700000" algn="tl" rotWithShape="0">
                        <a:schemeClr val="dk1">
                          <a:alpha val="40000"/>
                        </a:schemeClr>
                      </a:outerShdw>
                    </a:effectLst>
                    <a:latin typeface="黑体" panose="02010600030101010101" pitchFamily="49" charset="-122"/>
                    <a:ea typeface="黑体" panose="02010600030101010101" pitchFamily="49" charset="-122"/>
                  </a:rPr>
                  <a:t>方案</a:t>
                </a:r>
                <a:endParaRPr lang="zh-CN" altLang="en-US" sz="2400" b="1" dirty="0">
                  <a:solidFill>
                    <a:schemeClr val="tx1"/>
                  </a:solidFill>
                  <a:effectLst>
                    <a:outerShdw blurRad="38100" dist="19050" dir="2700000" algn="tl" rotWithShape="0">
                      <a:schemeClr val="dk1">
                        <a:alpha val="40000"/>
                      </a:schemeClr>
                    </a:outerShdw>
                  </a:effectLst>
                  <a:latin typeface="黑体" panose="02010600030101010101" pitchFamily="49" charset="-122"/>
                  <a:ea typeface="黑体" panose="02010600030101010101" pitchFamily="49" charset="-122"/>
                </a:endParaRPr>
              </a:p>
            </p:txBody>
          </p:sp>
          <p:cxnSp>
            <p:nvCxnSpPr>
              <p:cNvPr id="9" name="直接连接符 8"/>
              <p:cNvCxnSpPr/>
              <p:nvPr/>
            </p:nvCxnSpPr>
            <p:spPr bwMode="auto">
              <a:xfrm flipV="1">
                <a:off x="1406" y="7647"/>
                <a:ext cx="17967" cy="68"/>
              </a:xfrm>
              <a:prstGeom prst="line">
                <a:avLst/>
              </a:prstGeom>
              <a:solidFill>
                <a:schemeClr val="accent1">
                  <a:lumMod val="40000"/>
                  <a:lumOff val="60000"/>
                </a:schemeClr>
              </a:solidFill>
              <a:ln w="38100">
                <a:solidFill>
                  <a:srgbClr val="626262"/>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6" name="椭圆 35"/>
              <p:cNvSpPr>
                <a:spLocks noChangeArrowheads="1"/>
              </p:cNvSpPr>
              <p:nvPr/>
            </p:nvSpPr>
            <p:spPr bwMode="auto">
              <a:xfrm>
                <a:off x="1992" y="9333"/>
                <a:ext cx="115" cy="517"/>
              </a:xfrm>
              <a:prstGeom prst="ellipse">
                <a:avLst/>
              </a:prstGeom>
              <a:solidFill>
                <a:schemeClr val="accent1">
                  <a:lumMod val="40000"/>
                  <a:lumOff val="60000"/>
                </a:schemeClr>
              </a:solidFill>
              <a:ln w="15875">
                <a:solidFill>
                  <a:schemeClr val="bg1"/>
                </a:solidFill>
                <a:miter lim="800000"/>
              </a:ln>
              <a:effectLst>
                <a:outerShdw blurRad="254000" dist="190500" dir="8100000" algn="tr" rotWithShape="0">
                  <a:srgbClr val="000000">
                    <a:alpha val="14998"/>
                  </a:srgbClr>
                </a:outerShdw>
              </a:effectLst>
            </p:spPr>
            <p:txBody>
              <a:bodyPr lIns="27432" rIns="27432"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cxnSp>
            <p:nvCxnSpPr>
              <p:cNvPr id="21" name="直接连接符 20"/>
              <p:cNvCxnSpPr/>
              <p:nvPr/>
            </p:nvCxnSpPr>
            <p:spPr>
              <a:xfrm>
                <a:off x="2027" y="7865"/>
                <a:ext cx="0" cy="1849"/>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2" name="文本框 21"/>
              <p:cNvSpPr txBox="1"/>
              <p:nvPr/>
            </p:nvSpPr>
            <p:spPr>
              <a:xfrm>
                <a:off x="1567" y="10035"/>
                <a:ext cx="930" cy="436"/>
              </a:xfrm>
              <a:prstGeom prst="rect">
                <a:avLst/>
              </a:prstGeom>
              <a:solidFill>
                <a:schemeClr val="accent1">
                  <a:lumMod val="40000"/>
                  <a:lumOff val="60000"/>
                </a:schemeClr>
              </a:solidFill>
            </p:spPr>
            <p:txBody>
              <a:bodyPr wrap="square"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rPr>
                  <a:t>第一版</a:t>
                </a:r>
                <a:endPar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25" name="文本框 24"/>
              <p:cNvSpPr txBox="1"/>
              <p:nvPr/>
            </p:nvSpPr>
            <p:spPr>
              <a:xfrm>
                <a:off x="3049" y="10035"/>
                <a:ext cx="930" cy="436"/>
              </a:xfrm>
              <a:prstGeom prst="rect">
                <a:avLst/>
              </a:prstGeom>
              <a:solidFill>
                <a:schemeClr val="accent1">
                  <a:lumMod val="40000"/>
                  <a:lumOff val="60000"/>
                </a:schemeClr>
              </a:solidFill>
            </p:spPr>
            <p:txBody>
              <a:bodyPr wrap="square"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rPr>
                  <a:t>第三版</a:t>
                </a:r>
                <a:endPar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endParaRPr>
              </a:p>
            </p:txBody>
          </p:sp>
          <p:cxnSp>
            <p:nvCxnSpPr>
              <p:cNvPr id="26" name="直接连接符 25"/>
              <p:cNvCxnSpPr/>
              <p:nvPr/>
            </p:nvCxnSpPr>
            <p:spPr>
              <a:xfrm rot="10800000" flipH="1">
                <a:off x="3557" y="7791"/>
                <a:ext cx="15" cy="1960"/>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7" name="矩形 26"/>
              <p:cNvSpPr/>
              <p:nvPr/>
            </p:nvSpPr>
            <p:spPr>
              <a:xfrm>
                <a:off x="2188" y="5415"/>
                <a:ext cx="2256" cy="1052"/>
              </a:xfrm>
              <a:prstGeom prst="rect">
                <a:avLst/>
              </a:prstGeom>
              <a:solidFill>
                <a:schemeClr val="accent1">
                  <a:lumMod val="40000"/>
                  <a:lumOff val="60000"/>
                </a:schemeClr>
              </a:solidFill>
              <a:effectLst>
                <a:softEdge rad="31750"/>
              </a:effectLst>
            </p:spPr>
            <p:txBody>
              <a:bodyPr wrap="square" anchor="ctr">
                <a:spAutoFit/>
              </a:bodyPr>
              <a:lstStyle/>
              <a:p>
                <a:pPr marL="0" marR="0" lvl="0" indent="0" algn="ctr" defTabSz="914400" rtl="0" eaLnBrk="0" fontAlgn="base" latinLnBrk="0" hangingPunct="0">
                  <a:lnSpc>
                    <a:spcPts val="15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mn-cs"/>
                  </a:rPr>
                  <a:t>纳入法定传染病</a:t>
                </a:r>
                <a:r>
                  <a:rPr kumimoji="0" lang="zh-CN" altLang="en-US" sz="1400" b="1" i="0" u="none" strike="noStrike" kern="1200" cap="none" spc="0" normalizeH="0" baseline="0" noProof="1">
                    <a:ln>
                      <a:noFill/>
                    </a:ln>
                    <a:solidFill>
                      <a:schemeClr val="tx1"/>
                    </a:solidFill>
                    <a:effectLst/>
                    <a:uLnTx/>
                    <a:uFillTx/>
                    <a:latin typeface="黑体" panose="02010600030101010101" pitchFamily="49" charset="-122"/>
                    <a:ea typeface="黑体" panose="02010600030101010101" pitchFamily="49" charset="-122"/>
                    <a:cs typeface="+mn-cs"/>
                  </a:rPr>
                  <a:t>乙类</a:t>
                </a:r>
                <a:r>
                  <a:rPr kumimoji="0" lang="en-US" altLang="zh-CN" sz="1400" b="1" i="0" u="none" strike="noStrike" kern="1200" cap="none" spc="0" normalizeH="0" baseline="0" noProof="1">
                    <a:ln>
                      <a:noFill/>
                    </a:ln>
                    <a:solidFill>
                      <a:schemeClr val="tx1"/>
                    </a:solidFill>
                    <a:effectLst/>
                    <a:uLnTx/>
                    <a:uFillTx/>
                    <a:latin typeface="黑体" panose="02010600030101010101" pitchFamily="49" charset="-122"/>
                    <a:ea typeface="黑体" panose="02010600030101010101" pitchFamily="49" charset="-122"/>
                    <a:cs typeface="+mn-cs"/>
                  </a:rPr>
                  <a:t> / </a:t>
                </a:r>
                <a:endParaRPr kumimoji="0" lang="en-US" altLang="zh-CN" sz="1400" b="1" i="0" u="none" strike="noStrike" kern="1200" cap="none" spc="0" normalizeH="0" baseline="0" noProof="1">
                  <a:ln>
                    <a:noFill/>
                  </a:ln>
                  <a:solidFill>
                    <a:schemeClr val="tx1"/>
                  </a:solidFill>
                  <a:effectLst/>
                  <a:uLnTx/>
                  <a:uFillTx/>
                  <a:latin typeface="黑体" panose="02010600030101010101" pitchFamily="49" charset="-122"/>
                  <a:ea typeface="黑体" panose="02010600030101010101" pitchFamily="49" charset="-122"/>
                  <a:cs typeface="+mn-cs"/>
                </a:endParaRPr>
              </a:p>
              <a:p>
                <a:pPr marL="0" marR="0" lvl="0" indent="0" algn="ctr" defTabSz="914400" rtl="0" eaLnBrk="0" fontAlgn="base" latinLnBrk="0" hangingPunct="0">
                  <a:lnSpc>
                    <a:spcPts val="15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黑体" panose="02010600030101010101" pitchFamily="49" charset="-122"/>
                    <a:ea typeface="黑体" panose="02010600030101010101" pitchFamily="49" charset="-122"/>
                    <a:cs typeface="+mn-cs"/>
                  </a:rPr>
                  <a:t>按甲类管理</a:t>
                </a:r>
                <a:endParaRPr kumimoji="0" lang="zh-CN" altLang="en-US" sz="1400" b="1" i="0" u="none" strike="noStrike" kern="1200" cap="none" spc="0" normalizeH="0" baseline="0" noProof="1">
                  <a:ln>
                    <a:noFill/>
                  </a:ln>
                  <a:solidFill>
                    <a:schemeClr val="tx1"/>
                  </a:solidFill>
                  <a:effectLst/>
                  <a:uLnTx/>
                  <a:uFillTx/>
                  <a:latin typeface="黑体" panose="02010600030101010101" pitchFamily="49" charset="-122"/>
                  <a:ea typeface="黑体" panose="02010600030101010101" pitchFamily="49" charset="-122"/>
                  <a:cs typeface="+mn-cs"/>
                </a:endParaRPr>
              </a:p>
            </p:txBody>
          </p:sp>
          <p:sp>
            <p:nvSpPr>
              <p:cNvPr id="25679" name="文本框 27"/>
              <p:cNvSpPr txBox="1"/>
              <p:nvPr/>
            </p:nvSpPr>
            <p:spPr>
              <a:xfrm>
                <a:off x="2636" y="4402"/>
                <a:ext cx="1133"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200" b="1" dirty="0">
                    <a:solidFill>
                      <a:schemeClr val="tx1"/>
                    </a:solidFill>
                    <a:latin typeface="Arial Narrow" panose="020B0606020202030204" pitchFamily="34" charset="0"/>
                    <a:ea typeface="微软雅黑" panose="020B0503020204020204" charset="-122"/>
                  </a:rPr>
                  <a:t>第二版</a:t>
                </a:r>
                <a:endParaRPr lang="zh-CN" altLang="en-US" sz="1200" b="1" dirty="0">
                  <a:solidFill>
                    <a:schemeClr val="tx1"/>
                  </a:solidFill>
                  <a:latin typeface="Arial Narrow" panose="020B0606020202030204" pitchFamily="34" charset="0"/>
                  <a:ea typeface="微软雅黑" panose="020B0503020204020204" charset="-122"/>
                </a:endParaRPr>
              </a:p>
            </p:txBody>
          </p:sp>
          <p:cxnSp>
            <p:nvCxnSpPr>
              <p:cNvPr id="29" name="直接连接符 28"/>
              <p:cNvCxnSpPr/>
              <p:nvPr/>
            </p:nvCxnSpPr>
            <p:spPr>
              <a:xfrm>
                <a:off x="4588" y="5149"/>
                <a:ext cx="0" cy="2446"/>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25673" name="文本框 29"/>
              <p:cNvSpPr txBox="1"/>
              <p:nvPr/>
            </p:nvSpPr>
            <p:spPr>
              <a:xfrm>
                <a:off x="3996" y="4397"/>
                <a:ext cx="1133"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200" b="1" dirty="0">
                    <a:solidFill>
                      <a:schemeClr val="tx1"/>
                    </a:solidFill>
                    <a:latin typeface="Arial Narrow" panose="020B0606020202030204" pitchFamily="34" charset="0"/>
                    <a:ea typeface="微软雅黑" panose="020B0503020204020204" charset="-122"/>
                  </a:rPr>
                  <a:t>第三版</a:t>
                </a:r>
                <a:endParaRPr lang="zh-CN" altLang="en-US" sz="1200" b="1" dirty="0">
                  <a:solidFill>
                    <a:schemeClr val="tx1"/>
                  </a:solidFill>
                  <a:latin typeface="Arial Narrow" panose="020B0606020202030204" pitchFamily="34" charset="0"/>
                  <a:ea typeface="微软雅黑" panose="020B0503020204020204" charset="-122"/>
                </a:endParaRPr>
              </a:p>
            </p:txBody>
          </p:sp>
          <p:cxnSp>
            <p:nvCxnSpPr>
              <p:cNvPr id="42" name="直接连接符 41"/>
              <p:cNvCxnSpPr/>
              <p:nvPr/>
            </p:nvCxnSpPr>
            <p:spPr>
              <a:xfrm>
                <a:off x="5795" y="5154"/>
                <a:ext cx="0" cy="2445"/>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25669" name="文本框 29"/>
              <p:cNvSpPr txBox="1"/>
              <p:nvPr/>
            </p:nvSpPr>
            <p:spPr>
              <a:xfrm>
                <a:off x="5229" y="4402"/>
                <a:ext cx="1133"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200" b="1" dirty="0">
                    <a:solidFill>
                      <a:schemeClr val="tx1"/>
                    </a:solidFill>
                    <a:latin typeface="Arial Narrow" panose="020B0606020202030204" pitchFamily="34" charset="0"/>
                    <a:ea typeface="微软雅黑" panose="020B0503020204020204" charset="-122"/>
                  </a:rPr>
                  <a:t>第四版</a:t>
                </a:r>
                <a:endParaRPr lang="zh-CN" altLang="en-US" sz="1200" b="1" dirty="0">
                  <a:solidFill>
                    <a:schemeClr val="tx1"/>
                  </a:solidFill>
                  <a:latin typeface="Arial Narrow" panose="020B0606020202030204" pitchFamily="34" charset="0"/>
                  <a:ea typeface="微软雅黑" panose="020B0503020204020204" charset="-122"/>
                </a:endParaRPr>
              </a:p>
            </p:txBody>
          </p:sp>
          <p:cxnSp>
            <p:nvCxnSpPr>
              <p:cNvPr id="65" name="直接连接符 64"/>
              <p:cNvCxnSpPr/>
              <p:nvPr/>
            </p:nvCxnSpPr>
            <p:spPr>
              <a:xfrm>
                <a:off x="7051" y="5154"/>
                <a:ext cx="0" cy="2445"/>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25653" name="文本框 29"/>
              <p:cNvSpPr txBox="1"/>
              <p:nvPr/>
            </p:nvSpPr>
            <p:spPr>
              <a:xfrm>
                <a:off x="6467" y="4415"/>
                <a:ext cx="1133"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200" b="1" dirty="0">
                    <a:solidFill>
                      <a:schemeClr val="tx1"/>
                    </a:solidFill>
                    <a:latin typeface="Arial Narrow" panose="020B0606020202030204" pitchFamily="34" charset="0"/>
                    <a:ea typeface="微软雅黑" panose="020B0503020204020204" charset="-122"/>
                  </a:rPr>
                  <a:t>第五版</a:t>
                </a:r>
                <a:endParaRPr lang="zh-CN" altLang="en-US" sz="1200" b="1" dirty="0">
                  <a:solidFill>
                    <a:schemeClr val="tx1"/>
                  </a:solidFill>
                  <a:latin typeface="Arial Narrow" panose="020B0606020202030204" pitchFamily="34" charset="0"/>
                  <a:ea typeface="微软雅黑" panose="020B0503020204020204" charset="-122"/>
                </a:endParaRPr>
              </a:p>
            </p:txBody>
          </p:sp>
          <p:cxnSp>
            <p:nvCxnSpPr>
              <p:cNvPr id="38" name="直接连接符 37"/>
              <p:cNvCxnSpPr/>
              <p:nvPr/>
            </p:nvCxnSpPr>
            <p:spPr>
              <a:xfrm>
                <a:off x="8305" y="5154"/>
                <a:ext cx="0" cy="2445"/>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25649" name="文本框 29"/>
              <p:cNvSpPr txBox="1"/>
              <p:nvPr/>
            </p:nvSpPr>
            <p:spPr>
              <a:xfrm>
                <a:off x="7739" y="4416"/>
                <a:ext cx="1133"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200" b="1" dirty="0">
                    <a:solidFill>
                      <a:schemeClr val="tx1"/>
                    </a:solidFill>
                    <a:latin typeface="Arial Narrow" panose="020B0606020202030204" pitchFamily="34" charset="0"/>
                    <a:ea typeface="微软雅黑" panose="020B0503020204020204" charset="-122"/>
                  </a:rPr>
                  <a:t>第六版</a:t>
                </a:r>
                <a:endParaRPr lang="zh-CN" altLang="en-US" sz="1200" b="1" dirty="0">
                  <a:solidFill>
                    <a:schemeClr val="tx1"/>
                  </a:solidFill>
                  <a:latin typeface="Arial Narrow" panose="020B0606020202030204" pitchFamily="34" charset="0"/>
                  <a:ea typeface="微软雅黑" panose="020B0503020204020204" charset="-122"/>
                </a:endParaRPr>
              </a:p>
            </p:txBody>
          </p:sp>
          <p:cxnSp>
            <p:nvCxnSpPr>
              <p:cNvPr id="125" name="直接连接符 124"/>
              <p:cNvCxnSpPr/>
              <p:nvPr/>
            </p:nvCxnSpPr>
            <p:spPr bwMode="auto">
              <a:xfrm>
                <a:off x="3202" y="6573"/>
                <a:ext cx="0" cy="1022"/>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cxnSp>
            <p:nvCxnSpPr>
              <p:cNvPr id="88" name="直接连接符 87"/>
              <p:cNvCxnSpPr/>
              <p:nvPr/>
            </p:nvCxnSpPr>
            <p:spPr>
              <a:xfrm>
                <a:off x="12806" y="5113"/>
                <a:ext cx="0" cy="2445"/>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25641" name="文本框 29"/>
              <p:cNvSpPr txBox="1"/>
              <p:nvPr/>
            </p:nvSpPr>
            <p:spPr>
              <a:xfrm>
                <a:off x="12257" y="4416"/>
                <a:ext cx="1441" cy="483"/>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chemeClr val="tx1"/>
                    </a:solidFill>
                    <a:latin typeface="Arial Narrow" panose="020B0606020202030204" pitchFamily="34" charset="0"/>
                    <a:ea typeface="微软雅黑" panose="020B0503020204020204" charset="-122"/>
                  </a:rPr>
                  <a:t>第七版</a:t>
                </a:r>
                <a:endParaRPr lang="zh-CN" altLang="en-US" sz="1400" b="1" dirty="0">
                  <a:solidFill>
                    <a:schemeClr val="tx1"/>
                  </a:solidFill>
                  <a:latin typeface="Arial Narrow" panose="020B0606020202030204" pitchFamily="34" charset="0"/>
                  <a:ea typeface="微软雅黑" panose="020B0503020204020204" charset="-122"/>
                </a:endParaRPr>
              </a:p>
            </p:txBody>
          </p:sp>
          <p:cxnSp>
            <p:nvCxnSpPr>
              <p:cNvPr id="28" name="直接连接符 27"/>
              <p:cNvCxnSpPr/>
              <p:nvPr/>
            </p:nvCxnSpPr>
            <p:spPr>
              <a:xfrm>
                <a:off x="2018" y="5154"/>
                <a:ext cx="0" cy="2445"/>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30" name="文本框 39"/>
              <p:cNvSpPr txBox="1"/>
              <p:nvPr/>
            </p:nvSpPr>
            <p:spPr>
              <a:xfrm>
                <a:off x="1463" y="4402"/>
                <a:ext cx="1110" cy="436"/>
              </a:xfrm>
              <a:prstGeom prst="rect">
                <a:avLst/>
              </a:prstGeom>
              <a:solidFill>
                <a:schemeClr val="accent1">
                  <a:lumMod val="40000"/>
                  <a:lumOff val="6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200" b="1" dirty="0">
                    <a:solidFill>
                      <a:schemeClr val="tx1"/>
                    </a:solidFill>
                    <a:latin typeface="Arial Narrow" panose="020B0606020202030204" pitchFamily="34" charset="0"/>
                    <a:ea typeface="微软雅黑" panose="020B0503020204020204" charset="-122"/>
                  </a:rPr>
                  <a:t>第一版</a:t>
                </a:r>
                <a:endParaRPr lang="zh-CN" altLang="en-US" sz="1200" b="1" dirty="0">
                  <a:solidFill>
                    <a:schemeClr val="tx1"/>
                  </a:solidFill>
                  <a:latin typeface="Arial Narrow" panose="020B0606020202030204" pitchFamily="34" charset="0"/>
                  <a:ea typeface="微软雅黑" panose="020B0503020204020204" charset="-122"/>
                </a:endParaRPr>
              </a:p>
            </p:txBody>
          </p:sp>
          <p:cxnSp>
            <p:nvCxnSpPr>
              <p:cNvPr id="31" name="直接连接符 30"/>
              <p:cNvCxnSpPr/>
              <p:nvPr/>
            </p:nvCxnSpPr>
            <p:spPr bwMode="auto">
              <a:xfrm flipH="1">
                <a:off x="3191" y="4996"/>
                <a:ext cx="11" cy="337"/>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cxnSp>
            <p:nvCxnSpPr>
              <p:cNvPr id="33" name="直接连接符 32"/>
              <p:cNvCxnSpPr/>
              <p:nvPr/>
            </p:nvCxnSpPr>
            <p:spPr>
              <a:xfrm rot="10800000" flipH="1">
                <a:off x="5478" y="7777"/>
                <a:ext cx="15" cy="2085"/>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7" name="文本框 24"/>
              <p:cNvSpPr txBox="1"/>
              <p:nvPr/>
            </p:nvSpPr>
            <p:spPr>
              <a:xfrm>
                <a:off x="4957" y="10007"/>
                <a:ext cx="976" cy="436"/>
              </a:xfrm>
              <a:prstGeom prst="rect">
                <a:avLst/>
              </a:prstGeom>
              <a:solidFill>
                <a:schemeClr val="accent1">
                  <a:lumMod val="40000"/>
                  <a:lumOff val="60000"/>
                </a:schemeClr>
              </a:solidFill>
            </p:spPr>
            <p:txBody>
              <a:bodyPr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rPr>
                  <a:t>第五版</a:t>
                </a:r>
                <a:endPar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endParaRPr>
              </a:p>
            </p:txBody>
          </p:sp>
          <p:cxnSp>
            <p:nvCxnSpPr>
              <p:cNvPr id="35" name="直接连接符 34"/>
              <p:cNvCxnSpPr/>
              <p:nvPr/>
            </p:nvCxnSpPr>
            <p:spPr>
              <a:xfrm rot="10800000" flipH="1">
                <a:off x="6585" y="7732"/>
                <a:ext cx="15" cy="1137"/>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8" name="文本框 24"/>
              <p:cNvSpPr txBox="1"/>
              <p:nvPr/>
            </p:nvSpPr>
            <p:spPr>
              <a:xfrm>
                <a:off x="6075" y="8968"/>
                <a:ext cx="976" cy="483"/>
              </a:xfrm>
              <a:prstGeom prst="rect">
                <a:avLst/>
              </a:prstGeom>
              <a:solidFill>
                <a:schemeClr val="accent1">
                  <a:lumMod val="40000"/>
                  <a:lumOff val="60000"/>
                </a:schemeClr>
              </a:solidFill>
            </p:spPr>
            <p:txBody>
              <a:bodyPr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rPr>
                  <a:t>第六版</a:t>
                </a:r>
                <a:endPar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endParaRPr>
              </a:p>
            </p:txBody>
          </p:sp>
          <p:cxnSp>
            <p:nvCxnSpPr>
              <p:cNvPr id="44" name="直接连接符 43"/>
              <p:cNvCxnSpPr>
                <a:stCxn id="49" idx="0"/>
              </p:cNvCxnSpPr>
              <p:nvPr/>
            </p:nvCxnSpPr>
            <p:spPr>
              <a:xfrm flipV="1">
                <a:off x="7818" y="7790"/>
                <a:ext cx="8" cy="2191"/>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9" name="文本框 24"/>
              <p:cNvSpPr txBox="1"/>
              <p:nvPr/>
            </p:nvSpPr>
            <p:spPr>
              <a:xfrm>
                <a:off x="7331" y="9981"/>
                <a:ext cx="974" cy="483"/>
              </a:xfrm>
              <a:prstGeom prst="rect">
                <a:avLst/>
              </a:prstGeom>
              <a:solidFill>
                <a:schemeClr val="accent1">
                  <a:lumMod val="40000"/>
                  <a:lumOff val="60000"/>
                </a:schemeClr>
              </a:solidFill>
            </p:spPr>
            <p:txBody>
              <a:bodyPr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rPr>
                  <a:t>第七版</a:t>
                </a:r>
                <a:endPar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endParaRPr>
              </a:p>
            </p:txBody>
          </p:sp>
          <p:cxnSp>
            <p:nvCxnSpPr>
              <p:cNvPr id="54" name="直接连接符 53"/>
              <p:cNvCxnSpPr/>
              <p:nvPr/>
            </p:nvCxnSpPr>
            <p:spPr>
              <a:xfrm>
                <a:off x="14795" y="5123"/>
                <a:ext cx="0" cy="2460"/>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55" name="文本框 29"/>
              <p:cNvSpPr txBox="1"/>
              <p:nvPr/>
            </p:nvSpPr>
            <p:spPr>
              <a:xfrm>
                <a:off x="14195" y="4443"/>
                <a:ext cx="1246"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200" b="1" dirty="0">
                    <a:solidFill>
                      <a:schemeClr val="tx1"/>
                    </a:solidFill>
                    <a:latin typeface="Arial Narrow" panose="020B0606020202030204" pitchFamily="34" charset="0"/>
                    <a:ea typeface="微软雅黑" panose="020B0503020204020204" charset="-122"/>
                  </a:rPr>
                  <a:t>第八版</a:t>
                </a:r>
                <a:endParaRPr lang="zh-CN" altLang="en-US" sz="1200" b="1" dirty="0">
                  <a:solidFill>
                    <a:schemeClr val="tx1"/>
                  </a:solidFill>
                  <a:latin typeface="Arial Narrow" panose="020B0606020202030204" pitchFamily="34" charset="0"/>
                  <a:ea typeface="微软雅黑" panose="020B0503020204020204" charset="-122"/>
                </a:endParaRPr>
              </a:p>
            </p:txBody>
          </p:sp>
          <p:sp>
            <p:nvSpPr>
              <p:cNvPr id="50" name="文本框 24"/>
              <p:cNvSpPr txBox="1"/>
              <p:nvPr/>
            </p:nvSpPr>
            <p:spPr>
              <a:xfrm>
                <a:off x="12005" y="9958"/>
                <a:ext cx="976" cy="484"/>
              </a:xfrm>
              <a:prstGeom prst="rect">
                <a:avLst/>
              </a:prstGeom>
              <a:solidFill>
                <a:schemeClr val="accent1">
                  <a:lumMod val="40000"/>
                  <a:lumOff val="60000"/>
                </a:schemeClr>
              </a:solidFill>
            </p:spPr>
            <p:txBody>
              <a:bodyPr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mn-cs"/>
                  </a:rPr>
                  <a:t>第八版</a:t>
                </a:r>
                <a:endPar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mn-cs"/>
                </a:endParaRPr>
              </a:p>
            </p:txBody>
          </p:sp>
          <p:cxnSp>
            <p:nvCxnSpPr>
              <p:cNvPr id="57" name="直接连接符 56"/>
              <p:cNvCxnSpPr/>
              <p:nvPr/>
            </p:nvCxnSpPr>
            <p:spPr>
              <a:xfrm rot="10800000" flipH="1">
                <a:off x="12488" y="7824"/>
                <a:ext cx="15" cy="1978"/>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60" name="文本框 24"/>
              <p:cNvSpPr txBox="1"/>
              <p:nvPr/>
            </p:nvSpPr>
            <p:spPr>
              <a:xfrm>
                <a:off x="17014" y="9988"/>
                <a:ext cx="976" cy="483"/>
              </a:xfrm>
              <a:prstGeom prst="rect">
                <a:avLst/>
              </a:prstGeom>
              <a:solidFill>
                <a:schemeClr val="accent1">
                  <a:lumMod val="40000"/>
                  <a:lumOff val="60000"/>
                </a:schemeClr>
              </a:solidFill>
            </p:spPr>
            <p:txBody>
              <a:bodyPr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mn-cs"/>
                  </a:rPr>
                  <a:t>第九版</a:t>
                </a:r>
                <a:endParaRPr kumimoji="0" lang="zh-CN" altLang="en-US" sz="14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mn-cs"/>
                </a:endParaRPr>
              </a:p>
            </p:txBody>
          </p:sp>
          <p:cxnSp>
            <p:nvCxnSpPr>
              <p:cNvPr id="62" name="直接连接符 61"/>
              <p:cNvCxnSpPr/>
              <p:nvPr/>
            </p:nvCxnSpPr>
            <p:spPr>
              <a:xfrm rot="10800000" flipH="1">
                <a:off x="17498" y="7752"/>
                <a:ext cx="15" cy="2073"/>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41" name="椭圆 140"/>
              <p:cNvSpPr>
                <a:spLocks noChangeArrowheads="1"/>
              </p:cNvSpPr>
              <p:nvPr/>
            </p:nvSpPr>
            <p:spPr bwMode="auto">
              <a:xfrm>
                <a:off x="2571" y="8638"/>
                <a:ext cx="115" cy="304"/>
              </a:xfrm>
              <a:prstGeom prst="ellipse">
                <a:avLst/>
              </a:prstGeom>
              <a:solidFill>
                <a:schemeClr val="accent1">
                  <a:lumMod val="40000"/>
                  <a:lumOff val="60000"/>
                </a:schemeClr>
              </a:solidFill>
              <a:ln w="15875">
                <a:solidFill>
                  <a:schemeClr val="bg1"/>
                </a:solidFill>
                <a:miter lim="800000"/>
              </a:ln>
              <a:effectLst>
                <a:outerShdw blurRad="254000" dist="190500" dir="8100000" algn="tr" rotWithShape="0">
                  <a:srgbClr val="000000">
                    <a:alpha val="14998"/>
                  </a:srgbClr>
                </a:outerShdw>
              </a:effectLst>
            </p:spPr>
            <p:txBody>
              <a:bodyPr lIns="27432" rIns="27432"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cxnSp>
            <p:nvCxnSpPr>
              <p:cNvPr id="142" name="直接连接符 141"/>
              <p:cNvCxnSpPr/>
              <p:nvPr/>
            </p:nvCxnSpPr>
            <p:spPr>
              <a:xfrm>
                <a:off x="2606" y="7777"/>
                <a:ext cx="0" cy="1085"/>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43" name="文本框 142"/>
              <p:cNvSpPr txBox="1"/>
              <p:nvPr/>
            </p:nvSpPr>
            <p:spPr>
              <a:xfrm>
                <a:off x="2178" y="9034"/>
                <a:ext cx="930" cy="436"/>
              </a:xfrm>
              <a:prstGeom prst="rect">
                <a:avLst/>
              </a:prstGeom>
              <a:solidFill>
                <a:schemeClr val="accent1">
                  <a:lumMod val="40000"/>
                  <a:lumOff val="60000"/>
                </a:schemeClr>
              </a:solidFill>
            </p:spPr>
            <p:txBody>
              <a:bodyPr wrap="square"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rPr>
                  <a:t>第二版</a:t>
                </a:r>
                <a:endPar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endParaRPr>
              </a:p>
            </p:txBody>
          </p:sp>
          <p:sp>
            <p:nvSpPr>
              <p:cNvPr id="46" name="文本框 19"/>
              <p:cNvSpPr txBox="1"/>
              <p:nvPr/>
            </p:nvSpPr>
            <p:spPr>
              <a:xfrm>
                <a:off x="3949" y="9031"/>
                <a:ext cx="976" cy="436"/>
              </a:xfrm>
              <a:prstGeom prst="rect">
                <a:avLst/>
              </a:prstGeom>
              <a:solidFill>
                <a:schemeClr val="accent1">
                  <a:lumMod val="40000"/>
                  <a:lumOff val="60000"/>
                </a:schemeClr>
              </a:solidFill>
            </p:spPr>
            <p:txBody>
              <a:bodyPr lIns="27432" rIns="27432">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rPr>
                  <a:t>第四版</a:t>
                </a:r>
                <a:endParaRPr kumimoji="0" lang="zh-CN" altLang="en-US" sz="1200" b="1" i="0" u="none" strike="noStrike" kern="1200" cap="none" spc="0" normalizeH="0" baseline="0" noProof="1">
                  <a:ln>
                    <a:noFill/>
                  </a:ln>
                  <a:solidFill>
                    <a:schemeClr val="tx1"/>
                  </a:solidFill>
                  <a:effectLst/>
                  <a:uLnTx/>
                  <a:uFillTx/>
                  <a:latin typeface="Arial Narrow" panose="020B0606020202030204" pitchFamily="34" charset="0"/>
                  <a:ea typeface="微软雅黑" panose="020B0503020204020204" charset="-122"/>
                  <a:cs typeface="Arial" panose="020B0604020202020204" pitchFamily="34" charset="0"/>
                </a:endParaRPr>
              </a:p>
            </p:txBody>
          </p:sp>
          <p:cxnSp>
            <p:nvCxnSpPr>
              <p:cNvPr id="145" name="直接连接符 144"/>
              <p:cNvCxnSpPr/>
              <p:nvPr/>
            </p:nvCxnSpPr>
            <p:spPr>
              <a:xfrm rot="10800000" flipH="1">
                <a:off x="4429" y="7803"/>
                <a:ext cx="15" cy="1138"/>
              </a:xfrm>
              <a:prstGeom prst="line">
                <a:avLst/>
              </a:prstGeom>
              <a:solidFill>
                <a:schemeClr val="accent1">
                  <a:lumMod val="40000"/>
                  <a:lumOff val="60000"/>
                </a:schemeClr>
              </a:solidFill>
              <a:ln w="19050">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4" name="文本框 125"/>
              <p:cNvSpPr txBox="1"/>
              <p:nvPr/>
            </p:nvSpPr>
            <p:spPr>
              <a:xfrm>
                <a:off x="4562" y="2536"/>
                <a:ext cx="2669" cy="1307"/>
              </a:xfrm>
              <a:prstGeom prst="rect">
                <a:avLst/>
              </a:prstGeom>
              <a:solidFill>
                <a:schemeClr val="accent2">
                  <a:lumMod val="20000"/>
                  <a:lumOff val="8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2400" b="1" dirty="0">
                    <a:solidFill>
                      <a:srgbClr val="FF0000"/>
                    </a:solidFill>
                    <a:latin typeface="黑体" panose="02010600030101010101" pitchFamily="49" charset="-122"/>
                    <a:ea typeface="黑体" panose="02010600030101010101" pitchFamily="49" charset="-122"/>
                  </a:rPr>
                  <a:t>学校防控</a:t>
                </a:r>
                <a:endParaRPr lang="zh-CN" altLang="en-US" sz="2400" b="1" dirty="0">
                  <a:solidFill>
                    <a:srgbClr val="FF0000"/>
                  </a:solidFill>
                  <a:latin typeface="黑体" panose="02010600030101010101" pitchFamily="49" charset="-122"/>
                  <a:ea typeface="黑体" panose="02010600030101010101" pitchFamily="49" charset="-122"/>
                </a:endParaRPr>
              </a:p>
              <a:p>
                <a:pPr marL="0" lvl="0" indent="0" algn="ctr" eaLnBrk="1" hangingPunct="1">
                  <a:spcBef>
                    <a:spcPct val="0"/>
                  </a:spcBef>
                  <a:buClr>
                    <a:srgbClr val="000000"/>
                  </a:buClr>
                  <a:buNone/>
                </a:pPr>
                <a:r>
                  <a:rPr lang="zh-CN" altLang="en-US" sz="2400" b="1" dirty="0">
                    <a:solidFill>
                      <a:srgbClr val="FF0000"/>
                    </a:solidFill>
                    <a:latin typeface="黑体" panose="02010600030101010101" pitchFamily="49" charset="-122"/>
                    <a:ea typeface="黑体" panose="02010600030101010101" pitchFamily="49" charset="-122"/>
                  </a:rPr>
                  <a:t>技术方案</a:t>
                </a:r>
                <a:endParaRPr lang="zh-CN" altLang="en-US" sz="2400" b="1" dirty="0">
                  <a:solidFill>
                    <a:srgbClr val="FF0000"/>
                  </a:solidFill>
                  <a:latin typeface="黑体" panose="02010600030101010101" pitchFamily="49" charset="-122"/>
                  <a:ea typeface="黑体" panose="02010600030101010101" pitchFamily="49" charset="-122"/>
                </a:endParaRPr>
              </a:p>
            </p:txBody>
          </p:sp>
          <p:cxnSp>
            <p:nvCxnSpPr>
              <p:cNvPr id="152" name="直接箭头连接符 151"/>
              <p:cNvCxnSpPr/>
              <p:nvPr/>
            </p:nvCxnSpPr>
            <p:spPr>
              <a:xfrm>
                <a:off x="9122" y="3366"/>
                <a:ext cx="0" cy="4217"/>
              </a:xfrm>
              <a:prstGeom prst="straightConnector1">
                <a:avLst/>
              </a:prstGeom>
              <a:ln w="28575">
                <a:solidFill>
                  <a:srgbClr val="FF0000"/>
                </a:solidFill>
                <a:prstDash val="sysDash"/>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55" name="文本框 39"/>
              <p:cNvSpPr txBox="1"/>
              <p:nvPr/>
            </p:nvSpPr>
            <p:spPr>
              <a:xfrm>
                <a:off x="8422" y="2547"/>
                <a:ext cx="1400" cy="822"/>
              </a:xfrm>
              <a:prstGeom prst="rect">
                <a:avLst/>
              </a:prstGeom>
              <a:solidFill>
                <a:schemeClr val="accent2">
                  <a:lumMod val="20000"/>
                  <a:lumOff val="8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第一版</a:t>
                </a:r>
                <a:endParaRPr lang="zh-CN" altLang="en-US" sz="1400" b="1" dirty="0">
                  <a:solidFill>
                    <a:srgbClr val="FF0000"/>
                  </a:solidFill>
                  <a:latin typeface="Arial Narrow" panose="020B0606020202030204" pitchFamily="34" charset="0"/>
                  <a:ea typeface="微软雅黑" panose="020B0503020204020204" charset="-122"/>
                </a:endParaRPr>
              </a:p>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大专院校</a:t>
                </a:r>
                <a:endParaRPr lang="zh-CN" altLang="en-US" sz="1400" b="1" dirty="0">
                  <a:solidFill>
                    <a:srgbClr val="FF0000"/>
                  </a:solidFill>
                  <a:latin typeface="Arial Narrow" panose="020B0606020202030204" pitchFamily="34" charset="0"/>
                  <a:ea typeface="微软雅黑" panose="020B0503020204020204" charset="-122"/>
                </a:endParaRPr>
              </a:p>
            </p:txBody>
          </p:sp>
          <p:sp>
            <p:nvSpPr>
              <p:cNvPr id="156" name="文本框 18"/>
              <p:cNvSpPr txBox="1"/>
              <p:nvPr/>
            </p:nvSpPr>
            <p:spPr>
              <a:xfrm>
                <a:off x="8498" y="6467"/>
                <a:ext cx="1205" cy="4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4.13</a:t>
                </a:r>
                <a:endParaRPr lang="en-US" altLang="zh-CN" sz="1400" b="1" dirty="0">
                  <a:solidFill>
                    <a:schemeClr val="tx1"/>
                  </a:solidFill>
                  <a:latin typeface="Arial Narrow" panose="020B0606020202030204" pitchFamily="34" charset="0"/>
                  <a:ea typeface="汉仪菱心体简"/>
                </a:endParaRPr>
              </a:p>
            </p:txBody>
          </p:sp>
          <p:cxnSp>
            <p:nvCxnSpPr>
              <p:cNvPr id="159" name="直接箭头连接符 158"/>
              <p:cNvCxnSpPr/>
              <p:nvPr/>
            </p:nvCxnSpPr>
            <p:spPr>
              <a:xfrm>
                <a:off x="10592" y="3220"/>
                <a:ext cx="0" cy="4362"/>
              </a:xfrm>
              <a:prstGeom prst="straightConnector1">
                <a:avLst/>
              </a:prstGeom>
              <a:ln w="28575">
                <a:solidFill>
                  <a:srgbClr val="FF0000"/>
                </a:solidFill>
                <a:prstDash val="sysDash"/>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60" name="文本框 39"/>
              <p:cNvSpPr txBox="1"/>
              <p:nvPr/>
            </p:nvSpPr>
            <p:spPr>
              <a:xfrm>
                <a:off x="9892" y="2474"/>
                <a:ext cx="1400" cy="1161"/>
              </a:xfrm>
              <a:prstGeom prst="rect">
                <a:avLst/>
              </a:prstGeom>
              <a:solidFill>
                <a:schemeClr val="accent2">
                  <a:lumMod val="20000"/>
                  <a:lumOff val="8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第一版</a:t>
                </a:r>
                <a:endParaRPr lang="zh-CN" altLang="en-US" sz="1400" b="1" dirty="0">
                  <a:solidFill>
                    <a:srgbClr val="FF0000"/>
                  </a:solidFill>
                  <a:latin typeface="Arial Narrow" panose="020B0606020202030204" pitchFamily="34" charset="0"/>
                  <a:ea typeface="微软雅黑" panose="020B0503020204020204" charset="-122"/>
                </a:endParaRPr>
              </a:p>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中小学校</a:t>
                </a:r>
                <a:endParaRPr lang="zh-CN" altLang="en-US" sz="1400" b="1" dirty="0">
                  <a:solidFill>
                    <a:srgbClr val="FF0000"/>
                  </a:solidFill>
                  <a:latin typeface="Arial Narrow" panose="020B0606020202030204" pitchFamily="34" charset="0"/>
                  <a:ea typeface="微软雅黑" panose="020B0503020204020204" charset="-122"/>
                </a:endParaRPr>
              </a:p>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托幼机构</a:t>
                </a:r>
                <a:endParaRPr lang="zh-CN" altLang="en-US" sz="1400" b="1" dirty="0">
                  <a:solidFill>
                    <a:srgbClr val="FF0000"/>
                  </a:solidFill>
                  <a:latin typeface="Arial Narrow" panose="020B0606020202030204" pitchFamily="34" charset="0"/>
                  <a:ea typeface="微软雅黑" panose="020B0503020204020204" charset="-122"/>
                </a:endParaRPr>
              </a:p>
            </p:txBody>
          </p:sp>
          <p:sp>
            <p:nvSpPr>
              <p:cNvPr id="161" name="文本框 18"/>
              <p:cNvSpPr txBox="1"/>
              <p:nvPr/>
            </p:nvSpPr>
            <p:spPr>
              <a:xfrm>
                <a:off x="9989" y="6467"/>
                <a:ext cx="1205" cy="4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5.7</a:t>
                </a:r>
                <a:endParaRPr lang="en-US" altLang="zh-CN" sz="1400" b="1" dirty="0">
                  <a:solidFill>
                    <a:schemeClr val="tx1"/>
                  </a:solidFill>
                  <a:latin typeface="Arial Narrow" panose="020B0606020202030204" pitchFamily="34" charset="0"/>
                  <a:ea typeface="汉仪菱心体简"/>
                </a:endParaRPr>
              </a:p>
            </p:txBody>
          </p:sp>
          <p:cxnSp>
            <p:nvCxnSpPr>
              <p:cNvPr id="163" name="直接箭头连接符 162"/>
              <p:cNvCxnSpPr/>
              <p:nvPr/>
            </p:nvCxnSpPr>
            <p:spPr>
              <a:xfrm>
                <a:off x="12114" y="3366"/>
                <a:ext cx="0" cy="4217"/>
              </a:xfrm>
              <a:prstGeom prst="straightConnector1">
                <a:avLst/>
              </a:prstGeom>
              <a:ln w="28575">
                <a:solidFill>
                  <a:srgbClr val="FF0000"/>
                </a:solidFill>
                <a:prstDash val="sysDash"/>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64" name="文本框 39"/>
              <p:cNvSpPr txBox="1"/>
              <p:nvPr/>
            </p:nvSpPr>
            <p:spPr>
              <a:xfrm>
                <a:off x="11392" y="2737"/>
                <a:ext cx="1400" cy="483"/>
              </a:xfrm>
              <a:prstGeom prst="rect">
                <a:avLst/>
              </a:prstGeom>
              <a:solidFill>
                <a:schemeClr val="accent2">
                  <a:lumMod val="20000"/>
                  <a:lumOff val="8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第二版</a:t>
                </a:r>
                <a:endParaRPr lang="zh-CN" altLang="en-US" sz="1400" b="1" dirty="0">
                  <a:solidFill>
                    <a:srgbClr val="FF0000"/>
                  </a:solidFill>
                  <a:latin typeface="Arial Narrow" panose="020B0606020202030204" pitchFamily="34" charset="0"/>
                  <a:ea typeface="微软雅黑" panose="020B0503020204020204" charset="-122"/>
                </a:endParaRPr>
              </a:p>
            </p:txBody>
          </p:sp>
          <p:sp>
            <p:nvSpPr>
              <p:cNvPr id="165" name="文本框 18"/>
              <p:cNvSpPr txBox="1"/>
              <p:nvPr/>
            </p:nvSpPr>
            <p:spPr>
              <a:xfrm>
                <a:off x="11490" y="6467"/>
                <a:ext cx="1205" cy="4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8.13</a:t>
                </a:r>
                <a:endParaRPr lang="en-US" altLang="zh-CN" sz="1400" b="1" dirty="0">
                  <a:solidFill>
                    <a:schemeClr val="tx1"/>
                  </a:solidFill>
                  <a:latin typeface="Arial Narrow" panose="020B0606020202030204" pitchFamily="34" charset="0"/>
                  <a:ea typeface="汉仪菱心体简"/>
                </a:endParaRPr>
              </a:p>
            </p:txBody>
          </p:sp>
          <p:cxnSp>
            <p:nvCxnSpPr>
              <p:cNvPr id="167" name="直接箭头连接符 166"/>
              <p:cNvCxnSpPr/>
              <p:nvPr/>
            </p:nvCxnSpPr>
            <p:spPr>
              <a:xfrm>
                <a:off x="13720" y="3357"/>
                <a:ext cx="0" cy="4217"/>
              </a:xfrm>
              <a:prstGeom prst="straightConnector1">
                <a:avLst/>
              </a:prstGeom>
              <a:ln w="28575">
                <a:solidFill>
                  <a:srgbClr val="FF0000"/>
                </a:solidFill>
                <a:prstDash val="sysDash"/>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68" name="文本框 39"/>
              <p:cNvSpPr txBox="1"/>
              <p:nvPr/>
            </p:nvSpPr>
            <p:spPr>
              <a:xfrm>
                <a:off x="12998" y="2728"/>
                <a:ext cx="1400" cy="483"/>
              </a:xfrm>
              <a:prstGeom prst="rect">
                <a:avLst/>
              </a:prstGeom>
              <a:solidFill>
                <a:schemeClr val="accent2">
                  <a:lumMod val="20000"/>
                  <a:lumOff val="8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第三版</a:t>
                </a:r>
                <a:endParaRPr lang="zh-CN" altLang="en-US" sz="1400" b="1" dirty="0">
                  <a:solidFill>
                    <a:srgbClr val="FF0000"/>
                  </a:solidFill>
                  <a:latin typeface="Arial Narrow" panose="020B0606020202030204" pitchFamily="34" charset="0"/>
                  <a:ea typeface="微软雅黑" panose="020B0503020204020204" charset="-122"/>
                </a:endParaRPr>
              </a:p>
            </p:txBody>
          </p:sp>
          <p:sp>
            <p:nvSpPr>
              <p:cNvPr id="169" name="文本框 18"/>
              <p:cNvSpPr txBox="1"/>
              <p:nvPr/>
            </p:nvSpPr>
            <p:spPr>
              <a:xfrm>
                <a:off x="12998" y="6473"/>
                <a:ext cx="1485" cy="4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2021.2.26</a:t>
                </a:r>
                <a:endParaRPr lang="en-US" altLang="zh-CN" sz="1400" b="1" dirty="0">
                  <a:solidFill>
                    <a:schemeClr val="tx1"/>
                  </a:solidFill>
                  <a:latin typeface="Arial Narrow" panose="020B0606020202030204" pitchFamily="34" charset="0"/>
                  <a:ea typeface="汉仪菱心体简"/>
                </a:endParaRPr>
              </a:p>
            </p:txBody>
          </p:sp>
          <p:cxnSp>
            <p:nvCxnSpPr>
              <p:cNvPr id="171" name="直接箭头连接符 170"/>
              <p:cNvCxnSpPr/>
              <p:nvPr/>
            </p:nvCxnSpPr>
            <p:spPr>
              <a:xfrm>
                <a:off x="15956" y="3341"/>
                <a:ext cx="0" cy="4217"/>
              </a:xfrm>
              <a:prstGeom prst="straightConnector1">
                <a:avLst/>
              </a:prstGeom>
              <a:ln w="28575">
                <a:solidFill>
                  <a:srgbClr val="FF0000"/>
                </a:solidFill>
                <a:prstDash val="sysDash"/>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72" name="文本框 39"/>
              <p:cNvSpPr txBox="1"/>
              <p:nvPr/>
            </p:nvSpPr>
            <p:spPr>
              <a:xfrm>
                <a:off x="15234" y="2712"/>
                <a:ext cx="1400" cy="483"/>
              </a:xfrm>
              <a:prstGeom prst="rect">
                <a:avLst/>
              </a:prstGeom>
              <a:solidFill>
                <a:schemeClr val="accent2">
                  <a:lumMod val="20000"/>
                  <a:lumOff val="8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第四版</a:t>
                </a:r>
                <a:endParaRPr lang="zh-CN" altLang="en-US" sz="1400" b="1" dirty="0">
                  <a:solidFill>
                    <a:srgbClr val="FF0000"/>
                  </a:solidFill>
                  <a:latin typeface="Arial Narrow" panose="020B0606020202030204" pitchFamily="34" charset="0"/>
                  <a:ea typeface="微软雅黑" panose="020B0503020204020204" charset="-122"/>
                </a:endParaRPr>
              </a:p>
            </p:txBody>
          </p:sp>
          <p:sp>
            <p:nvSpPr>
              <p:cNvPr id="173" name="文本框 18"/>
              <p:cNvSpPr txBox="1"/>
              <p:nvPr/>
            </p:nvSpPr>
            <p:spPr>
              <a:xfrm>
                <a:off x="15234" y="6457"/>
                <a:ext cx="1485" cy="4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2021.8.20</a:t>
                </a:r>
                <a:endParaRPr lang="en-US" altLang="zh-CN" sz="1400" b="1" dirty="0">
                  <a:solidFill>
                    <a:schemeClr val="tx1"/>
                  </a:solidFill>
                  <a:latin typeface="Arial Narrow" panose="020B0606020202030204" pitchFamily="34" charset="0"/>
                  <a:ea typeface="汉仪菱心体简"/>
                </a:endParaRPr>
              </a:p>
            </p:txBody>
          </p:sp>
          <p:cxnSp>
            <p:nvCxnSpPr>
              <p:cNvPr id="175" name="直接箭头连接符 174"/>
              <p:cNvCxnSpPr/>
              <p:nvPr/>
            </p:nvCxnSpPr>
            <p:spPr>
              <a:xfrm>
                <a:off x="17938" y="3341"/>
                <a:ext cx="0" cy="4217"/>
              </a:xfrm>
              <a:prstGeom prst="straightConnector1">
                <a:avLst/>
              </a:prstGeom>
              <a:ln w="28575">
                <a:solidFill>
                  <a:srgbClr val="FF0000"/>
                </a:solidFill>
                <a:prstDash val="sysDash"/>
                <a:headEnd type="oval" w="med" len="med"/>
                <a:tailEnd type="triangle" w="med" len="med"/>
              </a:ln>
            </p:spPr>
            <p:style>
              <a:lnRef idx="3">
                <a:schemeClr val="accent6"/>
              </a:lnRef>
              <a:fillRef idx="0">
                <a:schemeClr val="accent6"/>
              </a:fillRef>
              <a:effectRef idx="2">
                <a:schemeClr val="accent6"/>
              </a:effectRef>
              <a:fontRef idx="minor">
                <a:schemeClr val="tx1"/>
              </a:fontRef>
            </p:style>
          </p:cxnSp>
          <p:sp>
            <p:nvSpPr>
              <p:cNvPr id="176" name="文本框 39"/>
              <p:cNvSpPr txBox="1"/>
              <p:nvPr/>
            </p:nvSpPr>
            <p:spPr>
              <a:xfrm>
                <a:off x="17216" y="2712"/>
                <a:ext cx="1400" cy="483"/>
              </a:xfrm>
              <a:prstGeom prst="rect">
                <a:avLst/>
              </a:prstGeom>
              <a:solidFill>
                <a:schemeClr val="accent2">
                  <a:lumMod val="20000"/>
                  <a:lumOff val="8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rgbClr val="FF0000"/>
                    </a:solidFill>
                    <a:latin typeface="Arial Narrow" panose="020B0606020202030204" pitchFamily="34" charset="0"/>
                    <a:ea typeface="微软雅黑" panose="020B0503020204020204" charset="-122"/>
                  </a:rPr>
                  <a:t>第五版</a:t>
                </a:r>
                <a:endParaRPr lang="zh-CN" altLang="en-US" sz="1400" b="1" dirty="0">
                  <a:solidFill>
                    <a:srgbClr val="FF0000"/>
                  </a:solidFill>
                  <a:latin typeface="Arial Narrow" panose="020B0606020202030204" pitchFamily="34" charset="0"/>
                  <a:ea typeface="微软雅黑" panose="020B0503020204020204" charset="-122"/>
                </a:endParaRPr>
              </a:p>
            </p:txBody>
          </p:sp>
          <p:sp>
            <p:nvSpPr>
              <p:cNvPr id="177" name="文本框 18"/>
              <p:cNvSpPr txBox="1"/>
              <p:nvPr/>
            </p:nvSpPr>
            <p:spPr>
              <a:xfrm>
                <a:off x="17216" y="6457"/>
                <a:ext cx="1485" cy="48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2022.4.7</a:t>
                </a:r>
                <a:endParaRPr lang="en-US" altLang="zh-CN" sz="1400" b="1" dirty="0">
                  <a:solidFill>
                    <a:schemeClr val="tx1"/>
                  </a:solidFill>
                  <a:latin typeface="Arial Narrow" panose="020B0606020202030204" pitchFamily="34" charset="0"/>
                  <a:ea typeface="汉仪菱心体简"/>
                </a:endParaRPr>
              </a:p>
            </p:txBody>
          </p:sp>
          <p:sp>
            <p:nvSpPr>
              <p:cNvPr id="6" name="文本框 36"/>
              <p:cNvSpPr txBox="1"/>
              <p:nvPr/>
            </p:nvSpPr>
            <p:spPr>
              <a:xfrm>
                <a:off x="1772" y="7075"/>
                <a:ext cx="555" cy="483"/>
              </a:xfrm>
              <a:prstGeom prst="rect">
                <a:avLst/>
              </a:prstGeom>
              <a:solidFill>
                <a:schemeClr val="accent1">
                  <a:lumMod val="40000"/>
                  <a:lumOff val="60000"/>
                </a:schemeClr>
              </a:solidFill>
              <a:ln w="9525">
                <a:noFill/>
                <a:miter/>
              </a:ln>
            </p:spPr>
            <p:txBody>
              <a:bodyPr wrap="square" lIns="27432" rIns="27432">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1.15</a:t>
                </a:r>
                <a:endParaRPr lang="en-US" altLang="zh-CN" sz="1400" b="1" dirty="0">
                  <a:solidFill>
                    <a:schemeClr val="tx1"/>
                  </a:solidFill>
                  <a:latin typeface="Arial Narrow" panose="020B0606020202030204" pitchFamily="34" charset="0"/>
                  <a:ea typeface="汉仪菱心体简"/>
                </a:endParaRPr>
              </a:p>
            </p:txBody>
          </p:sp>
          <p:sp>
            <p:nvSpPr>
              <p:cNvPr id="25675" name="文本框 15"/>
              <p:cNvSpPr txBox="1"/>
              <p:nvPr/>
            </p:nvSpPr>
            <p:spPr>
              <a:xfrm>
                <a:off x="2833" y="7100"/>
                <a:ext cx="739"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200" b="1" dirty="0">
                    <a:solidFill>
                      <a:schemeClr val="tx1"/>
                    </a:solidFill>
                    <a:latin typeface="Arial Narrow" panose="020B0606020202030204" pitchFamily="34" charset="0"/>
                    <a:ea typeface="汉仪菱心体简"/>
                  </a:rPr>
                  <a:t>1.20</a:t>
                </a:r>
                <a:endParaRPr lang="en-US" altLang="zh-CN" sz="1200" b="1" dirty="0">
                  <a:solidFill>
                    <a:schemeClr val="tx1"/>
                  </a:solidFill>
                  <a:latin typeface="Arial Narrow" panose="020B0606020202030204" pitchFamily="34" charset="0"/>
                  <a:ea typeface="汉仪菱心体简"/>
                </a:endParaRPr>
              </a:p>
            </p:txBody>
          </p:sp>
          <p:sp>
            <p:nvSpPr>
              <p:cNvPr id="25671" name="文本框 18"/>
              <p:cNvSpPr txBox="1"/>
              <p:nvPr/>
            </p:nvSpPr>
            <p:spPr>
              <a:xfrm>
                <a:off x="4218" y="7075"/>
                <a:ext cx="739"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200" b="1" dirty="0">
                    <a:solidFill>
                      <a:schemeClr val="tx1"/>
                    </a:solidFill>
                    <a:latin typeface="Arial Narrow" panose="020B0606020202030204" pitchFamily="34" charset="0"/>
                    <a:ea typeface="汉仪菱心体简"/>
                  </a:rPr>
                  <a:t>1.28</a:t>
                </a:r>
                <a:endParaRPr lang="en-US" altLang="zh-CN" sz="1200" b="1" dirty="0">
                  <a:solidFill>
                    <a:schemeClr val="tx1"/>
                  </a:solidFill>
                  <a:latin typeface="Arial Narrow" panose="020B0606020202030204" pitchFamily="34" charset="0"/>
                  <a:ea typeface="汉仪菱心体简"/>
                </a:endParaRPr>
              </a:p>
            </p:txBody>
          </p:sp>
          <p:sp>
            <p:nvSpPr>
              <p:cNvPr id="25667" name="文本框 18"/>
              <p:cNvSpPr txBox="1"/>
              <p:nvPr/>
            </p:nvSpPr>
            <p:spPr>
              <a:xfrm>
                <a:off x="5490" y="7091"/>
                <a:ext cx="611"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200" b="1" dirty="0">
                    <a:solidFill>
                      <a:schemeClr val="tx1"/>
                    </a:solidFill>
                    <a:latin typeface="Arial Narrow" panose="020B0606020202030204" pitchFamily="34" charset="0"/>
                    <a:ea typeface="汉仪菱心体简"/>
                  </a:rPr>
                  <a:t>2.6</a:t>
                </a:r>
                <a:endParaRPr lang="en-US" altLang="zh-CN" sz="1200" b="1" dirty="0">
                  <a:solidFill>
                    <a:schemeClr val="tx1"/>
                  </a:solidFill>
                  <a:latin typeface="Arial Narrow" panose="020B0606020202030204" pitchFamily="34" charset="0"/>
                  <a:ea typeface="汉仪菱心体简"/>
                </a:endParaRPr>
              </a:p>
            </p:txBody>
          </p:sp>
          <p:sp>
            <p:nvSpPr>
              <p:cNvPr id="25651" name="文本框 18"/>
              <p:cNvSpPr txBox="1"/>
              <p:nvPr/>
            </p:nvSpPr>
            <p:spPr>
              <a:xfrm>
                <a:off x="6726" y="7075"/>
                <a:ext cx="739"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200" b="1" dirty="0">
                    <a:solidFill>
                      <a:schemeClr val="tx1"/>
                    </a:solidFill>
                    <a:latin typeface="Arial Narrow" panose="020B0606020202030204" pitchFamily="34" charset="0"/>
                    <a:ea typeface="汉仪菱心体简"/>
                  </a:rPr>
                  <a:t>2.21</a:t>
                </a:r>
                <a:endParaRPr lang="en-US" altLang="zh-CN" sz="1200" b="1" dirty="0">
                  <a:solidFill>
                    <a:schemeClr val="tx1"/>
                  </a:solidFill>
                  <a:latin typeface="Arial Narrow" panose="020B0606020202030204" pitchFamily="34" charset="0"/>
                  <a:ea typeface="汉仪菱心体简"/>
                </a:endParaRPr>
              </a:p>
            </p:txBody>
          </p:sp>
          <p:sp>
            <p:nvSpPr>
              <p:cNvPr id="25647" name="文本框 18"/>
              <p:cNvSpPr txBox="1"/>
              <p:nvPr/>
            </p:nvSpPr>
            <p:spPr>
              <a:xfrm>
                <a:off x="7984" y="7076"/>
                <a:ext cx="611"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200" b="1" dirty="0">
                    <a:solidFill>
                      <a:schemeClr val="tx1"/>
                    </a:solidFill>
                    <a:latin typeface="Arial Narrow" panose="020B0606020202030204" pitchFamily="34" charset="0"/>
                    <a:ea typeface="汉仪菱心体简"/>
                  </a:rPr>
                  <a:t>3.7</a:t>
                </a:r>
                <a:endParaRPr lang="en-US" altLang="zh-CN" sz="1200" b="1" dirty="0">
                  <a:solidFill>
                    <a:schemeClr val="tx1"/>
                  </a:solidFill>
                  <a:latin typeface="Arial Narrow" panose="020B0606020202030204" pitchFamily="34" charset="0"/>
                  <a:ea typeface="汉仪菱心体简"/>
                </a:endParaRPr>
              </a:p>
            </p:txBody>
          </p:sp>
          <p:sp>
            <p:nvSpPr>
              <p:cNvPr id="25639" name="文本框 18"/>
              <p:cNvSpPr txBox="1"/>
              <p:nvPr/>
            </p:nvSpPr>
            <p:spPr>
              <a:xfrm>
                <a:off x="12461" y="7009"/>
                <a:ext cx="726" cy="483"/>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9.11</a:t>
                </a:r>
                <a:endParaRPr lang="en-US" altLang="zh-CN" sz="1400" b="1" dirty="0">
                  <a:solidFill>
                    <a:schemeClr val="tx1"/>
                  </a:solidFill>
                  <a:latin typeface="Arial Narrow" panose="020B0606020202030204" pitchFamily="34" charset="0"/>
                  <a:ea typeface="汉仪菱心体简"/>
                </a:endParaRPr>
              </a:p>
            </p:txBody>
          </p:sp>
          <p:sp>
            <p:nvSpPr>
              <p:cNvPr id="53" name="文本框 18"/>
              <p:cNvSpPr txBox="1"/>
              <p:nvPr/>
            </p:nvSpPr>
            <p:spPr>
              <a:xfrm>
                <a:off x="14149" y="7016"/>
                <a:ext cx="1327"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200" b="1" dirty="0">
                    <a:solidFill>
                      <a:schemeClr val="tx1"/>
                    </a:solidFill>
                    <a:latin typeface="Arial Narrow" panose="020B0606020202030204" pitchFamily="34" charset="0"/>
                    <a:ea typeface="汉仪菱心体简"/>
                  </a:rPr>
                  <a:t>2021.5.14</a:t>
                </a:r>
                <a:endParaRPr lang="en-US" altLang="zh-CN" sz="1200" b="1" dirty="0">
                  <a:solidFill>
                    <a:schemeClr val="tx1"/>
                  </a:solidFill>
                  <a:latin typeface="Arial Narrow" panose="020B0606020202030204" pitchFamily="34" charset="0"/>
                  <a:ea typeface="汉仪菱心体简"/>
                </a:endParaRPr>
              </a:p>
            </p:txBody>
          </p:sp>
          <p:sp>
            <p:nvSpPr>
              <p:cNvPr id="61" name="文本框 18"/>
              <p:cNvSpPr txBox="1"/>
              <p:nvPr/>
            </p:nvSpPr>
            <p:spPr>
              <a:xfrm>
                <a:off x="16833" y="7854"/>
                <a:ext cx="1339" cy="483"/>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2022.3.14</a:t>
                </a:r>
                <a:endParaRPr lang="en-US" altLang="zh-CN" sz="1400" b="1" dirty="0">
                  <a:solidFill>
                    <a:schemeClr val="tx1"/>
                  </a:solidFill>
                  <a:latin typeface="Arial Narrow" panose="020B0606020202030204" pitchFamily="34" charset="0"/>
                  <a:ea typeface="汉仪菱心体简"/>
                </a:endParaRPr>
              </a:p>
            </p:txBody>
          </p:sp>
          <p:sp>
            <p:nvSpPr>
              <p:cNvPr id="56" name="文本框 18"/>
              <p:cNvSpPr txBox="1"/>
              <p:nvPr/>
            </p:nvSpPr>
            <p:spPr>
              <a:xfrm>
                <a:off x="12114" y="7777"/>
                <a:ext cx="786" cy="484"/>
              </a:xfrm>
              <a:prstGeom prst="rect">
                <a:avLst/>
              </a:prstGeom>
              <a:solidFill>
                <a:schemeClr val="accent1">
                  <a:lumMod val="40000"/>
                  <a:lumOff val="60000"/>
                </a:schemeClr>
              </a:solidFill>
              <a:ln w="9525">
                <a:noFill/>
                <a:miter/>
              </a:ln>
            </p:spPr>
            <p:txBody>
              <a:bodyPr>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8.18</a:t>
                </a:r>
                <a:endParaRPr lang="en-US" altLang="zh-CN" sz="1400" b="1" dirty="0">
                  <a:solidFill>
                    <a:schemeClr val="tx1"/>
                  </a:solidFill>
                  <a:latin typeface="Arial Narrow" panose="020B0606020202030204" pitchFamily="34" charset="0"/>
                  <a:ea typeface="汉仪菱心体简"/>
                </a:endParaRPr>
              </a:p>
            </p:txBody>
          </p:sp>
          <p:sp>
            <p:nvSpPr>
              <p:cNvPr id="39" name="文本框 18"/>
              <p:cNvSpPr txBox="1"/>
              <p:nvPr/>
            </p:nvSpPr>
            <p:spPr>
              <a:xfrm>
                <a:off x="7425" y="7808"/>
                <a:ext cx="786" cy="483"/>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3.4</a:t>
                </a:r>
                <a:endParaRPr lang="en-US" altLang="zh-CN" sz="1400" b="1" dirty="0">
                  <a:solidFill>
                    <a:schemeClr val="tx1"/>
                  </a:solidFill>
                  <a:latin typeface="Arial Narrow" panose="020B0606020202030204" pitchFamily="34" charset="0"/>
                  <a:ea typeface="汉仪菱心体简"/>
                </a:endParaRPr>
              </a:p>
            </p:txBody>
          </p:sp>
          <p:sp>
            <p:nvSpPr>
              <p:cNvPr id="40" name="文本框 18"/>
              <p:cNvSpPr txBox="1"/>
              <p:nvPr/>
            </p:nvSpPr>
            <p:spPr>
              <a:xfrm>
                <a:off x="6200" y="7752"/>
                <a:ext cx="786" cy="483"/>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sz="1400" b="1" dirty="0">
                    <a:solidFill>
                      <a:schemeClr val="tx1"/>
                    </a:solidFill>
                    <a:latin typeface="Arial Narrow" panose="020B0606020202030204" pitchFamily="34" charset="0"/>
                    <a:ea typeface="汉仪菱心体简"/>
                  </a:rPr>
                  <a:t>2.18</a:t>
                </a:r>
                <a:endParaRPr lang="en-US"/>
              </a:p>
            </p:txBody>
          </p:sp>
          <p:sp>
            <p:nvSpPr>
              <p:cNvPr id="43" name="文本框 18"/>
              <p:cNvSpPr txBox="1"/>
              <p:nvPr/>
            </p:nvSpPr>
            <p:spPr>
              <a:xfrm>
                <a:off x="5129" y="7795"/>
                <a:ext cx="632" cy="483"/>
              </a:xfrm>
              <a:prstGeom prst="rect">
                <a:avLst/>
              </a:prstGeom>
              <a:solidFill>
                <a:schemeClr val="accent1">
                  <a:lumMod val="40000"/>
                  <a:lumOff val="60000"/>
                </a:schemeClr>
              </a:solidFill>
              <a:ln w="9525">
                <a:noFill/>
                <a:miter/>
              </a:ln>
            </p:spPr>
            <p:txBody>
              <a:bodyPr>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2.4</a:t>
                </a:r>
                <a:endParaRPr lang="en-US" altLang="zh-CN" sz="1400" b="1" dirty="0">
                  <a:solidFill>
                    <a:schemeClr val="tx1"/>
                  </a:solidFill>
                  <a:latin typeface="Arial Narrow" panose="020B0606020202030204" pitchFamily="34" charset="0"/>
                  <a:ea typeface="汉仪菱心体简"/>
                </a:endParaRPr>
              </a:p>
            </p:txBody>
          </p:sp>
          <p:sp>
            <p:nvSpPr>
              <p:cNvPr id="144" name="文本框 18"/>
              <p:cNvSpPr txBox="1"/>
              <p:nvPr/>
            </p:nvSpPr>
            <p:spPr>
              <a:xfrm>
                <a:off x="3949" y="7813"/>
                <a:ext cx="794" cy="483"/>
              </a:xfrm>
              <a:prstGeom prst="rect">
                <a:avLst/>
              </a:prstGeom>
              <a:solidFill>
                <a:schemeClr val="accent1">
                  <a:lumMod val="40000"/>
                  <a:lumOff val="60000"/>
                </a:schemeClr>
              </a:solidFill>
              <a:ln w="9525">
                <a:noFill/>
                <a:miter/>
              </a:ln>
            </p:spPr>
            <p:txBody>
              <a:bodyPr>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400" b="1" dirty="0">
                    <a:solidFill>
                      <a:schemeClr val="tx1"/>
                    </a:solidFill>
                    <a:latin typeface="Arial Narrow" panose="020B0606020202030204" pitchFamily="34" charset="0"/>
                    <a:ea typeface="汉仪菱心体简"/>
                  </a:rPr>
                  <a:t>1.27</a:t>
                </a:r>
                <a:endParaRPr lang="en-US" altLang="zh-CN" sz="1400" b="1" dirty="0">
                  <a:solidFill>
                    <a:schemeClr val="tx1"/>
                  </a:solidFill>
                  <a:latin typeface="Arial Narrow" panose="020B0606020202030204" pitchFamily="34" charset="0"/>
                  <a:ea typeface="汉仪菱心体简"/>
                </a:endParaRPr>
              </a:p>
            </p:txBody>
          </p:sp>
          <p:sp>
            <p:nvSpPr>
              <p:cNvPr id="25682" name="文本框 12"/>
              <p:cNvSpPr txBox="1"/>
              <p:nvPr/>
            </p:nvSpPr>
            <p:spPr>
              <a:xfrm>
                <a:off x="3144" y="7813"/>
                <a:ext cx="739"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sz="1200" b="1" dirty="0">
                    <a:solidFill>
                      <a:schemeClr val="tx1"/>
                    </a:solidFill>
                    <a:latin typeface="Arial Narrow" panose="020B0606020202030204" pitchFamily="34" charset="0"/>
                    <a:ea typeface="汉仪菱心体简"/>
                  </a:rPr>
                  <a:t>1.22</a:t>
                </a:r>
                <a:endParaRPr lang="en-US" sz="1200" dirty="0"/>
              </a:p>
            </p:txBody>
          </p:sp>
          <p:sp>
            <p:nvSpPr>
              <p:cNvPr id="51" name="文本框 12"/>
              <p:cNvSpPr txBox="1"/>
              <p:nvPr/>
            </p:nvSpPr>
            <p:spPr>
              <a:xfrm>
                <a:off x="2188" y="7790"/>
                <a:ext cx="754" cy="436"/>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sz="1200" b="1" dirty="0">
                    <a:solidFill>
                      <a:schemeClr val="tx1"/>
                    </a:solidFill>
                    <a:latin typeface="Arial Narrow" panose="020B0606020202030204" pitchFamily="34" charset="0"/>
                    <a:ea typeface="汉仪菱心体简"/>
                  </a:rPr>
                  <a:t>1.18</a:t>
                </a:r>
                <a:endParaRPr lang="en-US" sz="1200" dirty="0"/>
              </a:p>
            </p:txBody>
          </p:sp>
        </p:grpSp>
        <p:cxnSp>
          <p:nvCxnSpPr>
            <p:cNvPr id="261" name="直接连接符 260"/>
            <p:cNvCxnSpPr/>
            <p:nvPr/>
          </p:nvCxnSpPr>
          <p:spPr>
            <a:xfrm>
              <a:off x="10402" y="10608"/>
              <a:ext cx="2951"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flipH="1">
              <a:off x="13347" y="10250"/>
              <a:ext cx="6" cy="35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flipH="1">
              <a:off x="1463" y="10250"/>
              <a:ext cx="6" cy="35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4" name="文本框 263"/>
            <p:cNvSpPr txBox="1"/>
            <p:nvPr/>
          </p:nvSpPr>
          <p:spPr>
            <a:xfrm>
              <a:off x="9276" y="10316"/>
              <a:ext cx="1094" cy="531"/>
            </a:xfrm>
            <a:prstGeom prst="rect">
              <a:avLst/>
            </a:prstGeom>
            <a:noFill/>
          </p:spPr>
          <p:txBody>
            <a:bodyPr wrap="square" rtlCol="0" anchor="t">
              <a:spAutoFit/>
            </a:bodyPr>
            <a:lstStyle/>
            <a:p>
              <a:r>
                <a:rPr lang="en-US" altLang="zh-CN" sz="1600" b="1" dirty="0">
                  <a:latin typeface="Arial Narrow" panose="020B0606020202030204" pitchFamily="34" charset="0"/>
                  <a:ea typeface="微软雅黑" panose="020B0503020204020204" charset="-122"/>
                  <a:sym typeface="+mn-ea"/>
                </a:rPr>
                <a:t>2020</a:t>
              </a:r>
              <a:endParaRPr lang="en-US" altLang="zh-CN" sz="1600" b="1" dirty="0">
                <a:latin typeface="Arial Narrow" panose="020B0606020202030204" pitchFamily="34" charset="0"/>
                <a:ea typeface="微软雅黑" panose="020B0503020204020204" charset="-122"/>
                <a:sym typeface="+mn-ea"/>
              </a:endParaRPr>
            </a:p>
          </p:txBody>
        </p:sp>
        <p:grpSp>
          <p:nvGrpSpPr>
            <p:cNvPr id="272" name="组合 271"/>
            <p:cNvGrpSpPr/>
            <p:nvPr/>
          </p:nvGrpSpPr>
          <p:grpSpPr>
            <a:xfrm>
              <a:off x="1463" y="10250"/>
              <a:ext cx="11889" cy="358"/>
              <a:chOff x="1463" y="10250"/>
              <a:chExt cx="11889" cy="358"/>
            </a:xfrm>
          </p:grpSpPr>
          <p:cxnSp>
            <p:nvCxnSpPr>
              <p:cNvPr id="260" name="直接连接符 259"/>
              <p:cNvCxnSpPr/>
              <p:nvPr/>
            </p:nvCxnSpPr>
            <p:spPr>
              <a:xfrm>
                <a:off x="1469" y="10608"/>
                <a:ext cx="74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a:off x="10402" y="10608"/>
                <a:ext cx="295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13347" y="10250"/>
                <a:ext cx="5" cy="3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1463" y="10250"/>
                <a:ext cx="5" cy="35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cxnSp>
        <p:nvCxnSpPr>
          <p:cNvPr id="91" name="直接连接符 90"/>
          <p:cNvCxnSpPr/>
          <p:nvPr/>
        </p:nvCxnSpPr>
        <p:spPr>
          <a:xfrm>
            <a:off x="11692944" y="2689440"/>
            <a:ext cx="0" cy="1562100"/>
          </a:xfrm>
          <a:prstGeom prst="line">
            <a:avLst/>
          </a:prstGeom>
          <a:ln>
            <a:prstDash val="sysDash"/>
            <a:headEnd type="oval" w="med" len="med"/>
            <a:tailEnd type="oval" w="med" len="med"/>
          </a:ln>
        </p:spPr>
        <p:style>
          <a:lnRef idx="1">
            <a:schemeClr val="accent5"/>
          </a:lnRef>
          <a:fillRef idx="0">
            <a:schemeClr val="accent5"/>
          </a:fillRef>
          <a:effectRef idx="0">
            <a:schemeClr val="accent5"/>
          </a:effectRef>
          <a:fontRef idx="minor">
            <a:schemeClr val="tx1"/>
          </a:fontRef>
        </p:style>
      </p:cxnSp>
      <p:sp>
        <p:nvSpPr>
          <p:cNvPr id="92" name="文本框 29"/>
          <p:cNvSpPr txBox="1"/>
          <p:nvPr/>
        </p:nvSpPr>
        <p:spPr>
          <a:xfrm>
            <a:off x="11344407" y="2208745"/>
            <a:ext cx="768632" cy="306705"/>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zh-CN" altLang="en-US" sz="1400" b="1" dirty="0">
                <a:solidFill>
                  <a:schemeClr val="tx1"/>
                </a:solidFill>
                <a:latin typeface="Arial Narrow" panose="020B0606020202030204" pitchFamily="34" charset="0"/>
                <a:ea typeface="微软雅黑" panose="020B0503020204020204" charset="-122"/>
              </a:rPr>
              <a:t>第</a:t>
            </a:r>
            <a:r>
              <a:rPr lang="zh-CN" altLang="en-US" sz="1400" b="1" dirty="0">
                <a:latin typeface="Arial Narrow" panose="020B0606020202030204" pitchFamily="34" charset="0"/>
                <a:ea typeface="微软雅黑" panose="020B0503020204020204" charset="-122"/>
              </a:rPr>
              <a:t>九</a:t>
            </a:r>
            <a:r>
              <a:rPr lang="zh-CN" altLang="en-US" sz="1400" b="1" dirty="0">
                <a:solidFill>
                  <a:schemeClr val="tx1"/>
                </a:solidFill>
                <a:latin typeface="Arial Narrow" panose="020B0606020202030204" pitchFamily="34" charset="0"/>
                <a:ea typeface="微软雅黑" panose="020B0503020204020204" charset="-122"/>
              </a:rPr>
              <a:t>版</a:t>
            </a:r>
            <a:endParaRPr lang="zh-CN" altLang="en-US" sz="1400" b="1" dirty="0">
              <a:solidFill>
                <a:schemeClr val="tx1"/>
              </a:solidFill>
              <a:latin typeface="Arial Narrow" panose="020B0606020202030204" pitchFamily="34" charset="0"/>
              <a:ea typeface="微软雅黑" panose="020B0503020204020204" charset="-122"/>
            </a:endParaRPr>
          </a:p>
        </p:txBody>
      </p:sp>
      <p:sp>
        <p:nvSpPr>
          <p:cNvPr id="93" name="文本框 18"/>
          <p:cNvSpPr txBox="1"/>
          <p:nvPr/>
        </p:nvSpPr>
        <p:spPr>
          <a:xfrm>
            <a:off x="11294440" y="3891495"/>
            <a:ext cx="818599" cy="276999"/>
          </a:xfrm>
          <a:prstGeom prst="rect">
            <a:avLst/>
          </a:prstGeom>
          <a:solidFill>
            <a:schemeClr val="accent1">
              <a:lumMod val="40000"/>
              <a:lumOff val="60000"/>
            </a:schemeClr>
          </a:solidFill>
          <a:ln w="9525">
            <a:noFill/>
            <a:miter/>
          </a:ln>
        </p:spPr>
        <p:txBody>
          <a:bodyPr wrap="square">
            <a:spAutoFit/>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Clr>
                <a:srgbClr val="000000"/>
              </a:buClr>
              <a:buNone/>
            </a:pPr>
            <a:r>
              <a:rPr lang="en-US" altLang="zh-CN" sz="1200" b="1" dirty="0">
                <a:solidFill>
                  <a:schemeClr val="tx1"/>
                </a:solidFill>
                <a:latin typeface="Arial Narrow" panose="020B0606020202030204" pitchFamily="34" charset="0"/>
                <a:ea typeface="汉仪菱心体简"/>
              </a:rPr>
              <a:t>2022.6.27</a:t>
            </a:r>
            <a:endParaRPr lang="en-US" altLang="zh-CN" sz="1200" b="1" dirty="0">
              <a:solidFill>
                <a:schemeClr val="tx1"/>
              </a:solidFill>
              <a:latin typeface="Arial Narrow" panose="020B0606020202030204" pitchFamily="34" charset="0"/>
              <a:ea typeface="汉仪菱心体简"/>
            </a:endParaRPr>
          </a:p>
        </p:txBody>
      </p:sp>
      <p:sp>
        <p:nvSpPr>
          <p:cNvPr id="94" name="标题 1"/>
          <p:cNvSpPr txBox="1"/>
          <p:nvPr/>
        </p:nvSpPr>
        <p:spPr>
          <a:xfrm>
            <a:off x="1542129" y="221446"/>
            <a:ext cx="9289879" cy="50323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accent6"/>
                </a:solidFill>
                <a:latin typeface="黑体" panose="02010600030101010101" pitchFamily="49" charset="-122"/>
                <a:ea typeface="黑体" panose="02010600030101010101" pitchFamily="49" charset="-122"/>
              </a:rPr>
              <a:t>新型冠状病毒肺炎诊疗、防控方案修订进程</a:t>
            </a:r>
            <a:endParaRPr lang="zh-CN" altLang="en-US" b="1" dirty="0">
              <a:solidFill>
                <a:schemeClr val="accent6"/>
              </a:solidFill>
              <a:latin typeface="黑体" panose="02010600030101010101" pitchFamily="49" charset="-122"/>
              <a:ea typeface="黑体" panose="02010600030101010101" pitchFamily="49" charset="-122"/>
            </a:endParaRP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205105" y="1115507"/>
            <a:ext cx="11743055" cy="4799330"/>
            <a:chOff x="352" y="2053"/>
            <a:chExt cx="18493" cy="7558"/>
          </a:xfrm>
        </p:grpSpPr>
        <p:grpSp>
          <p:nvGrpSpPr>
            <p:cNvPr id="90" name="组合 89"/>
            <p:cNvGrpSpPr/>
            <p:nvPr/>
          </p:nvGrpSpPr>
          <p:grpSpPr>
            <a:xfrm>
              <a:off x="352" y="2053"/>
              <a:ext cx="18493" cy="7558"/>
              <a:chOff x="431" y="2669"/>
              <a:chExt cx="18493" cy="7558"/>
            </a:xfrm>
          </p:grpSpPr>
          <p:sp>
            <p:nvSpPr>
              <p:cNvPr id="3" name="矩形 2"/>
              <p:cNvSpPr/>
              <p:nvPr/>
            </p:nvSpPr>
            <p:spPr>
              <a:xfrm>
                <a:off x="16832" y="2669"/>
                <a:ext cx="2065" cy="1226"/>
              </a:xfrm>
              <a:prstGeom prst="rect">
                <a:avLst/>
              </a:prstGeom>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buNone/>
                </a:pPr>
                <a:r>
                  <a:rPr lang="zh-CN" altLang="en-US" sz="2000">
                    <a:sym typeface="+mn-ea"/>
                  </a:rPr>
                  <a:t>恢复正常</a:t>
                </a:r>
                <a:endParaRPr lang="zh-CN" altLang="en-US" sz="2000">
                  <a:sym typeface="+mn-ea"/>
                </a:endParaRPr>
              </a:p>
              <a:p>
                <a:pPr lvl="0" algn="ctr">
                  <a:lnSpc>
                    <a:spcPct val="120000"/>
                  </a:lnSpc>
                  <a:buClrTx/>
                  <a:buSzTx/>
                  <a:buFont typeface="Wingdings" panose="05000000000000000000" charset="0"/>
                  <a:buNone/>
                </a:pPr>
                <a:r>
                  <a:rPr lang="zh-CN" altLang="en-US" sz="2000">
                    <a:sym typeface="+mn-ea"/>
                  </a:rPr>
                  <a:t>教学秩序</a:t>
                </a:r>
                <a:endParaRPr lang="zh-CN" altLang="en-US" sz="2000">
                  <a:sym typeface="+mn-ea"/>
                </a:endParaRPr>
              </a:p>
            </p:txBody>
          </p:sp>
          <p:sp>
            <p:nvSpPr>
              <p:cNvPr id="8" name="矩形 7"/>
              <p:cNvSpPr/>
              <p:nvPr/>
            </p:nvSpPr>
            <p:spPr>
              <a:xfrm>
                <a:off x="6456" y="2671"/>
                <a:ext cx="9247" cy="1227"/>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20000"/>
                  </a:lnSpc>
                  <a:buClrTx/>
                  <a:buSzTx/>
                  <a:buFont typeface="Wingdings" panose="05000000000000000000" charset="0"/>
                  <a:buNone/>
                </a:pPr>
                <a:r>
                  <a:rPr lang="zh-CN" altLang="en-US" sz="2000">
                    <a:sym typeface="+mn-ea"/>
                  </a:rPr>
                  <a:t>“逐步、适当放开”，科学分类指导不同学校复学复课，切实保障师生和校园公共卫生安全</a:t>
                </a:r>
                <a:endParaRPr lang="zh-CN" altLang="en-US" sz="2000">
                  <a:sym typeface="+mn-ea"/>
                </a:endParaRPr>
              </a:p>
            </p:txBody>
          </p:sp>
          <p:sp>
            <p:nvSpPr>
              <p:cNvPr id="10" name="矩形 9"/>
              <p:cNvSpPr/>
              <p:nvPr/>
            </p:nvSpPr>
            <p:spPr>
              <a:xfrm>
                <a:off x="6471" y="4230"/>
                <a:ext cx="9244" cy="1170"/>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20000"/>
                  </a:lnSpc>
                  <a:buClrTx/>
                  <a:buSzTx/>
                  <a:buFont typeface="Wingdings" panose="05000000000000000000" charset="0"/>
                  <a:buNone/>
                </a:pPr>
                <a:r>
                  <a:rPr lang="zh-CN" altLang="en-US" sz="2000">
                    <a:sym typeface="+mn-ea"/>
                  </a:rPr>
                  <a:t>“外防输入、内防反弹”，秋冬季多病共防，分场景、全流程指导做好常态化防控和应急处置</a:t>
                </a:r>
                <a:endParaRPr lang="zh-CN" altLang="en-US" sz="2000">
                  <a:sym typeface="+mn-ea"/>
                </a:endParaRPr>
              </a:p>
            </p:txBody>
          </p:sp>
          <p:sp>
            <p:nvSpPr>
              <p:cNvPr id="11" name="矩形 10"/>
              <p:cNvSpPr/>
              <p:nvPr/>
            </p:nvSpPr>
            <p:spPr>
              <a:xfrm>
                <a:off x="6458" y="5672"/>
                <a:ext cx="9271" cy="1254"/>
              </a:xfrm>
              <a:prstGeom prst="rec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20000"/>
                  </a:lnSpc>
                  <a:buClrTx/>
                  <a:buSzTx/>
                  <a:buFont typeface="Wingdings" panose="05000000000000000000" charset="0"/>
                  <a:buNone/>
                </a:pPr>
                <a:r>
                  <a:rPr lang="zh-CN" altLang="en-US" sz="2000">
                    <a:sym typeface="+mn-ea"/>
                  </a:rPr>
                  <a:t>结合冬春季和两节防控要求，强调联防联控机制作用，强化冰鲜冷链物流监控管理和预防性消毒</a:t>
                </a:r>
                <a:endParaRPr lang="zh-CN" altLang="en-US" sz="2000">
                  <a:sym typeface="+mn-ea"/>
                </a:endParaRPr>
              </a:p>
            </p:txBody>
          </p:sp>
          <p:sp>
            <p:nvSpPr>
              <p:cNvPr id="12" name="矩形 11"/>
              <p:cNvSpPr/>
              <p:nvPr/>
            </p:nvSpPr>
            <p:spPr>
              <a:xfrm>
                <a:off x="6403" y="7227"/>
                <a:ext cx="9268" cy="1397"/>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20000"/>
                  </a:lnSpc>
                  <a:buClrTx/>
                  <a:buSzTx/>
                  <a:buFont typeface="Wingdings" panose="05000000000000000000" charset="0"/>
                  <a:buNone/>
                </a:pPr>
                <a:r>
                  <a:rPr lang="zh-CN" altLang="en-US" sz="2000">
                    <a:sym typeface="+mn-ea"/>
                  </a:rPr>
                  <a:t>德尔塔变异株特点，“从严从紧”，强化开学前后健康监测和核酸检测，有序推进疫苗接种</a:t>
                </a:r>
                <a:endParaRPr lang="zh-CN" altLang="en-US" sz="2000">
                  <a:sym typeface="+mn-ea"/>
                </a:endParaRPr>
              </a:p>
            </p:txBody>
          </p:sp>
          <p:sp>
            <p:nvSpPr>
              <p:cNvPr id="13" name="矩形 12"/>
              <p:cNvSpPr/>
              <p:nvPr/>
            </p:nvSpPr>
            <p:spPr>
              <a:xfrm>
                <a:off x="6410" y="8957"/>
                <a:ext cx="9296" cy="127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l">
                  <a:lnSpc>
                    <a:spcPct val="120000"/>
                  </a:lnSpc>
                  <a:buClrTx/>
                  <a:buSzTx/>
                  <a:buFont typeface="Wingdings" panose="05000000000000000000" charset="0"/>
                  <a:buNone/>
                </a:pPr>
                <a:r>
                  <a:rPr lang="zh-CN" altLang="en-US" sz="2000">
                    <a:sym typeface="+mn-ea"/>
                  </a:rPr>
                  <a:t>奥密克戎变异株特点，强化监测预警、督导检查、风险排查、应急处置、卫生保障、人文关怀</a:t>
                </a:r>
                <a:endParaRPr lang="zh-CN" altLang="en-US" sz="2000">
                  <a:sym typeface="+mn-ea"/>
                </a:endParaRPr>
              </a:p>
            </p:txBody>
          </p:sp>
          <p:sp>
            <p:nvSpPr>
              <p:cNvPr id="16" name="矩形 15"/>
              <p:cNvSpPr/>
              <p:nvPr/>
            </p:nvSpPr>
            <p:spPr>
              <a:xfrm>
                <a:off x="2401" y="2671"/>
                <a:ext cx="2926" cy="1227"/>
              </a:xfrm>
              <a:prstGeom prst="rect">
                <a:avLst/>
              </a:prstGeom>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pPr>
                <a:r>
                  <a:rPr lang="zh-CN" altLang="en-US" sz="2000">
                    <a:sym typeface="+mn-ea"/>
                  </a:rPr>
                  <a:t>2020.4.13/5.7第一版</a:t>
                </a:r>
                <a:endParaRPr lang="zh-CN" altLang="en-US" sz="2000">
                  <a:sym typeface="+mn-ea"/>
                </a:endParaRPr>
              </a:p>
            </p:txBody>
          </p:sp>
          <p:sp>
            <p:nvSpPr>
              <p:cNvPr id="17" name="矩形 16"/>
              <p:cNvSpPr/>
              <p:nvPr/>
            </p:nvSpPr>
            <p:spPr>
              <a:xfrm>
                <a:off x="2400" y="4231"/>
                <a:ext cx="2927" cy="1169"/>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pPr>
                <a:r>
                  <a:rPr lang="zh-CN" altLang="en-US" sz="2000">
                    <a:sym typeface="+mn-ea"/>
                  </a:rPr>
                  <a:t>2020.8.13</a:t>
                </a:r>
                <a:endParaRPr lang="zh-CN" altLang="en-US" sz="2000">
                  <a:sym typeface="+mn-ea"/>
                </a:endParaRPr>
              </a:p>
              <a:p>
                <a:pPr lvl="0" algn="ctr">
                  <a:lnSpc>
                    <a:spcPct val="120000"/>
                  </a:lnSpc>
                  <a:buClrTx/>
                  <a:buSzTx/>
                  <a:buFont typeface="Wingdings" panose="05000000000000000000" charset="0"/>
                </a:pPr>
                <a:r>
                  <a:rPr lang="zh-CN" altLang="en-US" sz="2000">
                    <a:sym typeface="+mn-ea"/>
                  </a:rPr>
                  <a:t>第二版</a:t>
                </a:r>
                <a:endParaRPr lang="zh-CN" altLang="en-US">
                  <a:sym typeface="+mn-ea"/>
                </a:endParaRPr>
              </a:p>
            </p:txBody>
          </p:sp>
          <p:sp>
            <p:nvSpPr>
              <p:cNvPr id="18" name="矩形 17"/>
              <p:cNvSpPr/>
              <p:nvPr/>
            </p:nvSpPr>
            <p:spPr>
              <a:xfrm>
                <a:off x="2400" y="5673"/>
                <a:ext cx="2927" cy="1242"/>
              </a:xfrm>
              <a:prstGeom prst="rect">
                <a:avLst/>
              </a:prstGeom>
            </p:spPr>
            <p:style>
              <a:lnRef idx="1">
                <a:schemeClr val="accent4"/>
              </a:lnRef>
              <a:fillRef idx="2">
                <a:schemeClr val="accent4"/>
              </a:fillRef>
              <a:effectRef idx="1">
                <a:schemeClr val="accent4"/>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pPr>
                <a:r>
                  <a:rPr lang="zh-CN" altLang="en-US" sz="2000">
                    <a:sym typeface="+mn-ea"/>
                  </a:rPr>
                  <a:t>2021.2.26</a:t>
                </a:r>
                <a:endParaRPr lang="zh-CN" altLang="en-US" sz="2000">
                  <a:sym typeface="+mn-ea"/>
                </a:endParaRPr>
              </a:p>
              <a:p>
                <a:pPr lvl="0" algn="ctr">
                  <a:lnSpc>
                    <a:spcPct val="120000"/>
                  </a:lnSpc>
                  <a:buClrTx/>
                  <a:buSzTx/>
                  <a:buFont typeface="Wingdings" panose="05000000000000000000" charset="0"/>
                </a:pPr>
                <a:r>
                  <a:rPr lang="zh-CN" altLang="en-US" sz="2000">
                    <a:sym typeface="+mn-ea"/>
                  </a:rPr>
                  <a:t>第三版</a:t>
                </a:r>
                <a:endParaRPr lang="zh-CN" altLang="en-US">
                  <a:sym typeface="+mn-ea"/>
                </a:endParaRPr>
              </a:p>
            </p:txBody>
          </p:sp>
          <p:sp>
            <p:nvSpPr>
              <p:cNvPr id="19" name="矩形 18"/>
              <p:cNvSpPr/>
              <p:nvPr/>
            </p:nvSpPr>
            <p:spPr>
              <a:xfrm>
                <a:off x="2400" y="7257"/>
                <a:ext cx="2927" cy="1380"/>
              </a:xfrm>
              <a:prstGeom prst="rect">
                <a:avLst/>
              </a:prstGeom>
            </p:spPr>
            <p:style>
              <a:lnRef idx="1">
                <a:schemeClr val="accent3"/>
              </a:lnRef>
              <a:fillRef idx="2">
                <a:schemeClr val="accent3"/>
              </a:fillRef>
              <a:effectRef idx="1">
                <a:schemeClr val="accent3"/>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pPr>
                <a:r>
                  <a:rPr lang="zh-CN" altLang="en-US" sz="2000">
                    <a:sym typeface="+mn-ea"/>
                  </a:rPr>
                  <a:t>2021.8.20</a:t>
                </a:r>
                <a:endParaRPr lang="zh-CN" altLang="en-US" sz="2000">
                  <a:sym typeface="+mn-ea"/>
                </a:endParaRPr>
              </a:p>
              <a:p>
                <a:pPr lvl="0" algn="ctr">
                  <a:lnSpc>
                    <a:spcPct val="120000"/>
                  </a:lnSpc>
                  <a:buClrTx/>
                  <a:buSzTx/>
                  <a:buFont typeface="Wingdings" panose="05000000000000000000" charset="0"/>
                </a:pPr>
                <a:r>
                  <a:rPr lang="zh-CN" altLang="en-US" sz="2000">
                    <a:sym typeface="+mn-ea"/>
                  </a:rPr>
                  <a:t>第四版</a:t>
                </a:r>
                <a:endParaRPr lang="zh-CN" altLang="en-US" sz="2000">
                  <a:sym typeface="+mn-ea"/>
                </a:endParaRPr>
              </a:p>
            </p:txBody>
          </p:sp>
          <p:sp>
            <p:nvSpPr>
              <p:cNvPr id="20" name="矩形 19"/>
              <p:cNvSpPr/>
              <p:nvPr/>
            </p:nvSpPr>
            <p:spPr>
              <a:xfrm>
                <a:off x="2401" y="8918"/>
                <a:ext cx="2926" cy="1280"/>
              </a:xfrm>
              <a:prstGeom prst="rect">
                <a:avLst/>
              </a:prstGeom>
            </p:spPr>
            <p:style>
              <a:lnRef idx="1">
                <a:schemeClr val="accent6"/>
              </a:lnRef>
              <a:fillRef idx="2">
                <a:schemeClr val="accent6"/>
              </a:fillRef>
              <a:effectRef idx="1">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pPr>
                <a:r>
                  <a:rPr lang="zh-CN" altLang="en-US" sz="2000">
                    <a:sym typeface="+mn-ea"/>
                  </a:rPr>
                  <a:t>2022.4.7</a:t>
                </a:r>
                <a:endParaRPr lang="zh-CN" altLang="en-US" sz="2000">
                  <a:sym typeface="+mn-ea"/>
                </a:endParaRPr>
              </a:p>
              <a:p>
                <a:pPr lvl="0" algn="ctr">
                  <a:lnSpc>
                    <a:spcPct val="120000"/>
                  </a:lnSpc>
                  <a:buClrTx/>
                  <a:buSzTx/>
                  <a:buFont typeface="Wingdings" panose="05000000000000000000" charset="0"/>
                </a:pPr>
                <a:r>
                  <a:rPr lang="zh-CN" altLang="en-US" sz="2000">
                    <a:sym typeface="+mn-ea"/>
                  </a:rPr>
                  <a:t>第五版</a:t>
                </a:r>
                <a:endParaRPr lang="zh-CN" altLang="en-US" sz="2000">
                  <a:sym typeface="+mn-ea"/>
                </a:endParaRPr>
              </a:p>
            </p:txBody>
          </p:sp>
          <p:sp>
            <p:nvSpPr>
              <p:cNvPr id="24" name="虚尾箭头 23"/>
              <p:cNvSpPr/>
              <p:nvPr/>
            </p:nvSpPr>
            <p:spPr>
              <a:xfrm>
                <a:off x="5645" y="3141"/>
                <a:ext cx="610" cy="330"/>
              </a:xfrm>
              <a:prstGeom prst="stripedRightArrow">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虚尾箭头 31"/>
              <p:cNvSpPr/>
              <p:nvPr/>
            </p:nvSpPr>
            <p:spPr>
              <a:xfrm>
                <a:off x="15952" y="2979"/>
                <a:ext cx="610" cy="596"/>
              </a:xfrm>
              <a:prstGeom prst="strip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4" name="虚尾箭头 33"/>
              <p:cNvSpPr/>
              <p:nvPr/>
            </p:nvSpPr>
            <p:spPr>
              <a:xfrm>
                <a:off x="5645" y="6063"/>
                <a:ext cx="610" cy="330"/>
              </a:xfrm>
              <a:prstGeom prst="stripedRightArrow">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7" name="虚尾箭头 36"/>
              <p:cNvSpPr/>
              <p:nvPr/>
            </p:nvSpPr>
            <p:spPr>
              <a:xfrm>
                <a:off x="5645" y="4625"/>
                <a:ext cx="610" cy="330"/>
              </a:xfrm>
              <a:prstGeom prst="stripedRight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1" name="虚尾箭头 40"/>
              <p:cNvSpPr/>
              <p:nvPr/>
            </p:nvSpPr>
            <p:spPr>
              <a:xfrm>
                <a:off x="5645" y="7672"/>
                <a:ext cx="610" cy="330"/>
              </a:xfrm>
              <a:prstGeom prst="striped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5" name="虚尾箭头 44"/>
              <p:cNvSpPr/>
              <p:nvPr/>
            </p:nvSpPr>
            <p:spPr>
              <a:xfrm>
                <a:off x="5593" y="9401"/>
                <a:ext cx="610" cy="330"/>
              </a:xfrm>
              <a:prstGeom prst="stripedRightArrow">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52" name="右大括号 51"/>
              <p:cNvSpPr/>
              <p:nvPr/>
            </p:nvSpPr>
            <p:spPr>
              <a:xfrm>
                <a:off x="15932" y="4816"/>
                <a:ext cx="667" cy="4995"/>
              </a:xfrm>
              <a:prstGeom prst="rightBrace">
                <a:avLst>
                  <a:gd name="adj1" fmla="val 8333"/>
                  <a:gd name="adj2" fmla="val 50394"/>
                </a:avLst>
              </a:prstGeom>
            </p:spPr>
            <p:style>
              <a:lnRef idx="1">
                <a:schemeClr val="dk1"/>
              </a:lnRef>
              <a:fillRef idx="0">
                <a:schemeClr val="dk1"/>
              </a:fillRef>
              <a:effectRef idx="0">
                <a:schemeClr val="dk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58" name="矩形 57"/>
              <p:cNvSpPr/>
              <p:nvPr/>
            </p:nvSpPr>
            <p:spPr>
              <a:xfrm>
                <a:off x="16860" y="5387"/>
                <a:ext cx="2064" cy="1389"/>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pPr>
                <a:r>
                  <a:rPr lang="zh-CN" altLang="en-US" sz="2000">
                    <a:sym typeface="+mn-ea"/>
                  </a:rPr>
                  <a:t>常态化</a:t>
                </a:r>
                <a:endParaRPr lang="zh-CN" altLang="en-US" sz="2000">
                  <a:sym typeface="+mn-ea"/>
                </a:endParaRPr>
              </a:p>
              <a:p>
                <a:pPr lvl="0" algn="ctr">
                  <a:lnSpc>
                    <a:spcPct val="120000"/>
                  </a:lnSpc>
                  <a:buClrTx/>
                  <a:buSzTx/>
                  <a:buFont typeface="Wingdings" panose="05000000000000000000" charset="0"/>
                </a:pPr>
                <a:r>
                  <a:rPr lang="zh-CN" altLang="en-US" sz="2000">
                    <a:sym typeface="+mn-ea"/>
                  </a:rPr>
                  <a:t>疫情防控</a:t>
                </a:r>
                <a:endParaRPr lang="zh-CN" altLang="en-US" sz="2000">
                  <a:sym typeface="+mn-ea"/>
                </a:endParaRPr>
              </a:p>
            </p:txBody>
          </p:sp>
          <p:sp>
            <p:nvSpPr>
              <p:cNvPr id="87" name="右大括号 86"/>
              <p:cNvSpPr/>
              <p:nvPr/>
            </p:nvSpPr>
            <p:spPr>
              <a:xfrm flipH="1">
                <a:off x="1486" y="3225"/>
                <a:ext cx="649" cy="6506"/>
              </a:xfrm>
              <a:prstGeom prst="rightBrace">
                <a:avLst>
                  <a:gd name="adj1" fmla="val 8333"/>
                  <a:gd name="adj2" fmla="val 50394"/>
                </a:avLst>
              </a:prstGeom>
            </p:spPr>
            <p:style>
              <a:lnRef idx="1">
                <a:schemeClr val="dk1"/>
              </a:lnRef>
              <a:fillRef idx="0">
                <a:schemeClr val="dk1"/>
              </a:fillRef>
              <a:effectRef idx="0">
                <a:schemeClr val="dk1"/>
              </a:effectRef>
              <a:fontRef idx="minor">
                <a:schemeClr val="tx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9" name="文本框 88"/>
              <p:cNvSpPr txBox="1"/>
              <p:nvPr/>
            </p:nvSpPr>
            <p:spPr>
              <a:xfrm>
                <a:off x="431" y="5533"/>
                <a:ext cx="1034" cy="1890"/>
              </a:xfrm>
              <a:prstGeom prst="rect">
                <a:avLst/>
              </a:prstGeom>
              <a:noFill/>
            </p:spPr>
            <p:txBody>
              <a:bodyPr wrap="square" rtlCol="0" anchor="t">
                <a:spAutoFit/>
              </a:bodyPr>
              <a:lstStyle/>
              <a:p>
                <a:r>
                  <a:rPr lang="zh-CN" altLang="zh-CN" b="1" dirty="0">
                    <a:solidFill>
                      <a:schemeClr val="tx1">
                        <a:lumMod val="95000"/>
                        <a:lumOff val="5000"/>
                      </a:schemeClr>
                    </a:solidFill>
                    <a:sym typeface="+mn-ea"/>
                  </a:rPr>
                  <a:t>五版</a:t>
                </a:r>
                <a:endParaRPr lang="zh-CN" altLang="zh-CN" b="1" dirty="0">
                  <a:solidFill>
                    <a:schemeClr val="tx1">
                      <a:lumMod val="95000"/>
                      <a:lumOff val="5000"/>
                    </a:schemeClr>
                  </a:solidFill>
                  <a:sym typeface="+mn-ea"/>
                </a:endParaRPr>
              </a:p>
              <a:p>
                <a:r>
                  <a:rPr lang="zh-CN" altLang="zh-CN" b="1" dirty="0">
                    <a:solidFill>
                      <a:schemeClr val="tx1">
                        <a:lumMod val="95000"/>
                        <a:lumOff val="5000"/>
                      </a:schemeClr>
                    </a:solidFill>
                    <a:sym typeface="+mn-ea"/>
                  </a:rPr>
                  <a:t>方案</a:t>
                </a:r>
                <a:endParaRPr lang="en-US" altLang="zh-CN" b="1" dirty="0">
                  <a:solidFill>
                    <a:schemeClr val="tx1">
                      <a:lumMod val="95000"/>
                      <a:lumOff val="5000"/>
                    </a:schemeClr>
                  </a:solidFill>
                  <a:sym typeface="+mn-ea"/>
                </a:endParaRPr>
              </a:p>
              <a:p>
                <a:r>
                  <a:rPr lang="zh-CN" altLang="en-US" b="1" dirty="0">
                    <a:solidFill>
                      <a:schemeClr val="tx1">
                        <a:lumMod val="95000"/>
                        <a:lumOff val="5000"/>
                      </a:schemeClr>
                    </a:solidFill>
                    <a:sym typeface="+mn-ea"/>
                  </a:rPr>
                  <a:t>核心内容</a:t>
                </a:r>
                <a:endParaRPr lang="zh-CN" altLang="zh-CN" b="1" dirty="0">
                  <a:solidFill>
                    <a:schemeClr val="tx1">
                      <a:lumMod val="95000"/>
                      <a:lumOff val="5000"/>
                    </a:schemeClr>
                  </a:solidFill>
                  <a:sym typeface="+mn-ea"/>
                </a:endParaRPr>
              </a:p>
            </p:txBody>
          </p:sp>
        </p:grpSp>
        <p:sp>
          <p:nvSpPr>
            <p:cNvPr id="91" name="矩形 90"/>
            <p:cNvSpPr/>
            <p:nvPr/>
          </p:nvSpPr>
          <p:spPr>
            <a:xfrm>
              <a:off x="16781" y="7157"/>
              <a:ext cx="2064" cy="1425"/>
            </a:xfrm>
            <a:prstGeom prst="rect">
              <a:avLst/>
            </a:prstGeom>
          </p:spPr>
          <p:style>
            <a:lnRef idx="1">
              <a:schemeClr val="accent5"/>
            </a:lnRef>
            <a:fillRef idx="2">
              <a:schemeClr val="accent5"/>
            </a:fillRef>
            <a:effectRef idx="1">
              <a:schemeClr val="accent5"/>
            </a:effectRef>
            <a:fontRef idx="minor">
              <a:schemeClr val="dk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 typeface="Wingdings" panose="05000000000000000000" charset="0"/>
              </a:pPr>
              <a:r>
                <a:rPr lang="zh-CN" altLang="en-US" sz="2000">
                  <a:sym typeface="+mn-ea"/>
                </a:rPr>
                <a:t>精准</a:t>
              </a:r>
              <a:endParaRPr lang="zh-CN" altLang="en-US" sz="2000">
                <a:sym typeface="+mn-ea"/>
              </a:endParaRPr>
            </a:p>
            <a:p>
              <a:pPr lvl="0" algn="ctr">
                <a:lnSpc>
                  <a:spcPct val="120000"/>
                </a:lnSpc>
                <a:buClrTx/>
                <a:buSzTx/>
                <a:buFont typeface="Wingdings" panose="05000000000000000000" charset="0"/>
              </a:pPr>
              <a:r>
                <a:rPr lang="zh-CN" altLang="en-US" sz="2000">
                  <a:sym typeface="+mn-ea"/>
                </a:rPr>
                <a:t>应对处置</a:t>
              </a:r>
              <a:endParaRPr lang="zh-CN" altLang="en-US" sz="2000">
                <a:sym typeface="+mn-ea"/>
              </a:endParaRPr>
            </a:p>
          </p:txBody>
        </p:sp>
        <p:sp>
          <p:nvSpPr>
            <p:cNvPr id="92" name="文本框 91"/>
            <p:cNvSpPr txBox="1"/>
            <p:nvPr/>
          </p:nvSpPr>
          <p:spPr>
            <a:xfrm>
              <a:off x="17457" y="6160"/>
              <a:ext cx="708" cy="1016"/>
            </a:xfrm>
            <a:prstGeom prst="rect">
              <a:avLst/>
            </a:prstGeom>
            <a:noFill/>
          </p:spPr>
          <p:txBody>
            <a:bodyPr wrap="none" rtlCol="0" anchor="t">
              <a:spAutoFit/>
            </a:bodyPr>
            <a:lstStyle/>
            <a:p>
              <a:r>
                <a:rPr lang="en-US" altLang="zh-CN" sz="3600" b="1">
                  <a:solidFill>
                    <a:schemeClr val="tx1"/>
                  </a:solidFill>
                  <a:effectLst>
                    <a:outerShdw blurRad="38100" dist="19050" dir="2700000" algn="tl" rotWithShape="0">
                      <a:schemeClr val="dk1">
                        <a:alpha val="40000"/>
                      </a:schemeClr>
                    </a:outerShdw>
                  </a:effectLst>
                  <a:sym typeface="+mn-ea"/>
                </a:rPr>
                <a:t>+</a:t>
              </a:r>
              <a:endParaRPr lang="en-US" altLang="zh-CN" sz="3600" b="1">
                <a:solidFill>
                  <a:schemeClr val="tx1"/>
                </a:solidFill>
                <a:effectLst>
                  <a:outerShdw blurRad="38100" dist="19050" dir="2700000" algn="tl" rotWithShape="0">
                    <a:schemeClr val="dk1">
                      <a:alpha val="40000"/>
                    </a:schemeClr>
                  </a:outerShdw>
                </a:effectLst>
                <a:sym typeface="+mn-ea"/>
              </a:endParaRPr>
            </a:p>
          </p:txBody>
        </p:sp>
      </p:grpSp>
      <p:sp>
        <p:nvSpPr>
          <p:cNvPr id="4" name="矩形 3"/>
          <p:cNvSpPr/>
          <p:nvPr/>
        </p:nvSpPr>
        <p:spPr>
          <a:xfrm>
            <a:off x="3314065" y="170141"/>
            <a:ext cx="6912768" cy="646331"/>
          </a:xfrm>
          <a:prstGeom prst="rect">
            <a:avLst/>
          </a:prstGeom>
        </p:spPr>
        <p:txBody>
          <a:bodyPr wrap="square">
            <a:spAutoFit/>
          </a:bodyPr>
          <a:lstStyle/>
          <a:p>
            <a:r>
              <a:rPr lang="zh-CN" altLang="zh-CN" sz="3600" dirty="0"/>
              <a:t>学校疫情防控技术方案</a:t>
            </a:r>
            <a:endParaRPr lang="zh-CN" altLang="en-US" sz="3600" dirty="0"/>
          </a:p>
        </p:txBody>
      </p:sp>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73405" y="130466"/>
            <a:ext cx="7460504" cy="646331"/>
          </a:xfrm>
          <a:prstGeom prst="rect">
            <a:avLst/>
          </a:prstGeom>
          <a:noFill/>
        </p:spPr>
        <p:txBody>
          <a:bodyPr wrap="square" rtlCol="0" anchor="t">
            <a:spAutoFit/>
          </a:bodyPr>
          <a:lstStyle/>
          <a:p>
            <a:pPr indent="0" algn="ctr">
              <a:buFont typeface="Wingdings" panose="05000000000000000000" charset="0"/>
              <a:buNone/>
            </a:pPr>
            <a:r>
              <a:rPr lang="zh-CN" altLang="en-US" sz="3600" b="1" dirty="0">
                <a:solidFill>
                  <a:srgbClr val="FF0000"/>
                </a:solidFill>
                <a:latin typeface="微软雅黑" panose="020B0503020204020204" charset="-122"/>
                <a:ea typeface="微软雅黑" panose="020B0503020204020204" charset="-122"/>
                <a:sym typeface="+mn-ea"/>
              </a:rPr>
              <a:t>学校疫情防控主要原则和依据</a:t>
            </a:r>
            <a:endParaRPr lang="zh-CN" altLang="x-none" sz="3600" dirty="0">
              <a:solidFill>
                <a:srgbClr val="FF0000"/>
              </a:solidFill>
              <a:latin typeface="微软雅黑" panose="020B0503020204020204" charset="-122"/>
              <a:ea typeface="微软雅黑" panose="020B0503020204020204" charset="-122"/>
              <a:sym typeface="+mn-ea"/>
            </a:endParaRPr>
          </a:p>
        </p:txBody>
      </p:sp>
      <p:sp>
        <p:nvSpPr>
          <p:cNvPr id="164" name="文本框 163"/>
          <p:cNvSpPr txBox="1"/>
          <p:nvPr/>
        </p:nvSpPr>
        <p:spPr>
          <a:xfrm>
            <a:off x="949960" y="1116790"/>
            <a:ext cx="10907395" cy="5133713"/>
          </a:xfrm>
          <a:prstGeom prst="rect">
            <a:avLst/>
          </a:prstGeom>
          <a:noFill/>
          <a:ln w="9525">
            <a:noFill/>
          </a:ln>
        </p:spPr>
        <p:txBody>
          <a:bodyPr wrap="square">
            <a:spAutoFit/>
          </a:bodyPr>
          <a:lstStyle/>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与国际国内疫情形势和病毒流行特点相结合</a:t>
            </a:r>
            <a:endParaRPr lang="zh-CN" altLang="x-none" sz="24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30000"/>
              </a:lnSpc>
              <a:buClrTx/>
              <a:buSzTx/>
              <a:buFont typeface="Arial" panose="020B0604020202020204" pitchFamily="34" charset="0"/>
              <a:buChar char="•"/>
            </a:pP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zh-CN" sz="2000" b="0" dirty="0">
                <a:latin typeface="宋体" panose="02010600030101010101" pitchFamily="2" charset="-122"/>
                <a:ea typeface="宋体" panose="02010600030101010101" pitchFamily="2" charset="-122"/>
                <a:cs typeface="宋体" panose="02010600030101010101" pitchFamily="2" charset="-122"/>
              </a:rPr>
              <a:t>奥密克戎变异株成为境外输入主要病毒株（变异株占比达99.5%）</a:t>
            </a:r>
            <a:endParaRPr lang="zh-CN" sz="2000" b="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zh-CN" sz="2000" b="0" dirty="0">
                <a:latin typeface="宋体" panose="02010600030101010101" pitchFamily="2" charset="-122"/>
                <a:ea typeface="宋体" panose="02010600030101010101" pitchFamily="2" charset="-122"/>
                <a:cs typeface="宋体" panose="02010600030101010101" pitchFamily="2" charset="-122"/>
              </a:rPr>
              <a:t>传播能力更强、传播速度更快、传播隐匿性更强</a:t>
            </a:r>
            <a:endParaRPr lang="zh-CN" sz="2000" b="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与全国整体防控策略和当地防疫政策相结合</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30000"/>
              </a:lnSpc>
              <a:buClrTx/>
              <a:buSzTx/>
              <a:buFont typeface="Arial" panose="020B0604020202020204" pitchFamily="34" charset="0"/>
              <a:buChar char="•"/>
            </a:pPr>
            <a:r>
              <a:rPr lang="zh-CN" sz="2000" b="0" dirty="0">
                <a:latin typeface="宋体" panose="02010600030101010101" pitchFamily="2" charset="-122"/>
                <a:ea typeface="宋体" panose="02010600030101010101" pitchFamily="2" charset="-122"/>
                <a:cs typeface="宋体" panose="02010600030101010101" pitchFamily="2" charset="-122"/>
              </a:rPr>
              <a:t>“外防输入，内防反弹”总策略和“动态清零”总方针</a:t>
            </a:r>
            <a:endParaRPr lang="zh-CN" sz="2000" b="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zh-CN" altLang="en-US" sz="2000" b="0" dirty="0">
                <a:latin typeface="宋体" panose="02010600030101010101" pitchFamily="2" charset="-122"/>
                <a:ea typeface="宋体" panose="02010600030101010101" pitchFamily="2" charset="-122"/>
                <a:cs typeface="宋体" panose="02010600030101010101" pitchFamily="2" charset="-122"/>
              </a:rPr>
              <a:t>结合本地</a:t>
            </a:r>
            <a:r>
              <a:rPr lang="zh-CN" sz="2000" b="0" dirty="0">
                <a:latin typeface="宋体" panose="02010600030101010101" pitchFamily="2" charset="-122"/>
                <a:ea typeface="宋体" panose="02010600030101010101" pitchFamily="2" charset="-122"/>
                <a:cs typeface="宋体" panose="02010600030101010101" pitchFamily="2" charset="-122"/>
              </a:rPr>
              <a:t>疫情形势、地方规定，完善细化</a:t>
            </a: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en-US" altLang="zh-CN" sz="20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a:t>
            </a: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zh-CN" sz="2000" b="0" dirty="0">
                <a:latin typeface="宋体" panose="02010600030101010101" pitchFamily="2" charset="-122"/>
                <a:ea typeface="宋体" panose="02010600030101010101" pitchFamily="2" charset="-122"/>
                <a:cs typeface="宋体" panose="02010600030101010101" pitchFamily="2" charset="-122"/>
              </a:rPr>
              <a:t>精准实施</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与学校管理和师生员工人群特点相结合</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3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sz="2000" dirty="0">
                <a:latin typeface="宋体" panose="02010600030101010101" pitchFamily="2" charset="-122"/>
                <a:ea typeface="宋体" panose="02010600030101010101" pitchFamily="2" charset="-122"/>
                <a:cs typeface="宋体" panose="02010600030101010101" pitchFamily="2" charset="-122"/>
                <a:sym typeface="+mn-ea"/>
              </a:rPr>
              <a:t>不同的生活学习环境、学习模式、管理侧重点</a:t>
            </a: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L="342900" algn="l" fontAlgn="auto">
              <a:lnSpc>
                <a:spcPct val="13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sz="2000" dirty="0">
                <a:latin typeface="宋体" panose="02010600030101010101" pitchFamily="2" charset="-122"/>
                <a:ea typeface="宋体" panose="02010600030101010101" pitchFamily="2" charset="-122"/>
                <a:cs typeface="宋体" panose="02010600030101010101" pitchFamily="2" charset="-122"/>
                <a:sym typeface="+mn-ea"/>
              </a:rPr>
              <a:t>大学的流动性，中小学校的聚集性，托幼机构的特殊性</a:t>
            </a:r>
            <a:endParaRPr lang="zh-CN" sz="2000" b="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30000"/>
              </a:lnSpc>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常态</a:t>
            </a:r>
            <a:r>
              <a:rPr lang="zh-CN" altLang="x-none" sz="2300" dirty="0">
                <a:solidFill>
                  <a:schemeClr val="tx2">
                    <a:lumMod val="75000"/>
                    <a:lumOff val="25000"/>
                  </a:schemeClr>
                </a:solidFill>
                <a:latin typeface="微软雅黑" panose="020B0503020204020204" charset="-122"/>
                <a:ea typeface="微软雅黑" panose="020B0503020204020204" charset="-122"/>
              </a:rPr>
              <a:t>化“防” </a:t>
            </a:r>
            <a:r>
              <a:rPr lang="zh-CN" altLang="x-none" sz="2300" dirty="0">
                <a:solidFill>
                  <a:schemeClr val="tx2">
                    <a:lumMod val="75000"/>
                    <a:lumOff val="25000"/>
                  </a:schemeClr>
                </a:solidFill>
                <a:effectLst/>
                <a:latin typeface="微软雅黑" panose="020B0503020204020204" charset="-122"/>
                <a:ea typeface="微软雅黑" panose="020B0503020204020204" charset="-122"/>
              </a:rPr>
              <a:t>与监测预警、应急处置 “控”“治</a:t>
            </a:r>
            <a:r>
              <a:rPr lang="zh-CN" altLang="x-none" sz="2300" dirty="0">
                <a:solidFill>
                  <a:schemeClr val="tx2">
                    <a:lumMod val="75000"/>
                    <a:lumOff val="25000"/>
                  </a:schemeClr>
                </a:solidFill>
                <a:latin typeface="微软雅黑" panose="020B0503020204020204" charset="-122"/>
                <a:ea typeface="微软雅黑" panose="020B0503020204020204" charset="-122"/>
              </a:rPr>
              <a:t>”相</a:t>
            </a:r>
            <a:r>
              <a:rPr lang="zh-CN" altLang="x-none" sz="2300" dirty="0">
                <a:solidFill>
                  <a:schemeClr val="tx2">
                    <a:lumMod val="75000"/>
                    <a:lumOff val="25000"/>
                  </a:schemeClr>
                </a:solidFill>
                <a:effectLst/>
                <a:latin typeface="微软雅黑" panose="020B0503020204020204" charset="-122"/>
                <a:ea typeface="微软雅黑" panose="020B0503020204020204" charset="-122"/>
              </a:rPr>
              <a:t>结合</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30000"/>
              </a:lnSpc>
              <a:buClrTx/>
              <a:buSzTx/>
              <a:buFont typeface="Arial" panose="020B0604020202020204" pitchFamily="34" charset="0"/>
              <a:buChar char="•"/>
            </a:pP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zh-CN" sz="2000" b="0" dirty="0">
                <a:latin typeface="宋体" panose="02010600030101010101" pitchFamily="2" charset="-122"/>
                <a:ea typeface="宋体" panose="02010600030101010101" pitchFamily="2" charset="-122"/>
                <a:cs typeface="宋体" panose="02010600030101010101" pitchFamily="2" charset="-122"/>
              </a:rPr>
              <a:t>把好三道门（家门、校门和出门）、管好三类人（学生、教职员工、家属）</a:t>
            </a:r>
            <a:endParaRPr lang="zh-CN" sz="2000" b="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zh-CN" sz="2000" b="0" dirty="0">
                <a:latin typeface="宋体" panose="02010600030101010101" pitchFamily="2" charset="-122"/>
                <a:ea typeface="宋体" panose="02010600030101010101" pitchFamily="2" charset="-122"/>
                <a:cs typeface="宋体" panose="02010600030101010101" pitchFamily="2" charset="-122"/>
              </a:rPr>
              <a:t>症状监测 </a:t>
            </a:r>
            <a:r>
              <a:rPr lang="zh-CN" sz="2000" b="1" dirty="0">
                <a:latin typeface="宋体" panose="02010600030101010101" pitchFamily="2" charset="-122"/>
                <a:ea typeface="宋体" panose="02010600030101010101" pitchFamily="2" charset="-122"/>
                <a:cs typeface="宋体" panose="02010600030101010101" pitchFamily="2" charset="-122"/>
              </a:rPr>
              <a:t>+</a:t>
            </a:r>
            <a:r>
              <a:rPr lang="zh-CN" sz="2000" b="0" dirty="0">
                <a:latin typeface="宋体" panose="02010600030101010101" pitchFamily="2" charset="-122"/>
                <a:ea typeface="宋体" panose="02010600030101010101" pitchFamily="2" charset="-122"/>
                <a:cs typeface="宋体" panose="02010600030101010101" pitchFamily="2" charset="-122"/>
              </a:rPr>
              <a:t> 主动筛查 </a:t>
            </a:r>
            <a:r>
              <a:rPr lang="zh-CN"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0" dirty="0">
                <a:latin typeface="宋体" panose="02010600030101010101" pitchFamily="2" charset="-122"/>
                <a:ea typeface="宋体" panose="02010600030101010101" pitchFamily="2" charset="-122"/>
                <a:cs typeface="宋体" panose="02010600030101010101" pitchFamily="2" charset="-122"/>
              </a:rPr>
              <a:t> </a:t>
            </a:r>
            <a:r>
              <a:rPr lang="zh-CN" sz="2000" b="0" dirty="0">
                <a:latin typeface="宋体" panose="02010600030101010101" pitchFamily="2" charset="-122"/>
                <a:ea typeface="宋体" panose="02010600030101010101" pitchFamily="2" charset="-122"/>
                <a:cs typeface="宋体" panose="02010600030101010101" pitchFamily="2" charset="-122"/>
              </a:rPr>
              <a:t>快速有效应对</a:t>
            </a:r>
            <a:r>
              <a:rPr 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疫苗</a:t>
            </a:r>
            <a:r>
              <a:rPr 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sz="20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救治</a:t>
            </a:r>
            <a:endParaRPr lang="zh-CN" altLang="en-US" sz="2000" b="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395962" y="2310193"/>
            <a:ext cx="553998" cy="2746906"/>
          </a:xfrm>
          <a:prstGeom prst="rect">
            <a:avLst/>
          </a:prstGeom>
          <a:noFill/>
        </p:spPr>
        <p:txBody>
          <a:bodyPr vert="eaVert" wrap="none" rtlCol="0">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en-US" altLang="zh-CN" sz="2400" b="1" dirty="0" err="1">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四个</a:t>
            </a:r>
            <a:r>
              <a:rPr lang="en-US" altLang="zh-CN" sz="2400" b="1" dirty="0" err="1">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“结合</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endPar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Tree>
    <p:custDataLst>
      <p:tags r:id="rId1"/>
    </p:custData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45497" y="155821"/>
            <a:ext cx="6062980" cy="646331"/>
          </a:xfrm>
          <a:prstGeom prst="rect">
            <a:avLst/>
          </a:prstGeom>
          <a:noFill/>
        </p:spPr>
        <p:txBody>
          <a:bodyPr wrap="square" rtlCol="0" anchor="t">
            <a:spAutoFit/>
          </a:bodyPr>
          <a:lstStyle/>
          <a:p>
            <a:pPr indent="0" algn="ctr">
              <a:buFont typeface="Wingdings" panose="05000000000000000000" charset="0"/>
              <a:buNone/>
            </a:pPr>
            <a:r>
              <a:rPr lang="zh-CN" altLang="en-US" sz="3600" b="1" dirty="0">
                <a:solidFill>
                  <a:srgbClr val="FF0000"/>
                </a:solidFill>
                <a:latin typeface="微软雅黑" panose="020B0503020204020204" charset="-122"/>
                <a:ea typeface="微软雅黑" panose="020B0503020204020204" charset="-122"/>
                <a:sym typeface="+mn-ea"/>
              </a:rPr>
              <a:t>校园疫情防控关键环节</a:t>
            </a:r>
            <a:endParaRPr lang="zh-CN" altLang="x-none" sz="3600" dirty="0">
              <a:solidFill>
                <a:srgbClr val="FF0000"/>
              </a:solidFill>
              <a:latin typeface="微软雅黑" panose="020B0503020204020204" charset="-122"/>
              <a:ea typeface="微软雅黑" panose="020B0503020204020204" charset="-122"/>
              <a:sym typeface="+mn-ea"/>
            </a:endParaRPr>
          </a:p>
        </p:txBody>
      </p:sp>
      <p:sp>
        <p:nvSpPr>
          <p:cNvPr id="164" name="文本框 163"/>
          <p:cNvSpPr txBox="1"/>
          <p:nvPr/>
        </p:nvSpPr>
        <p:spPr>
          <a:xfrm>
            <a:off x="832727" y="970467"/>
            <a:ext cx="11163935" cy="5318379"/>
          </a:xfrm>
          <a:prstGeom prst="rect">
            <a:avLst/>
          </a:prstGeom>
          <a:noFill/>
          <a:ln w="9525">
            <a:noFill/>
          </a:ln>
        </p:spPr>
        <p:txBody>
          <a:bodyPr wrap="square">
            <a:spAutoFit/>
          </a:bodyPr>
          <a:lstStyle/>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关键一：落实</a:t>
            </a:r>
            <a:r>
              <a:rPr lang="zh-CN" altLang="x-none" sz="2300" dirty="0">
                <a:solidFill>
                  <a:schemeClr val="tx2">
                    <a:lumMod val="75000"/>
                    <a:lumOff val="25000"/>
                  </a:schemeClr>
                </a:solidFill>
                <a:effectLst/>
                <a:latin typeface="微软雅黑" panose="020B0503020204020204" charset="-122"/>
                <a:ea typeface="微软雅黑" panose="020B0503020204020204" charset="-122"/>
                <a:sym typeface="+mn-ea"/>
              </a:rPr>
              <a:t>“</a:t>
            </a:r>
            <a:r>
              <a:rPr lang="zh-CN" altLang="x-none" sz="2300" dirty="0">
                <a:solidFill>
                  <a:schemeClr val="tx2">
                    <a:lumMod val="75000"/>
                    <a:lumOff val="25000"/>
                  </a:schemeClr>
                </a:solidFill>
                <a:effectLst/>
                <a:latin typeface="微软雅黑" panose="020B0503020204020204" charset="-122"/>
                <a:ea typeface="微软雅黑" panose="020B0503020204020204" charset="-122"/>
              </a:rPr>
              <a:t>四方</a:t>
            </a:r>
            <a:r>
              <a:rPr lang="zh-CN" altLang="x-none" sz="2300" dirty="0">
                <a:solidFill>
                  <a:schemeClr val="tx2">
                    <a:lumMod val="75000"/>
                    <a:lumOff val="25000"/>
                  </a:schemeClr>
                </a:solidFill>
                <a:effectLst/>
                <a:latin typeface="微软雅黑" panose="020B0503020204020204" charset="-122"/>
                <a:ea typeface="微软雅黑" panose="020B0503020204020204" charset="-122"/>
                <a:sym typeface="+mn-ea"/>
              </a:rPr>
              <a:t>”</a:t>
            </a:r>
            <a:r>
              <a:rPr lang="zh-CN" altLang="x-none" sz="2300" dirty="0">
                <a:solidFill>
                  <a:schemeClr val="tx2">
                    <a:lumMod val="75000"/>
                    <a:lumOff val="25000"/>
                  </a:schemeClr>
                </a:solidFill>
                <a:effectLst/>
                <a:latin typeface="微软雅黑" panose="020B0503020204020204" charset="-122"/>
                <a:ea typeface="微软雅黑" panose="020B0503020204020204" charset="-122"/>
              </a:rPr>
              <a:t>责任</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indent="0" algn="l" fontAlgn="auto">
              <a:lnSpc>
                <a:spcPct val="100000"/>
              </a:lnSpc>
              <a:buClrTx/>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辖区党委和政府——属地责任，政治意识、高度重视、警惕麻痹</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0" algn="l" fontAlgn="auto">
              <a:lnSpc>
                <a:spcPct val="10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行  业  部  门</a:t>
            </a:r>
            <a:r>
              <a:rPr lang="zh-CN" sz="2000" dirty="0">
                <a:latin typeface="宋体" panose="02010600030101010101" pitchFamily="2" charset="-122"/>
                <a:ea typeface="宋体" panose="02010600030101010101" pitchFamily="2" charset="-122"/>
                <a:cs typeface="宋体" panose="02010600030101010101" pitchFamily="2" charset="-122"/>
                <a:sym typeface="+mn-ea"/>
              </a:rPr>
              <a:t>——主管责任，组织指导、督导检查、风险排查</a:t>
            </a: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0" algn="l" fontAlgn="auto">
              <a:lnSpc>
                <a:spcPct val="10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学校和托幼机构</a:t>
            </a:r>
            <a:r>
              <a:rPr lang="zh-CN" sz="2000" dirty="0">
                <a:latin typeface="宋体" panose="02010600030101010101" pitchFamily="2" charset="-122"/>
                <a:ea typeface="宋体" panose="02010600030101010101" pitchFamily="2" charset="-122"/>
                <a:cs typeface="宋体" panose="02010600030101010101" pitchFamily="2" charset="-122"/>
                <a:sym typeface="+mn-ea"/>
              </a:rPr>
              <a:t>——主体责任，落实落细、严防输入、遏制蔓延</a:t>
            </a: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0" algn="l" fontAlgn="auto">
              <a:lnSpc>
                <a:spcPct val="10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师  生  员  工——自我管理责任，树立意识、遵守规定、及时上报</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关键二：发挥“联防联控”作用</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indent="0" algn="l" fontAlgn="auto">
              <a:lnSpc>
                <a:spcPct val="100000"/>
              </a:lnSpc>
              <a:buClrTx/>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教育、卫生健康、</a:t>
            </a:r>
            <a:r>
              <a:rPr lang="zh-CN" sz="2000" dirty="0">
                <a:latin typeface="宋体" panose="02010600030101010101" pitchFamily="2" charset="-122"/>
                <a:ea typeface="宋体" panose="02010600030101010101" pitchFamily="2" charset="-122"/>
                <a:cs typeface="宋体" panose="02010600030101010101" pitchFamily="2" charset="-122"/>
                <a:sym typeface="+mn-ea"/>
              </a:rPr>
              <a:t>属地医疗机构、</a:t>
            </a:r>
            <a:r>
              <a:rPr lang="zh-CN" sz="2000" dirty="0">
                <a:latin typeface="宋体" panose="02010600030101010101" pitchFamily="2" charset="-122"/>
                <a:ea typeface="宋体" panose="02010600030101010101" pitchFamily="2" charset="-122"/>
                <a:cs typeface="宋体" panose="02010600030101010101" pitchFamily="2" charset="-122"/>
              </a:rPr>
              <a:t>疾控机构、公安、社区等</a:t>
            </a: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0" algn="l" fontAlgn="auto">
              <a:lnSpc>
                <a:spcPct val="10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家校协同</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关键三：落实“四早”措施</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indent="0" algn="l" fontAlgn="auto">
              <a:lnSpc>
                <a:spcPct val="100000"/>
              </a:lnSpc>
              <a:buClrTx/>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早发现：</a:t>
            </a:r>
            <a:r>
              <a:rPr lang="zh-CN" sz="2000" dirty="0">
                <a:latin typeface="宋体" panose="02010600030101010101" pitchFamily="2" charset="-122"/>
                <a:ea typeface="宋体" panose="02010600030101010101" pitchFamily="2" charset="-122"/>
                <a:cs typeface="宋体" panose="02010600030101010101" pitchFamily="2" charset="-122"/>
                <a:sym typeface="+mn-ea"/>
              </a:rPr>
              <a:t>健康监测、核酸检测、晨午检、因病缺勤缺课追踪登记、主动监测筛查</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0" algn="l" fontAlgn="auto">
              <a:lnSpc>
                <a:spcPct val="10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早报告：师生员工出现症状及时报告，学校出现病例和无症状感染者等及时上报</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0" algn="l" fontAlgn="auto">
              <a:lnSpc>
                <a:spcPct val="10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早隔离、早治疗：迅速完成常态化和应急机制转换，尽早切断传播途径</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关键四：具备应对疫情的能力</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indent="0" algn="l" fontAlgn="auto">
              <a:lnSpc>
                <a:spcPct val="100000"/>
              </a:lnSpc>
              <a:buClrTx/>
              <a:buSzTx/>
              <a:buFont typeface="Arial" panose="020B0604020202020204" pitchFamily="34" charset="0"/>
              <a:buChar char="•"/>
            </a:pPr>
            <a:r>
              <a:rPr lang="en-US" altLang="zh-CN" sz="18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人、物、环境“零风险”；</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多病同防</a:t>
            </a:r>
            <a:r>
              <a:rPr lang="en-US" altLang="zh-CN" sz="2000" dirty="0">
                <a:latin typeface="宋体" panose="02010600030101010101" pitchFamily="2" charset="-122"/>
                <a:ea typeface="宋体" panose="02010600030101010101" pitchFamily="2" charset="-122"/>
                <a:cs typeface="宋体" panose="02010600030101010101" pitchFamily="2" charset="-122"/>
              </a:rPr>
              <a:t>”</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0" algn="l" fontAlgn="auto">
              <a:lnSpc>
                <a:spcPct val="10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物资和人员储备；隔离转运、流调封控、健康监测、信息发布、</a:t>
            </a:r>
            <a:r>
              <a:rPr lang="zh-CN" sz="2000" dirty="0">
                <a:latin typeface="宋体" panose="02010600030101010101" pitchFamily="2" charset="-122"/>
                <a:ea typeface="宋体" panose="02010600030101010101" pitchFamily="2" charset="-122"/>
                <a:cs typeface="宋体" panose="02010600030101010101" pitchFamily="2" charset="-122"/>
                <a:sym typeface="+mn-ea"/>
              </a:rPr>
              <a:t>服务保障</a:t>
            </a:r>
            <a:r>
              <a:rPr lang="zh-CN" sz="2000" dirty="0">
                <a:latin typeface="宋体" panose="02010600030101010101" pitchFamily="2" charset="-122"/>
                <a:ea typeface="宋体" panose="02010600030101010101" pitchFamily="2" charset="-122"/>
                <a:cs typeface="宋体" panose="02010600030101010101" pitchFamily="2" charset="-122"/>
              </a:rPr>
              <a:t>、舆情监测等</a:t>
            </a:r>
            <a:endParaRPr lang="zh-CN" sz="2000"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278729" y="2102315"/>
            <a:ext cx="553998" cy="3054682"/>
          </a:xfrm>
          <a:prstGeom prst="rect">
            <a:avLst/>
          </a:prstGeom>
          <a:noFill/>
        </p:spPr>
        <p:txBody>
          <a:bodyPr vert="eaVert" wrap="none" rtlCol="0">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x-none"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四个</a:t>
            </a:r>
            <a:r>
              <a:rPr lang="zh-CN" altLang="x-none"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“不能松”</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x-none"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1"/>
    </p:custDataLst>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97365" y="159364"/>
            <a:ext cx="7410653" cy="646331"/>
          </a:xfrm>
          <a:prstGeom prst="rect">
            <a:avLst/>
          </a:prstGeom>
          <a:noFill/>
        </p:spPr>
        <p:txBody>
          <a:bodyPr wrap="square" rtlCol="0" anchor="t">
            <a:spAutoFit/>
          </a:bodyPr>
          <a:lstStyle/>
          <a:p>
            <a:pPr indent="0" algn="ctr">
              <a:buFont typeface="Wingdings" panose="05000000000000000000" charset="0"/>
              <a:buNone/>
            </a:pPr>
            <a:r>
              <a:rPr lang="zh-CN" altLang="en-US" sz="3600" b="1" dirty="0">
                <a:solidFill>
                  <a:srgbClr val="FF0000"/>
                </a:solidFill>
                <a:latin typeface="微软雅黑" panose="020B0503020204020204" charset="-122"/>
                <a:ea typeface="微软雅黑" panose="020B0503020204020204" charset="-122"/>
                <a:sym typeface="+mn-ea"/>
              </a:rPr>
              <a:t>校园疫情防控重点任务</a:t>
            </a:r>
            <a:endParaRPr lang="x-none" altLang="zh-CN" sz="3600" dirty="0">
              <a:solidFill>
                <a:srgbClr val="FF0000"/>
              </a:solidFill>
              <a:latin typeface="微软雅黑" panose="020B0503020204020204" charset="-122"/>
              <a:ea typeface="微软雅黑" panose="020B0503020204020204" charset="-122"/>
              <a:sym typeface="+mn-ea"/>
            </a:endParaRPr>
          </a:p>
        </p:txBody>
      </p:sp>
      <p:sp>
        <p:nvSpPr>
          <p:cNvPr id="164" name="文本框 163"/>
          <p:cNvSpPr txBox="1"/>
          <p:nvPr/>
        </p:nvSpPr>
        <p:spPr>
          <a:xfrm>
            <a:off x="889633" y="952695"/>
            <a:ext cx="10826115" cy="5577104"/>
          </a:xfrm>
          <a:prstGeom prst="rect">
            <a:avLst/>
          </a:prstGeom>
          <a:noFill/>
          <a:ln w="9525">
            <a:noFill/>
          </a:ln>
        </p:spPr>
        <p:txBody>
          <a:bodyPr wrap="square">
            <a:spAutoFit/>
          </a:bodyPr>
          <a:lstStyle/>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rPr>
              <a:t>动态完善防控方案和应急预案</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3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及时做好学校所在辖区和全国其他地区疫情监测和风险研判</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动态调整防控方案和应急预案，细化完善防控措施</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sz="2000" dirty="0">
                <a:latin typeface="宋体" panose="02010600030101010101" pitchFamily="2" charset="-122"/>
                <a:ea typeface="宋体" panose="02010600030101010101" pitchFamily="2" charset="-122"/>
                <a:cs typeface="宋体" panose="02010600030101010101" pitchFamily="2" charset="-122"/>
              </a:rPr>
              <a:t>“一地一</a:t>
            </a:r>
            <a:r>
              <a:rPr lang="zh-CN" altLang="en-US" sz="2000" dirty="0">
                <a:latin typeface="宋体" panose="02010600030101010101" pitchFamily="2" charset="-122"/>
                <a:ea typeface="宋体" panose="02010600030101010101" pitchFamily="2" charset="-122"/>
                <a:cs typeface="宋体" panose="02010600030101010101" pitchFamily="2" charset="-122"/>
              </a:rPr>
              <a:t>案</a:t>
            </a:r>
            <a:r>
              <a:rPr lang="zh-CN" sz="2000" dirty="0">
                <a:latin typeface="宋体" panose="02010600030101010101" pitchFamily="2" charset="-122"/>
                <a:ea typeface="宋体" panose="02010600030101010101" pitchFamily="2" charset="-122"/>
                <a:cs typeface="宋体" panose="02010600030101010101" pitchFamily="2" charset="-122"/>
              </a:rPr>
              <a:t>、一校一策”</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sym typeface="+mn-ea"/>
              </a:rPr>
              <a:t>做到各环节无缝对接</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30000"/>
              </a:lnSpc>
              <a:buClrTx/>
              <a:buSzTx/>
              <a:buFont typeface="Arial" panose="020B0604020202020204" pitchFamily="34" charset="0"/>
              <a:buChar char="•"/>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 </a:t>
            </a:r>
            <a:r>
              <a:rPr lang="zh-CN" sz="2000" dirty="0">
                <a:latin typeface="宋体" panose="02010600030101010101" pitchFamily="2" charset="-122"/>
                <a:ea typeface="宋体" panose="02010600030101010101" pitchFamily="2" charset="-122"/>
                <a:cs typeface="宋体" panose="02010600030101010101" pitchFamily="2" charset="-122"/>
                <a:sym typeface="+mn-ea"/>
              </a:rPr>
              <a:t>对内：校内疫情防控各环节责任到人，无遗漏、无盲区</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a:t>
            </a:r>
            <a:r>
              <a:rPr lang="zh-CN" sz="2000" dirty="0">
                <a:latin typeface="宋体" panose="02010600030101010101" pitchFamily="2" charset="-122"/>
                <a:ea typeface="宋体" panose="02010600030101010101" pitchFamily="2" charset="-122"/>
                <a:cs typeface="宋体" panose="02010600030101010101" pitchFamily="2" charset="-122"/>
                <a:sym typeface="+mn-ea"/>
              </a:rPr>
              <a:t>对外：完善与疾控机构、属地医疗机构、公安部门</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、社区</a:t>
            </a:r>
            <a:r>
              <a:rPr lang="zh-CN" sz="2000" dirty="0">
                <a:latin typeface="宋体" panose="02010600030101010101" pitchFamily="2" charset="-122"/>
                <a:ea typeface="宋体" panose="02010600030101010101" pitchFamily="2" charset="-122"/>
                <a:cs typeface="宋体" panose="02010600030101010101" pitchFamily="2" charset="-122"/>
                <a:sym typeface="+mn-ea"/>
              </a:rPr>
              <a:t>等的对接协调，“点对点”“人对人”</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300" dirty="0">
                <a:solidFill>
                  <a:schemeClr val="tx2">
                    <a:lumMod val="75000"/>
                    <a:lumOff val="25000"/>
                  </a:schemeClr>
                </a:solidFill>
                <a:effectLst/>
                <a:latin typeface="微软雅黑" panose="020B0503020204020204" charset="-122"/>
                <a:ea typeface="微软雅黑" panose="020B0503020204020204" charset="-122"/>
                <a:sym typeface="+mn-ea"/>
              </a:rPr>
              <a:t>开展多场景、多层次应急演练</a:t>
            </a:r>
            <a:endParaRPr lang="zh-CN" altLang="x-none" sz="23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30000"/>
              </a:lnSpc>
              <a:buClrTx/>
              <a:buSzTx/>
              <a:buFont typeface="Arial" panose="020B0604020202020204" pitchFamily="34" charset="0"/>
              <a:buChar char="•"/>
            </a:pPr>
            <a:r>
              <a:rPr lang="en-US" altLang="zh-CN" sz="2400" dirty="0">
                <a:latin typeface="宋体" panose="02010600030101010101" pitchFamily="2" charset="-122"/>
                <a:ea typeface="宋体" panose="02010600030101010101" pitchFamily="2" charset="-122"/>
                <a:cs typeface="宋体" panose="02010600030101010101" pitchFamily="2" charset="-122"/>
                <a:sym typeface="+mn-ea"/>
              </a:rPr>
              <a:t> </a:t>
            </a:r>
            <a:r>
              <a:rPr lang="zh-CN" sz="2000" dirty="0">
                <a:latin typeface="宋体" panose="02010600030101010101" pitchFamily="2" charset="-122"/>
                <a:ea typeface="宋体" panose="02010600030101010101" pitchFamily="2" charset="-122"/>
                <a:cs typeface="宋体" panose="02010600030101010101" pitchFamily="2" charset="-122"/>
                <a:sym typeface="+mn-ea"/>
              </a:rPr>
              <a:t>开学前后要定期组织开展多场景、针对性的应急演练</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zh-CN" sz="2000" dirty="0">
                <a:latin typeface="宋体" panose="02010600030101010101" pitchFamily="2" charset="-122"/>
                <a:ea typeface="宋体" panose="02010600030101010101" pitchFamily="2" charset="-122"/>
                <a:cs typeface="宋体" panose="02010600030101010101" pitchFamily="2" charset="-122"/>
                <a:sym typeface="+mn-ea"/>
              </a:rPr>
              <a:t> 及时整改、调整演练过程中发现的问题和薄弱环节</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zh-CN" sz="2000" dirty="0">
                <a:latin typeface="宋体" panose="02010600030101010101" pitchFamily="2" charset="-122"/>
                <a:ea typeface="宋体" panose="02010600030101010101" pitchFamily="2" charset="-122"/>
                <a:cs typeface="宋体" panose="02010600030101010101" pitchFamily="2" charset="-122"/>
                <a:sym typeface="+mn-ea"/>
              </a:rPr>
              <a:t> 提高应急预案的针对性、实用性、可操作性</a:t>
            </a:r>
            <a:endParaRPr lang="zh-CN" sz="20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30000"/>
              </a:lnSpc>
              <a:buClrTx/>
              <a:buSzTx/>
              <a:buFont typeface="Arial" panose="020B0604020202020204" pitchFamily="34" charset="0"/>
              <a:buChar char="•"/>
            </a:pPr>
            <a:r>
              <a:rPr lang="zh-CN" sz="2000" dirty="0">
                <a:latin typeface="宋体" panose="02010600030101010101" pitchFamily="2" charset="-122"/>
                <a:ea typeface="宋体" panose="02010600030101010101" pitchFamily="2" charset="-122"/>
                <a:cs typeface="宋体" panose="02010600030101010101" pitchFamily="2" charset="-122"/>
                <a:sym typeface="+mn-ea"/>
              </a:rPr>
              <a:t> 提高各环节防控骨干的即时反应能力</a:t>
            </a:r>
            <a:endParaRPr lang="zh-CN" sz="2000" dirty="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335635" y="1747770"/>
            <a:ext cx="553998" cy="3362459"/>
          </a:xfrm>
          <a:prstGeom prst="rect">
            <a:avLst/>
          </a:prstGeom>
          <a:noFill/>
        </p:spPr>
        <p:txBody>
          <a:bodyPr vert="eaVert" wrap="none" rtlCol="0">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五项</a:t>
            </a:r>
            <a:r>
              <a:rPr lang="en-US" altLang="zh-CN" sz="2400" b="1" dirty="0" err="1">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重点</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任务</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1"/>
    </p:custData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文本框 163"/>
          <p:cNvSpPr txBox="1"/>
          <p:nvPr/>
        </p:nvSpPr>
        <p:spPr>
          <a:xfrm>
            <a:off x="815973" y="1783944"/>
            <a:ext cx="10973435" cy="4547976"/>
          </a:xfrm>
          <a:prstGeom prst="rect">
            <a:avLst/>
          </a:prstGeom>
          <a:solidFill>
            <a:schemeClr val="bg1"/>
          </a:solidFill>
          <a:ln w="9525">
            <a:noFill/>
          </a:ln>
        </p:spPr>
        <p:txBody>
          <a:bodyPr wrap="square">
            <a:spAutoFit/>
          </a:bodyPr>
          <a:lstStyle/>
          <a:p>
            <a:pPr marL="342900" indent="-342900" algn="l" fontAlgn="auto">
              <a:lnSpc>
                <a:spcPct val="130000"/>
              </a:lnSpc>
              <a:buClrTx/>
              <a:buSzTx/>
              <a:buFont typeface="Wingdings" panose="05000000000000000000" charset="0"/>
              <a:buChar char="p"/>
            </a:pPr>
            <a:r>
              <a:rPr lang="zh-CN" altLang="x-none" sz="2800" dirty="0">
                <a:solidFill>
                  <a:schemeClr val="tx2">
                    <a:lumMod val="75000"/>
                    <a:lumOff val="25000"/>
                  </a:schemeClr>
                </a:solidFill>
                <a:effectLst/>
                <a:latin typeface="微软雅黑" panose="020B0503020204020204" charset="-122"/>
                <a:ea typeface="微软雅黑" panose="020B0503020204020204" charset="-122"/>
                <a:sym typeface="+mn-ea"/>
              </a:rPr>
              <a:t>做好充足防疫储备和卫生保障</a:t>
            </a:r>
            <a:endParaRPr lang="zh-CN" altLang="x-none" sz="2800" dirty="0">
              <a:solidFill>
                <a:schemeClr val="tx2">
                  <a:lumMod val="75000"/>
                  <a:lumOff val="25000"/>
                </a:schemeClr>
              </a:solidFill>
              <a:effectLst/>
              <a:latin typeface="微软雅黑" panose="020B0503020204020204" charset="-122"/>
              <a:ea typeface="微软雅黑" panose="020B0503020204020204" charset="-122"/>
              <a:sym typeface="+mn-ea"/>
            </a:endParaRPr>
          </a:p>
          <a:p>
            <a:pPr marL="342900" algn="l" fontAlgn="auto">
              <a:lnSpc>
                <a:spcPct val="160000"/>
              </a:lnSpc>
              <a:buClrTx/>
              <a:buSzTx/>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sym typeface="+mn-ea"/>
              </a:rPr>
              <a:t> </a:t>
            </a:r>
            <a:r>
              <a:rPr lang="zh-CN" sz="2800" dirty="0">
                <a:latin typeface="宋体" panose="02010600030101010101" pitchFamily="2" charset="-122"/>
                <a:ea typeface="宋体" panose="02010600030101010101" pitchFamily="2" charset="-122"/>
                <a:cs typeface="宋体" panose="02010600030101010101" pitchFamily="2" charset="-122"/>
                <a:sym typeface="+mn-ea"/>
              </a:rPr>
              <a:t>防疫物资储备，</a:t>
            </a:r>
            <a:r>
              <a:rPr lang="zh-CN" sz="28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充足</a:t>
            </a:r>
            <a:r>
              <a:rPr lang="zh-CN" sz="2800" dirty="0">
                <a:latin typeface="宋体" panose="02010600030101010101" pitchFamily="2" charset="-122"/>
                <a:ea typeface="宋体" panose="02010600030101010101" pitchFamily="2" charset="-122"/>
                <a:cs typeface="宋体" panose="02010600030101010101" pitchFamily="2" charset="-122"/>
                <a:sym typeface="+mn-ea"/>
              </a:rPr>
              <a:t>的临时留观室，人员设施配备齐全</a:t>
            </a:r>
            <a:endParaRPr lang="zh-CN" sz="28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60000"/>
              </a:lnSpc>
              <a:buClrTx/>
              <a:buSzTx/>
              <a:buFont typeface="Arial" panose="020B0604020202020204" pitchFamily="34" charset="0"/>
              <a:buChar char="•"/>
            </a:pPr>
            <a:r>
              <a:rPr lang="zh-CN" sz="2800" dirty="0">
                <a:latin typeface="宋体" panose="02010600030101010101" pitchFamily="2" charset="-122"/>
                <a:ea typeface="宋体" panose="02010600030101010101" pitchFamily="2" charset="-122"/>
                <a:cs typeface="宋体" panose="02010600030101010101" pitchFamily="2" charset="-122"/>
                <a:sym typeface="+mn-ea"/>
              </a:rPr>
              <a:t> 加强：信息沟通、防疫提醒、物资供给、医疗保障、心理疏导等</a:t>
            </a:r>
            <a:endParaRPr lang="zh-CN" sz="2800" dirty="0">
              <a:latin typeface="宋体" panose="02010600030101010101" pitchFamily="2" charset="-122"/>
              <a:ea typeface="宋体" panose="02010600030101010101" pitchFamily="2" charset="-122"/>
              <a:cs typeface="宋体" panose="02010600030101010101" pitchFamily="2" charset="-122"/>
            </a:endParaRPr>
          </a:p>
          <a:p>
            <a:pPr marL="342900" indent="-342900" algn="l" fontAlgn="auto">
              <a:lnSpc>
                <a:spcPct val="130000"/>
              </a:lnSpc>
              <a:buClrTx/>
              <a:buSzTx/>
              <a:buFont typeface="Wingdings" panose="05000000000000000000" charset="0"/>
              <a:buChar char="p"/>
            </a:pPr>
            <a:r>
              <a:rPr lang="zh-CN" altLang="x-none" sz="2800" dirty="0">
                <a:solidFill>
                  <a:schemeClr val="tx2">
                    <a:lumMod val="75000"/>
                    <a:lumOff val="25000"/>
                  </a:schemeClr>
                </a:solidFill>
                <a:effectLst/>
                <a:latin typeface="微软雅黑" panose="020B0503020204020204" charset="-122"/>
                <a:ea typeface="微软雅黑" panose="020B0503020204020204" charset="-122"/>
              </a:rPr>
              <a:t>做好经常性检查和风险排查</a:t>
            </a:r>
            <a:endParaRPr lang="zh-CN" altLang="x-none" sz="2800" dirty="0">
              <a:solidFill>
                <a:schemeClr val="tx2">
                  <a:lumMod val="75000"/>
                  <a:lumOff val="25000"/>
                </a:schemeClr>
              </a:solidFill>
              <a:effectLst/>
              <a:latin typeface="微软雅黑" panose="020B0503020204020204" charset="-122"/>
              <a:ea typeface="微软雅黑" panose="020B0503020204020204" charset="-122"/>
            </a:endParaRPr>
          </a:p>
          <a:p>
            <a:pPr marL="342900" algn="l" fontAlgn="auto">
              <a:lnSpc>
                <a:spcPct val="160000"/>
              </a:lnSpc>
              <a:buClrTx/>
              <a:buSzTx/>
              <a:buFont typeface="Arial" panose="020B0604020202020204" pitchFamily="34" charset="0"/>
              <a:buChar char="•"/>
            </a:pPr>
            <a:r>
              <a:rPr lang="en-US" altLang="zh-CN" sz="2800" dirty="0">
                <a:latin typeface="宋体" panose="02010600030101010101" pitchFamily="2" charset="-122"/>
                <a:ea typeface="宋体" panose="02010600030101010101" pitchFamily="2" charset="-122"/>
                <a:cs typeface="宋体" panose="02010600030101010101" pitchFamily="2" charset="-122"/>
              </a:rPr>
              <a:t> </a:t>
            </a:r>
            <a:r>
              <a:rPr lang="zh-CN" sz="2800" dirty="0">
                <a:latin typeface="宋体" panose="02010600030101010101" pitchFamily="2" charset="-122"/>
                <a:ea typeface="宋体" panose="02010600030101010101" pitchFamily="2" charset="-122"/>
                <a:cs typeface="宋体" panose="02010600030101010101" pitchFamily="2" charset="-122"/>
              </a:rPr>
              <a:t>加大校园疫情防控督导检查力度，及时整改问题</a:t>
            </a:r>
            <a:endParaRPr lang="zh-CN" sz="28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60000"/>
              </a:lnSpc>
              <a:buClrTx/>
              <a:buSzTx/>
              <a:buFont typeface="Arial" panose="020B0604020202020204" pitchFamily="34" charset="0"/>
              <a:buChar char="•"/>
            </a:pPr>
            <a:r>
              <a:rPr lang="zh-CN" sz="2800" dirty="0">
                <a:latin typeface="宋体" panose="02010600030101010101" pitchFamily="2" charset="-122"/>
                <a:ea typeface="宋体" panose="02010600030101010101" pitchFamily="2" charset="-122"/>
                <a:cs typeface="宋体" panose="02010600030101010101" pitchFamily="2" charset="-122"/>
              </a:rPr>
              <a:t> 定期开展校园风险排查，补齐短板漏洞</a:t>
            </a:r>
            <a:endParaRPr lang="zh-CN" sz="2800" dirty="0">
              <a:latin typeface="宋体" panose="02010600030101010101" pitchFamily="2" charset="-122"/>
              <a:ea typeface="宋体" panose="02010600030101010101" pitchFamily="2" charset="-122"/>
              <a:cs typeface="宋体" panose="02010600030101010101" pitchFamily="2" charset="-122"/>
            </a:endParaRPr>
          </a:p>
          <a:p>
            <a:pPr marL="342900" algn="l" fontAlgn="auto">
              <a:lnSpc>
                <a:spcPct val="160000"/>
              </a:lnSpc>
              <a:buClrTx/>
              <a:buSzTx/>
              <a:buFont typeface="Arial" panose="020B0604020202020204" pitchFamily="34" charset="0"/>
              <a:buChar char="•"/>
            </a:pPr>
            <a:r>
              <a:rPr lang="zh-CN" sz="2800" dirty="0">
                <a:latin typeface="宋体" panose="02010600030101010101" pitchFamily="2" charset="-122"/>
                <a:ea typeface="宋体" panose="02010600030101010101" pitchFamily="2" charset="-122"/>
                <a:cs typeface="宋体" panose="02010600030101010101" pitchFamily="2" charset="-122"/>
              </a:rPr>
              <a:t> 最大程度降低校园聚集性疫情发生风险</a:t>
            </a:r>
            <a:endParaRPr 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597365" y="159364"/>
            <a:ext cx="7410653" cy="646331"/>
          </a:xfrm>
          <a:prstGeom prst="rect">
            <a:avLst/>
          </a:prstGeom>
          <a:noFill/>
        </p:spPr>
        <p:txBody>
          <a:bodyPr wrap="square" rtlCol="0" anchor="t">
            <a:spAutoFit/>
          </a:bodyPr>
          <a:lstStyle/>
          <a:p>
            <a:pPr indent="0" algn="ctr">
              <a:buFont typeface="Wingdings" panose="05000000000000000000" charset="0"/>
              <a:buNone/>
            </a:pPr>
            <a:r>
              <a:rPr lang="zh-CN" altLang="en-US" sz="3600" b="1" dirty="0">
                <a:solidFill>
                  <a:srgbClr val="FF0000"/>
                </a:solidFill>
                <a:latin typeface="微软雅黑" panose="020B0503020204020204" charset="-122"/>
                <a:ea typeface="微软雅黑" panose="020B0503020204020204" charset="-122"/>
                <a:sym typeface="+mn-ea"/>
              </a:rPr>
              <a:t>校园疫情防控重点任务</a:t>
            </a:r>
            <a:endParaRPr lang="x-none" altLang="zh-CN" sz="3600" dirty="0">
              <a:solidFill>
                <a:srgbClr val="FF0000"/>
              </a:solidFill>
              <a:latin typeface="微软雅黑" panose="020B0503020204020204" charset="-122"/>
              <a:ea typeface="微软雅黑" panose="020B0503020204020204" charset="-122"/>
              <a:sym typeface="+mn-ea"/>
            </a:endParaRPr>
          </a:p>
        </p:txBody>
      </p:sp>
      <p:sp>
        <p:nvSpPr>
          <p:cNvPr id="7" name="文本框 6"/>
          <p:cNvSpPr txBox="1"/>
          <p:nvPr/>
        </p:nvSpPr>
        <p:spPr>
          <a:xfrm>
            <a:off x="335635" y="1747770"/>
            <a:ext cx="553998" cy="3362459"/>
          </a:xfrm>
          <a:prstGeom prst="rect">
            <a:avLst/>
          </a:prstGeom>
          <a:noFill/>
        </p:spPr>
        <p:txBody>
          <a:bodyPr vert="eaVert" wrap="none" rtlCol="0">
            <a:spAutoFit/>
          </a:bodyPr>
          <a:lstStyle/>
          <a:p>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五项</a:t>
            </a:r>
            <a:r>
              <a:rPr lang="en-US" altLang="zh-CN" sz="2400" b="1" dirty="0" err="1">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重点</a:t>
            </a:r>
            <a:r>
              <a:rPr lang="zh-CN" altLang="en-US"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任务</a:t>
            </a:r>
            <a:r>
              <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en-US" altLang="zh-CN" sz="2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1"/>
    </p:custDataLst>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工作原则</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p:txBody>
          <a:bodyPr>
            <a:normAutofit lnSpcReduction="10000"/>
          </a:bodyPr>
          <a:lstStyle/>
          <a:p>
            <a:pPr>
              <a:lnSpc>
                <a:spcPct val="100000"/>
              </a:lnSpc>
              <a:spcBef>
                <a:spcPts val="600"/>
              </a:spcBef>
              <a:spcAft>
                <a:spcPts val="600"/>
              </a:spcAft>
            </a:pPr>
            <a:r>
              <a:rPr lang="zh-CN" altLang="zh-CN" sz="3200" dirty="0">
                <a:solidFill>
                  <a:schemeClr val="accent2">
                    <a:lumMod val="75000"/>
                  </a:schemeClr>
                </a:solidFill>
                <a:latin typeface="微软雅黑" panose="020B0503020204020204" charset="-122"/>
                <a:ea typeface="微软雅黑" panose="020B0503020204020204" charset="-122"/>
              </a:rPr>
              <a:t>统一领导，分级负责</a:t>
            </a:r>
            <a:endParaRPr lang="en-US" altLang="zh-CN" sz="3200" dirty="0">
              <a:solidFill>
                <a:schemeClr val="accent2">
                  <a:lumMod val="75000"/>
                </a:schemeClr>
              </a:solidFill>
              <a:latin typeface="微软雅黑" panose="020B0503020204020204" charset="-122"/>
              <a:ea typeface="微软雅黑" panose="020B0503020204020204" charset="-122"/>
            </a:endParaRPr>
          </a:p>
          <a:p>
            <a:pPr marL="0" indent="538480">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坚持</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外防输入、内防反弹</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总策略</a:t>
            </a:r>
            <a:r>
              <a:rPr lang="zh-CN" altLang="en-US" dirty="0">
                <a:latin typeface="楷体" panose="02010609060101010101" pitchFamily="49" charset="-122"/>
                <a:ea typeface="楷体" panose="02010609060101010101" pitchFamily="49" charset="-122"/>
              </a:rPr>
              <a:t>和</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动态清零</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总方针</a:t>
            </a:r>
            <a:endParaRPr lang="en-US" altLang="zh-CN" sz="3200" dirty="0">
              <a:latin typeface="楷体" panose="02010609060101010101" pitchFamily="49" charset="-122"/>
              <a:ea typeface="楷体" panose="02010609060101010101" pitchFamily="49" charset="-122"/>
            </a:endParaRPr>
          </a:p>
          <a:p>
            <a:pPr>
              <a:lnSpc>
                <a:spcPct val="110000"/>
              </a:lnSpc>
              <a:spcBef>
                <a:spcPts val="600"/>
              </a:spcBef>
              <a:spcAft>
                <a:spcPts val="600"/>
              </a:spcAft>
            </a:pPr>
            <a:r>
              <a:rPr lang="zh-CN" altLang="zh-CN" sz="3200" dirty="0">
                <a:solidFill>
                  <a:schemeClr val="accent2">
                    <a:lumMod val="75000"/>
                  </a:schemeClr>
                </a:solidFill>
                <a:latin typeface="微软雅黑" panose="020B0503020204020204" charset="-122"/>
                <a:ea typeface="微软雅黑" panose="020B0503020204020204" charset="-122"/>
              </a:rPr>
              <a:t>以人为本，生命至上</a:t>
            </a:r>
            <a:endParaRPr lang="en-US" altLang="zh-CN" sz="3200" dirty="0">
              <a:solidFill>
                <a:schemeClr val="accent2">
                  <a:lumMod val="75000"/>
                </a:schemeClr>
              </a:solidFill>
              <a:latin typeface="微软雅黑" panose="020B0503020204020204" charset="-122"/>
              <a:ea typeface="微软雅黑" panose="020B0503020204020204" charset="-122"/>
            </a:endParaRPr>
          </a:p>
          <a:p>
            <a:pPr marL="0" indent="538480">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始终将师生员工生命健康放在第一位</a:t>
            </a:r>
            <a:endParaRPr lang="en-US" altLang="zh-CN" sz="3200" dirty="0">
              <a:latin typeface="楷体" panose="02010609060101010101" pitchFamily="49" charset="-122"/>
              <a:ea typeface="楷体" panose="02010609060101010101" pitchFamily="49" charset="-122"/>
            </a:endParaRPr>
          </a:p>
          <a:p>
            <a:pPr>
              <a:lnSpc>
                <a:spcPct val="110000"/>
              </a:lnSpc>
              <a:spcBef>
                <a:spcPts val="600"/>
              </a:spcBef>
              <a:spcAft>
                <a:spcPts val="600"/>
              </a:spcAft>
            </a:pPr>
            <a:r>
              <a:rPr lang="zh-CN" altLang="zh-CN" sz="3200" dirty="0">
                <a:solidFill>
                  <a:schemeClr val="accent2">
                    <a:lumMod val="75000"/>
                  </a:schemeClr>
                </a:solidFill>
                <a:latin typeface="微软雅黑" panose="020B0503020204020204" charset="-122"/>
                <a:ea typeface="微软雅黑" panose="020B0503020204020204" charset="-122"/>
              </a:rPr>
              <a:t>校地协同，联防联控</a:t>
            </a:r>
            <a:endParaRPr lang="en-US" altLang="zh-CN" sz="3200" dirty="0">
              <a:solidFill>
                <a:schemeClr val="accent2">
                  <a:lumMod val="75000"/>
                </a:schemeClr>
              </a:solidFill>
              <a:latin typeface="微软雅黑" panose="020B0503020204020204" charset="-122"/>
              <a:ea typeface="微软雅黑" panose="020B0503020204020204" charset="-122"/>
            </a:endParaRPr>
          </a:p>
          <a:p>
            <a:pPr marL="0" indent="538480">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与属地无缝对接、协同作战</a:t>
            </a:r>
            <a:endParaRPr lang="en-US" altLang="zh-CN" sz="3200" dirty="0">
              <a:latin typeface="楷体" panose="02010609060101010101" pitchFamily="49" charset="-122"/>
              <a:ea typeface="楷体" panose="02010609060101010101" pitchFamily="49" charset="-122"/>
            </a:endParaRPr>
          </a:p>
          <a:p>
            <a:pPr>
              <a:lnSpc>
                <a:spcPct val="110000"/>
              </a:lnSpc>
              <a:spcBef>
                <a:spcPts val="600"/>
              </a:spcBef>
              <a:spcAft>
                <a:spcPts val="600"/>
              </a:spcAft>
            </a:pPr>
            <a:r>
              <a:rPr lang="zh-CN" altLang="zh-CN" sz="3200" dirty="0">
                <a:solidFill>
                  <a:schemeClr val="accent2">
                    <a:lumMod val="75000"/>
                  </a:schemeClr>
                </a:solidFill>
                <a:latin typeface="微软雅黑" panose="020B0503020204020204" charset="-122"/>
                <a:ea typeface="微软雅黑" panose="020B0503020204020204" charset="-122"/>
              </a:rPr>
              <a:t>严格管控，科学防控</a:t>
            </a:r>
            <a:endParaRPr lang="zh-CN" altLang="zh-CN" sz="3200" dirty="0">
              <a:solidFill>
                <a:schemeClr val="accent2">
                  <a:lumMod val="75000"/>
                </a:schemeClr>
              </a:solidFill>
              <a:latin typeface="微软雅黑" panose="020B0503020204020204" charset="-122"/>
              <a:ea typeface="微软雅黑" panose="020B0503020204020204" charset="-122"/>
            </a:endParaRPr>
          </a:p>
          <a:p>
            <a:pPr marL="0" indent="538480">
              <a:lnSpc>
                <a:spcPct val="100000"/>
              </a:lnSpc>
              <a:spcBef>
                <a:spcPts val="600"/>
              </a:spcBef>
              <a:spcAft>
                <a:spcPts val="600"/>
              </a:spcAft>
              <a:buNone/>
            </a:pPr>
            <a:r>
              <a:rPr lang="zh-CN" altLang="zh-CN" dirty="0">
                <a:latin typeface="楷体" panose="02010609060101010101" pitchFamily="49" charset="-122"/>
                <a:ea typeface="楷体" panose="02010609060101010101" pitchFamily="49" charset="-122"/>
              </a:rPr>
              <a:t>做到依法防控、科学防控、精准防控</a:t>
            </a:r>
            <a:endParaRPr lang="en-US" altLang="zh-CN" sz="3200" dirty="0">
              <a:latin typeface="楷体" panose="02010609060101010101" pitchFamily="49" charset="-122"/>
              <a:ea typeface="楷体" panose="02010609060101010101" pitchFamily="49" charset="-122"/>
            </a:endParaRPr>
          </a:p>
          <a:p>
            <a:pPr>
              <a:lnSpc>
                <a:spcPct val="100000"/>
              </a:lnSpc>
              <a:spcBef>
                <a:spcPts val="600"/>
              </a:spcBef>
              <a:spcAft>
                <a:spcPts val="600"/>
              </a:spcAft>
            </a:pPr>
            <a:endParaRPr lang="zh-CN" altLang="en-US" sz="32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79145"/>
          </a:xfrm>
        </p:spPr>
        <p:txBody>
          <a:bodyPr>
            <a:normAutofit/>
          </a:bodyPr>
          <a:lstStyle/>
          <a:p>
            <a:r>
              <a:rPr lang="zh-CN" altLang="en-US" dirty="0"/>
              <a:t>组织体系</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5" name="矩形 4"/>
          <p:cNvSpPr/>
          <p:nvPr/>
        </p:nvSpPr>
        <p:spPr>
          <a:xfrm>
            <a:off x="958299" y="3205887"/>
            <a:ext cx="6596388" cy="6139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dirty="0">
                <a:latin typeface="微软雅黑" panose="020B0503020204020204" charset="-122"/>
                <a:ea typeface="微软雅黑" panose="020B0503020204020204" charset="-122"/>
              </a:rPr>
              <a:t>学校突发新冠肺炎疫情应急工作领导小组</a:t>
            </a:r>
            <a:endParaRPr lang="zh-CN" altLang="en-US" sz="2800" dirty="0">
              <a:latin typeface="微软雅黑" panose="020B0503020204020204" charset="-122"/>
              <a:ea typeface="微软雅黑" panose="020B0503020204020204" charset="-122"/>
            </a:endParaRPr>
          </a:p>
        </p:txBody>
      </p:sp>
      <p:sp>
        <p:nvSpPr>
          <p:cNvPr id="6" name="矩形 5"/>
          <p:cNvSpPr/>
          <p:nvPr/>
        </p:nvSpPr>
        <p:spPr>
          <a:xfrm>
            <a:off x="898250" y="1429060"/>
            <a:ext cx="6656438" cy="7791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zh-CN" sz="2400" dirty="0">
                <a:latin typeface="微软雅黑" panose="020B0503020204020204" charset="-122"/>
                <a:ea typeface="微软雅黑" panose="020B0503020204020204" charset="-122"/>
              </a:rPr>
              <a:t>上级主管部门</a:t>
            </a:r>
            <a:endParaRPr lang="en-US" altLang="zh-CN" sz="2400" dirty="0">
              <a:latin typeface="微软雅黑" panose="020B0503020204020204" charset="-122"/>
              <a:ea typeface="微软雅黑" panose="020B0503020204020204" charset="-122"/>
            </a:endParaRPr>
          </a:p>
          <a:p>
            <a:pPr algn="ctr"/>
            <a:r>
              <a:rPr lang="zh-CN" altLang="zh-CN" sz="2400" dirty="0">
                <a:latin typeface="微软雅黑" panose="020B0503020204020204" charset="-122"/>
                <a:ea typeface="微软雅黑" panose="020B0503020204020204" charset="-122"/>
              </a:rPr>
              <a:t>属地县级疫情防控指挥机构</a:t>
            </a:r>
            <a:endParaRPr lang="zh-CN" altLang="en-US" sz="3600" dirty="0">
              <a:latin typeface="微软雅黑" panose="020B0503020204020204" charset="-122"/>
              <a:ea typeface="微软雅黑" panose="020B0503020204020204" charset="-122"/>
            </a:endParaRPr>
          </a:p>
        </p:txBody>
      </p:sp>
      <p:sp>
        <p:nvSpPr>
          <p:cNvPr id="14" name="箭头: 下 13"/>
          <p:cNvSpPr/>
          <p:nvPr/>
        </p:nvSpPr>
        <p:spPr>
          <a:xfrm>
            <a:off x="4230332" y="2373392"/>
            <a:ext cx="693552" cy="6673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38200" y="4312448"/>
            <a:ext cx="7477817" cy="1907702"/>
          </a:xfrm>
          <a:prstGeom prst="rect">
            <a:avLst/>
          </a:prstGeom>
        </p:spPr>
        <p:txBody>
          <a:bodyPr wrap="square" numCol="2">
            <a:spAutoFit/>
          </a:bodyPr>
          <a:lstStyle/>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综合及联防联控组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流调转运组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检测组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健康监测及人员管理组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校园管控督查组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志愿服务保障组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心理危机干预组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后勤保障与消杀组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宣传教育与舆情管控组</a:t>
            </a:r>
            <a:endParaRPr lang="en-US" altLang="zh-CN" sz="2000" kern="100" dirty="0">
              <a:latin typeface="微软雅黑" panose="020B0503020204020204" charset="-122"/>
              <a:ea typeface="微软雅黑" panose="020B0503020204020204" charset="-122"/>
              <a:cs typeface="Times New Roman" panose="02020603050405020304" pitchFamily="18" charset="0"/>
            </a:endParaRPr>
          </a:p>
          <a:p>
            <a:pPr marL="342900" indent="-342900">
              <a:lnSpc>
                <a:spcPct val="120000"/>
              </a:lnSpc>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Times New Roman" panose="02020603050405020304" pitchFamily="18" charset="0"/>
              </a:rPr>
              <a:t>教学运行组</a:t>
            </a:r>
            <a:endParaRPr lang="zh-CN" altLang="en-US" sz="2000" dirty="0">
              <a:latin typeface="微软雅黑" panose="020B0503020204020204" charset="-122"/>
              <a:ea typeface="微软雅黑" panose="020B0503020204020204" charset="-122"/>
            </a:endParaRPr>
          </a:p>
        </p:txBody>
      </p:sp>
      <p:sp>
        <p:nvSpPr>
          <p:cNvPr id="8" name="矩形 7"/>
          <p:cNvSpPr/>
          <p:nvPr/>
        </p:nvSpPr>
        <p:spPr>
          <a:xfrm>
            <a:off x="8577944" y="2914181"/>
            <a:ext cx="3178628"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zh-CN" sz="2000" dirty="0">
                <a:latin typeface="微软雅黑" panose="020B0503020204020204" charset="-122"/>
                <a:ea typeface="微软雅黑" panose="020B0503020204020204" charset="-122"/>
              </a:rPr>
              <a:t>与属地疾控、卫健、公安、网信、环保、街道、社区等部门协同</a:t>
            </a:r>
            <a:r>
              <a:rPr lang="zh-CN" altLang="en-US" sz="2000" dirty="0">
                <a:latin typeface="微软雅黑" panose="020B0503020204020204" charset="-122"/>
                <a:ea typeface="微软雅黑" panose="020B0503020204020204" charset="-122"/>
              </a:rPr>
              <a:t>工作</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zh-CN" sz="2000" dirty="0">
                <a:latin typeface="微软雅黑" panose="020B0503020204020204" charset="-122"/>
                <a:ea typeface="微软雅黑" panose="020B0503020204020204" charset="-122"/>
              </a:rPr>
              <a:t>明确学校、上级主管部门、属地政府、卫生行政部门、疾控机构、医疗机构（定点医院）联系人及联系方式</a:t>
            </a:r>
            <a:endParaRPr lang="zh-CN" altLang="en-US" sz="20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一、信息上报</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6" name="流程图: 终止 5"/>
          <p:cNvSpPr/>
          <p:nvPr/>
        </p:nvSpPr>
        <p:spPr>
          <a:xfrm>
            <a:off x="3992054" y="3681276"/>
            <a:ext cx="2412000"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sz="2000" kern="100" dirty="0">
                <a:solidFill>
                  <a:srgbClr val="FFFF00"/>
                </a:solidFill>
                <a:latin typeface="微软雅黑" panose="020B0503020204020204" charset="-122"/>
                <a:ea typeface="微软雅黑" panose="020B0503020204020204" charset="-122"/>
                <a:cs typeface="Times New Roman" panose="02020603050405020304" pitchFamily="18" charset="0"/>
              </a:rPr>
              <a:t>启动校园疫情防控应急响应</a:t>
            </a:r>
            <a:endParaRPr lang="zh-CN" altLang="en-US" sz="2000" kern="100" dirty="0">
              <a:latin typeface="微软雅黑" panose="020B0503020204020204" charset="-122"/>
              <a:ea typeface="微软雅黑" panose="020B0503020204020204" charset="-122"/>
              <a:cs typeface="Times New Roman" panose="02020603050405020304" pitchFamily="18" charset="0"/>
            </a:endParaRPr>
          </a:p>
        </p:txBody>
      </p:sp>
      <p:sp>
        <p:nvSpPr>
          <p:cNvPr id="7" name="矩形: 圆角 6"/>
          <p:cNvSpPr/>
          <p:nvPr/>
        </p:nvSpPr>
        <p:spPr>
          <a:xfrm>
            <a:off x="8637845" y="1795437"/>
            <a:ext cx="2664000"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2000" kern="0" dirty="0">
                <a:solidFill>
                  <a:srgbClr val="000000"/>
                </a:solidFill>
                <a:latin typeface="微软雅黑" panose="020B0503020204020204" charset="-122"/>
                <a:ea typeface="微软雅黑" panose="020B0503020204020204" charset="-122"/>
                <a:cs typeface="宋体" panose="02010600030101010101" pitchFamily="2" charset="-122"/>
              </a:rPr>
              <a:t>属地</a:t>
            </a:r>
            <a:r>
              <a:rPr lang="zh-CN" altLang="zh-CN" sz="2000" dirty="0">
                <a:solidFill>
                  <a:srgbClr val="000000"/>
                </a:solidFill>
                <a:latin typeface="微软雅黑" panose="020B0503020204020204" charset="-122"/>
                <a:ea typeface="微软雅黑" panose="020B0503020204020204" charset="-122"/>
                <a:cs typeface="宋体" panose="02010600030101010101" pitchFamily="2" charset="-122"/>
              </a:rPr>
              <a:t>联防联控指挥部</a:t>
            </a:r>
            <a:r>
              <a:rPr lang="zh-CN" altLang="en-US" sz="2000" dirty="0">
                <a:solidFill>
                  <a:srgbClr val="000000"/>
                </a:solidFill>
                <a:latin typeface="微软雅黑" panose="020B0503020204020204" charset="-122"/>
                <a:ea typeface="微软雅黑" panose="020B0503020204020204" charset="-122"/>
                <a:cs typeface="宋体" panose="02010600030101010101" pitchFamily="2" charset="-122"/>
              </a:rPr>
              <a:t>、</a:t>
            </a:r>
            <a:r>
              <a:rPr lang="zh-CN" altLang="zh-CN" sz="2000" kern="0" dirty="0">
                <a:solidFill>
                  <a:srgbClr val="000000"/>
                </a:solidFill>
                <a:latin typeface="微软雅黑" panose="020B0503020204020204" charset="-122"/>
                <a:ea typeface="微软雅黑" panose="020B0503020204020204" charset="-122"/>
                <a:cs typeface="宋体" panose="02010600030101010101" pitchFamily="2" charset="-122"/>
              </a:rPr>
              <a:t>教育主管部门</a:t>
            </a:r>
            <a:r>
              <a:rPr lang="zh-CN" altLang="en-US" sz="2000" kern="0" dirty="0">
                <a:solidFill>
                  <a:srgbClr val="000000"/>
                </a:solidFill>
                <a:latin typeface="微软雅黑" panose="020B0503020204020204" charset="-122"/>
                <a:ea typeface="微软雅黑" panose="020B0503020204020204" charset="-122"/>
                <a:cs typeface="宋体" panose="02010600030101010101" pitchFamily="2" charset="-122"/>
              </a:rPr>
              <a:t>等</a:t>
            </a:r>
            <a:endParaRPr lang="zh-CN" altLang="zh-CN" sz="2000" kern="100" dirty="0">
              <a:latin typeface="微软雅黑" panose="020B0503020204020204" charset="-122"/>
              <a:ea typeface="微软雅黑" panose="020B0503020204020204" charset="-122"/>
              <a:cs typeface="Times New Roman" panose="02020603050405020304" pitchFamily="18" charset="0"/>
            </a:endParaRPr>
          </a:p>
        </p:txBody>
      </p:sp>
      <p:sp>
        <p:nvSpPr>
          <p:cNvPr id="8" name="矩形: 圆角 7"/>
          <p:cNvSpPr/>
          <p:nvPr/>
        </p:nvSpPr>
        <p:spPr>
          <a:xfrm>
            <a:off x="3842304" y="1910554"/>
            <a:ext cx="2714734"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kern="0" dirty="0">
                <a:solidFill>
                  <a:srgbClr val="000000"/>
                </a:solidFill>
                <a:latin typeface="微软雅黑" panose="020B0503020204020204" charset="-122"/>
                <a:ea typeface="微软雅黑" panose="020B0503020204020204" charset="-122"/>
                <a:cs typeface="宋体" panose="02010600030101010101" pitchFamily="2" charset="-122"/>
              </a:rPr>
              <a:t>学校突发新冠肺炎疫情应急工作领导小组</a:t>
            </a:r>
            <a:endParaRPr lang="zh-CN" altLang="zh-CN" sz="2000" kern="100" dirty="0">
              <a:latin typeface="微软雅黑" panose="020B0503020204020204" charset="-122"/>
              <a:ea typeface="微软雅黑" panose="020B0503020204020204" charset="-122"/>
              <a:cs typeface="Times New Roman" panose="02020603050405020304" pitchFamily="18" charset="0"/>
            </a:endParaRPr>
          </a:p>
        </p:txBody>
      </p:sp>
      <p:cxnSp>
        <p:nvCxnSpPr>
          <p:cNvPr id="9" name="直接箭头连接符 8"/>
          <p:cNvCxnSpPr/>
          <p:nvPr/>
        </p:nvCxnSpPr>
        <p:spPr>
          <a:xfrm>
            <a:off x="6544512" y="2251225"/>
            <a:ext cx="20399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圆角 9"/>
          <p:cNvSpPr/>
          <p:nvPr/>
        </p:nvSpPr>
        <p:spPr>
          <a:xfrm>
            <a:off x="667452" y="1903854"/>
            <a:ext cx="1693172"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zh-CN" sz="2000"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r>
              <a:rPr lang="zh-CN" altLang="en-US" sz="2000" kern="100" dirty="0">
                <a:solidFill>
                  <a:srgbClr val="FF0000"/>
                </a:solidFill>
                <a:latin typeface="微软雅黑" panose="020B0503020204020204" charset="-122"/>
                <a:ea typeface="微软雅黑" panose="020B0503020204020204" charset="-122"/>
                <a:cs typeface="Times New Roman" panose="02020603050405020304" pitchFamily="18" charset="0"/>
              </a:rPr>
              <a:t>感染者</a:t>
            </a:r>
            <a:endParaRPr lang="zh-CN" altLang="zh-CN" sz="2000" kern="100"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cxnSp>
        <p:nvCxnSpPr>
          <p:cNvPr id="11" name="直接箭头连接符 10"/>
          <p:cNvCxnSpPr>
            <a:stCxn id="10" idx="3"/>
            <a:endCxn id="8" idx="1"/>
          </p:cNvCxnSpPr>
          <p:nvPr/>
        </p:nvCxnSpPr>
        <p:spPr>
          <a:xfrm>
            <a:off x="2360624" y="2263854"/>
            <a:ext cx="1481680" cy="6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2"/>
            <a:endCxn id="6" idx="0"/>
          </p:cNvCxnSpPr>
          <p:nvPr/>
        </p:nvCxnSpPr>
        <p:spPr>
          <a:xfrm flipH="1">
            <a:off x="5198054" y="2630554"/>
            <a:ext cx="1617" cy="1050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5232181" y="2821916"/>
            <a:ext cx="1727638" cy="607084"/>
          </a:xfrm>
          <a:prstGeom prst="roundRect">
            <a:avLst>
              <a:gd name="adj" fmla="val 50000"/>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kern="100" dirty="0">
                <a:solidFill>
                  <a:schemeClr val="tx1"/>
                </a:solidFill>
                <a:latin typeface="微软雅黑" panose="020B0503020204020204" charset="-122"/>
                <a:ea typeface="微软雅黑" panose="020B0503020204020204" charset="-122"/>
                <a:cs typeface="Times New Roman" panose="02020603050405020304" pitchFamily="18" charset="0"/>
              </a:rPr>
              <a:t>常态与应急机制转换</a:t>
            </a:r>
            <a:endParaRPr lang="zh-CN" altLang="zh-CN" sz="20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14" name="矩形: 圆角 13"/>
          <p:cNvSpPr/>
          <p:nvPr/>
        </p:nvSpPr>
        <p:spPr>
          <a:xfrm>
            <a:off x="2433745" y="1634445"/>
            <a:ext cx="1070767"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kern="100" dirty="0">
                <a:solidFill>
                  <a:schemeClr val="tx1"/>
                </a:solidFill>
                <a:latin typeface="微软雅黑" panose="020B0503020204020204" charset="-122"/>
                <a:ea typeface="微软雅黑" panose="020B0503020204020204" charset="-122"/>
                <a:cs typeface="Times New Roman" panose="02020603050405020304" pitchFamily="18" charset="0"/>
              </a:rPr>
              <a:t>报告</a:t>
            </a:r>
            <a:endParaRPr lang="zh-CN" altLang="zh-CN" sz="20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15" name="矩形: 圆角 14"/>
          <p:cNvSpPr/>
          <p:nvPr/>
        </p:nvSpPr>
        <p:spPr>
          <a:xfrm>
            <a:off x="6982545" y="1648051"/>
            <a:ext cx="1070767"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000" kern="100" dirty="0">
                <a:solidFill>
                  <a:schemeClr val="tx1"/>
                </a:solidFill>
                <a:latin typeface="微软雅黑" panose="020B0503020204020204" charset="-122"/>
                <a:ea typeface="微软雅黑" panose="020B0503020204020204" charset="-122"/>
                <a:cs typeface="Times New Roman" panose="02020603050405020304" pitchFamily="18" charset="0"/>
              </a:rPr>
              <a:t>报告</a:t>
            </a:r>
            <a:endParaRPr lang="zh-CN" altLang="zh-CN" sz="20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16" name="矩形 15"/>
          <p:cNvSpPr/>
          <p:nvPr/>
        </p:nvSpPr>
        <p:spPr>
          <a:xfrm>
            <a:off x="434266" y="5240512"/>
            <a:ext cx="10867579" cy="800219"/>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zh-CN" altLang="en-US" kern="100" dirty="0">
                <a:latin typeface="微软雅黑" panose="020B0503020204020204" charset="-122"/>
                <a:ea typeface="微软雅黑" panose="020B0503020204020204" charset="-122"/>
                <a:cs typeface="Times New Roman" panose="02020603050405020304" pitchFamily="18" charset="0"/>
              </a:rPr>
              <a:t>病例在校内：第一时间管控，启用应急隔离室隔离，联系属地防控部门转运，向属地和上级汇报。</a:t>
            </a:r>
            <a:endParaRPr lang="zh-CN" altLang="en-US" kern="100" dirty="0">
              <a:latin typeface="微软雅黑" panose="020B0503020204020204" charset="-122"/>
              <a:ea typeface="微软雅黑" panose="020B0503020204020204" charset="-122"/>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zh-CN" altLang="en-US" kern="100" dirty="0">
                <a:latin typeface="微软雅黑" panose="020B0503020204020204" charset="-122"/>
                <a:ea typeface="微软雅黑" panose="020B0503020204020204" charset="-122"/>
                <a:cs typeface="Times New Roman" panose="02020603050405020304" pitchFamily="18" charset="0"/>
              </a:rPr>
              <a:t>病例在校外：向属地防控部门和上级主管部门报告。</a:t>
            </a:r>
            <a:endParaRPr lang="zh-CN" altLang="en-US" kern="100" dirty="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7D9BB5D0-35E4-459D-AEF3-FE4D7C45CC19}" type="slidenum">
              <a:rPr lang="zh-CN" altLang="en-US" sz="1100" smtClean="0">
                <a:latin typeface="微软雅黑" panose="020B0503020204020204" charset="-122"/>
                <a:ea typeface="微软雅黑" panose="020B0503020204020204" charset="-122"/>
              </a:rPr>
            </a:fld>
            <a:endParaRPr lang="zh-CN" altLang="en-US" sz="1100">
              <a:latin typeface="微软雅黑" panose="020B0503020204020204" charset="-122"/>
              <a:ea typeface="微软雅黑" panose="020B0503020204020204" charset="-122"/>
            </a:endParaRPr>
          </a:p>
        </p:txBody>
      </p:sp>
      <p:sp>
        <p:nvSpPr>
          <p:cNvPr id="54" name="矩形: 圆角 53"/>
          <p:cNvSpPr/>
          <p:nvPr/>
        </p:nvSpPr>
        <p:spPr>
          <a:xfrm>
            <a:off x="5538217" y="5081534"/>
            <a:ext cx="954458"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阴性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55" name="矩形: 圆角 54"/>
          <p:cNvSpPr/>
          <p:nvPr/>
        </p:nvSpPr>
        <p:spPr>
          <a:xfrm>
            <a:off x="2398978" y="3630153"/>
            <a:ext cx="1003804"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
        <p:nvSpPr>
          <p:cNvPr id="56" name="流程图: 终止 55"/>
          <p:cNvSpPr/>
          <p:nvPr/>
        </p:nvSpPr>
        <p:spPr>
          <a:xfrm>
            <a:off x="9653837" y="2937171"/>
            <a:ext cx="1771338"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kern="100" dirty="0">
                <a:solidFill>
                  <a:srgbClr val="FFFF00"/>
                </a:solidFill>
                <a:latin typeface="微软雅黑" panose="020B0503020204020204" charset="-122"/>
                <a:ea typeface="微软雅黑" panose="020B0503020204020204" charset="-122"/>
                <a:cs typeface="Times New Roman" panose="02020603050405020304" pitchFamily="18" charset="0"/>
              </a:rPr>
              <a:t>启动校园疫情防控应急响应</a:t>
            </a:r>
            <a:endParaRPr lang="zh-CN" altLang="en-US" kern="100" dirty="0">
              <a:latin typeface="微软雅黑" panose="020B0503020204020204" charset="-122"/>
              <a:ea typeface="微软雅黑" panose="020B0503020204020204" charset="-122"/>
              <a:cs typeface="Times New Roman" panose="02020603050405020304" pitchFamily="18" charset="0"/>
            </a:endParaRPr>
          </a:p>
        </p:txBody>
      </p:sp>
      <p:sp>
        <p:nvSpPr>
          <p:cNvPr id="57" name="矩形: 圆角 56"/>
          <p:cNvSpPr/>
          <p:nvPr/>
        </p:nvSpPr>
        <p:spPr>
          <a:xfrm>
            <a:off x="3502282" y="1664916"/>
            <a:ext cx="2177876"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单管初筛</a:t>
            </a:r>
            <a:r>
              <a:rPr lang="zh-CN" altLang="zh-CN"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endParaRPr lang="zh-CN" altLang="zh-CN" kern="100"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58" name="矩形: 圆角 57"/>
          <p:cNvSpPr/>
          <p:nvPr/>
        </p:nvSpPr>
        <p:spPr>
          <a:xfrm>
            <a:off x="9457690" y="1739398"/>
            <a:ext cx="2163632"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学校疫情防控领导小组</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59" name="矩形: 圆角 58"/>
          <p:cNvSpPr/>
          <p:nvPr/>
        </p:nvSpPr>
        <p:spPr>
          <a:xfrm>
            <a:off x="3512436" y="2734572"/>
            <a:ext cx="2177876" cy="72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100" dirty="0">
                <a:latin typeface="微软雅黑" panose="020B0503020204020204" charset="-122"/>
                <a:ea typeface="微软雅黑" panose="020B0503020204020204" charset="-122"/>
                <a:cs typeface="Times New Roman" panose="02020603050405020304" pitchFamily="18" charset="0"/>
              </a:rPr>
              <a:t>阳性人员就地隔离</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60" name="矩形: 圆角 59"/>
          <p:cNvSpPr/>
          <p:nvPr/>
        </p:nvSpPr>
        <p:spPr>
          <a:xfrm>
            <a:off x="3520722" y="3792644"/>
            <a:ext cx="2177876" cy="90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charset="-122"/>
                <a:ea typeface="微软雅黑" panose="020B0503020204020204" charset="-122"/>
                <a:cs typeface="宋体" panose="02010600030101010101" pitchFamily="2" charset="-122"/>
              </a:rPr>
              <a:t>转运至</a:t>
            </a: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指定场所</a:t>
            </a:r>
            <a:endParaRPr lang="en-US" altLang="zh-CN" kern="0" dirty="0">
              <a:solidFill>
                <a:srgbClr val="000000"/>
              </a:solidFill>
              <a:latin typeface="微软雅黑" panose="020B0503020204020204" charset="-122"/>
              <a:ea typeface="微软雅黑" panose="020B0503020204020204" charset="-122"/>
              <a:cs typeface="宋体" panose="02010600030101010101" pitchFamily="2" charset="-122"/>
            </a:endParaRPr>
          </a:p>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等待复核结果 </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61" name="矩形: 圆角 60"/>
          <p:cNvSpPr/>
          <p:nvPr/>
        </p:nvSpPr>
        <p:spPr>
          <a:xfrm>
            <a:off x="4305127" y="5307439"/>
            <a:ext cx="1153562" cy="956878"/>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重新采样检测</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65" name="矩形: 圆角 64"/>
          <p:cNvSpPr/>
          <p:nvPr/>
        </p:nvSpPr>
        <p:spPr>
          <a:xfrm>
            <a:off x="1008531" y="3809645"/>
            <a:ext cx="1443473"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charset="-122"/>
                <a:ea typeface="微软雅黑" panose="020B0503020204020204" charset="-122"/>
                <a:cs typeface="宋体" panose="02010600030101010101" pitchFamily="2" charset="-122"/>
              </a:rPr>
              <a:t>转运至定点医院</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66" name="矩形: 圆角 65"/>
          <p:cNvSpPr/>
          <p:nvPr/>
        </p:nvSpPr>
        <p:spPr>
          <a:xfrm>
            <a:off x="7131017" y="5350943"/>
            <a:ext cx="1901556" cy="892212"/>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kern="0" dirty="0">
                <a:solidFill>
                  <a:schemeClr val="bg1"/>
                </a:solidFill>
                <a:latin typeface="微软雅黑" panose="020B0503020204020204" charset="-122"/>
                <a:ea typeface="微软雅黑" panose="020B0503020204020204" charset="-122"/>
                <a:cs typeface="Times New Roman" panose="02020603050405020304" pitchFamily="18" charset="0"/>
              </a:rPr>
              <a:t>解除隔离</a:t>
            </a:r>
            <a:endParaRPr lang="en-US" altLang="zh-CN" kern="0" dirty="0">
              <a:solidFill>
                <a:schemeClr val="bg1"/>
              </a:solidFill>
              <a:latin typeface="微软雅黑" panose="020B0503020204020204" charset="-122"/>
              <a:ea typeface="微软雅黑" panose="020B0503020204020204" charset="-122"/>
              <a:cs typeface="Times New Roman" panose="02020603050405020304" pitchFamily="18" charset="0"/>
            </a:endParaRPr>
          </a:p>
          <a:p>
            <a:pPr algn="ctr"/>
            <a:r>
              <a:rPr lang="zh-CN" altLang="en-US" kern="0" dirty="0">
                <a:solidFill>
                  <a:schemeClr val="bg1"/>
                </a:solidFill>
                <a:latin typeface="微软雅黑" panose="020B0503020204020204" charset="-122"/>
                <a:ea typeface="微软雅黑" panose="020B0503020204020204" charset="-122"/>
                <a:cs typeface="Times New Roman" panose="02020603050405020304" pitchFamily="18" charset="0"/>
              </a:rPr>
              <a:t>终止应急响应</a:t>
            </a:r>
            <a:endParaRPr lang="zh-CN" altLang="zh-CN"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cxnSp>
        <p:nvCxnSpPr>
          <p:cNvPr id="67" name="直接箭头连接符 66"/>
          <p:cNvCxnSpPr>
            <a:stCxn id="60" idx="1"/>
            <a:endCxn id="65" idx="3"/>
          </p:cNvCxnSpPr>
          <p:nvPr/>
        </p:nvCxnSpPr>
        <p:spPr>
          <a:xfrm flipH="1">
            <a:off x="2452004" y="4242644"/>
            <a:ext cx="1068718" cy="131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4630395" y="4704865"/>
            <a:ext cx="0" cy="628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连接符: 肘形 68"/>
          <p:cNvCxnSpPr>
            <a:stCxn id="61" idx="1"/>
            <a:endCxn id="65" idx="2"/>
          </p:cNvCxnSpPr>
          <p:nvPr/>
        </p:nvCxnSpPr>
        <p:spPr>
          <a:xfrm rot="10800000">
            <a:off x="1730269" y="4701858"/>
            <a:ext cx="2574859" cy="108402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矩形: 圆角 69"/>
          <p:cNvSpPr/>
          <p:nvPr/>
        </p:nvSpPr>
        <p:spPr>
          <a:xfrm>
            <a:off x="2643276" y="5182971"/>
            <a:ext cx="1003804"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79" name="直接箭头连接符 78"/>
          <p:cNvCxnSpPr>
            <a:stCxn id="57" idx="2"/>
            <a:endCxn id="59" idx="0"/>
          </p:cNvCxnSpPr>
          <p:nvPr/>
        </p:nvCxnSpPr>
        <p:spPr>
          <a:xfrm>
            <a:off x="4591220" y="2384916"/>
            <a:ext cx="10154" cy="349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59" idx="2"/>
            <a:endCxn id="60" idx="0"/>
          </p:cNvCxnSpPr>
          <p:nvPr/>
        </p:nvCxnSpPr>
        <p:spPr>
          <a:xfrm>
            <a:off x="4601374" y="3454572"/>
            <a:ext cx="8286" cy="338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61" idx="3"/>
            <a:endCxn id="66" idx="1"/>
          </p:cNvCxnSpPr>
          <p:nvPr/>
        </p:nvCxnSpPr>
        <p:spPr>
          <a:xfrm>
            <a:off x="5458689" y="5785878"/>
            <a:ext cx="1672328" cy="11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58" idx="2"/>
            <a:endCxn id="56" idx="0"/>
          </p:cNvCxnSpPr>
          <p:nvPr/>
        </p:nvCxnSpPr>
        <p:spPr>
          <a:xfrm>
            <a:off x="10539506" y="2459398"/>
            <a:ext cx="0" cy="477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连接符: 肘形 84"/>
          <p:cNvCxnSpPr>
            <a:stCxn id="66" idx="3"/>
          </p:cNvCxnSpPr>
          <p:nvPr/>
        </p:nvCxnSpPr>
        <p:spPr>
          <a:xfrm flipV="1">
            <a:off x="9032573" y="4108871"/>
            <a:ext cx="1674599" cy="1688178"/>
          </a:xfrm>
          <a:prstGeom prst="bentConnector2">
            <a:avLst/>
          </a:prstGeom>
          <a:ln cmpd="thickThin">
            <a:solidFill>
              <a:schemeClr val="tx1"/>
            </a:solidFill>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87" name="矩形: 圆角 86"/>
          <p:cNvSpPr/>
          <p:nvPr/>
        </p:nvSpPr>
        <p:spPr>
          <a:xfrm>
            <a:off x="3675937" y="4733868"/>
            <a:ext cx="954458" cy="538818"/>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阴性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89" name="连接符: 肘形 88"/>
          <p:cNvCxnSpPr>
            <a:stCxn id="57" idx="0"/>
            <a:endCxn id="58" idx="0"/>
          </p:cNvCxnSpPr>
          <p:nvPr/>
        </p:nvCxnSpPr>
        <p:spPr>
          <a:xfrm rot="16200000" flipH="1">
            <a:off x="7528122" y="-1271986"/>
            <a:ext cx="74482" cy="5948286"/>
          </a:xfrm>
          <a:prstGeom prst="bentConnector3">
            <a:avLst>
              <a:gd name="adj1" fmla="val -30692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标题 141"/>
          <p:cNvSpPr>
            <a:spLocks noGrp="1"/>
          </p:cNvSpPr>
          <p:nvPr>
            <p:ph type="title"/>
          </p:nvPr>
        </p:nvSpPr>
        <p:spPr/>
        <p:txBody>
          <a:bodyPr/>
          <a:lstStyle/>
          <a:p>
            <a:r>
              <a:rPr lang="zh-CN" altLang="en-US" dirty="0"/>
              <a:t>初筛阳性处置流程</a:t>
            </a:r>
            <a:r>
              <a:rPr lang="en-US" altLang="zh-CN" dirty="0"/>
              <a:t>—</a:t>
            </a:r>
            <a:r>
              <a:rPr lang="zh-CN" altLang="en-US" dirty="0"/>
              <a:t>单管</a:t>
            </a:r>
            <a:endParaRPr lang="zh-CN" altLang="en-US" dirty="0"/>
          </a:p>
        </p:txBody>
      </p:sp>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191976" y="6363426"/>
            <a:ext cx="2743200" cy="365125"/>
          </a:xfrm>
        </p:spPr>
        <p:txBody>
          <a:bodyPr/>
          <a:lstStyle/>
          <a:p>
            <a:fld id="{7D9BB5D0-35E4-459D-AEF3-FE4D7C45CC19}" type="slidenum">
              <a:rPr lang="zh-CN" altLang="en-US" sz="1100" smtClean="0">
                <a:latin typeface="微软雅黑" panose="020B0503020204020204" charset="-122"/>
                <a:ea typeface="微软雅黑" panose="020B0503020204020204" charset="-122"/>
              </a:rPr>
            </a:fld>
            <a:endParaRPr lang="zh-CN" altLang="en-US" sz="1100">
              <a:latin typeface="微软雅黑" panose="020B0503020204020204" charset="-122"/>
              <a:ea typeface="微软雅黑" panose="020B0503020204020204" charset="-122"/>
            </a:endParaRPr>
          </a:p>
        </p:txBody>
      </p:sp>
      <p:sp>
        <p:nvSpPr>
          <p:cNvPr id="56" name="流程图: 终止 55"/>
          <p:cNvSpPr/>
          <p:nvPr/>
        </p:nvSpPr>
        <p:spPr>
          <a:xfrm>
            <a:off x="7452178" y="2783784"/>
            <a:ext cx="1771338"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kern="100" dirty="0">
                <a:solidFill>
                  <a:srgbClr val="FFFF00"/>
                </a:solidFill>
                <a:latin typeface="微软雅黑" panose="020B0503020204020204" charset="-122"/>
                <a:ea typeface="微软雅黑" panose="020B0503020204020204" charset="-122"/>
                <a:cs typeface="Times New Roman" panose="02020603050405020304" pitchFamily="18" charset="0"/>
              </a:rPr>
              <a:t>启动校园疫情防控应急响应</a:t>
            </a:r>
            <a:endParaRPr lang="zh-CN" altLang="en-US" kern="100" dirty="0">
              <a:latin typeface="微软雅黑" panose="020B0503020204020204" charset="-122"/>
              <a:ea typeface="微软雅黑" panose="020B0503020204020204" charset="-122"/>
              <a:cs typeface="Times New Roman" panose="02020603050405020304" pitchFamily="18" charset="0"/>
            </a:endParaRPr>
          </a:p>
        </p:txBody>
      </p:sp>
      <p:sp>
        <p:nvSpPr>
          <p:cNvPr id="58" name="矩形: 圆角 57"/>
          <p:cNvSpPr/>
          <p:nvPr/>
        </p:nvSpPr>
        <p:spPr>
          <a:xfrm>
            <a:off x="7256031" y="1586011"/>
            <a:ext cx="2163632"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学校疫情防控领导小组</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62" name="矩形: 圆角 61"/>
          <p:cNvSpPr/>
          <p:nvPr/>
        </p:nvSpPr>
        <p:spPr>
          <a:xfrm>
            <a:off x="2437011" y="1578870"/>
            <a:ext cx="2177876"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混检初筛</a:t>
            </a:r>
            <a:r>
              <a:rPr lang="zh-CN" altLang="zh-CN"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endParaRPr lang="zh-CN" altLang="zh-CN" kern="100"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63" name="矩形: 圆角 62"/>
          <p:cNvSpPr/>
          <p:nvPr/>
        </p:nvSpPr>
        <p:spPr>
          <a:xfrm>
            <a:off x="2442923" y="3769341"/>
            <a:ext cx="2177876" cy="90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charset="-122"/>
                <a:ea typeface="微软雅黑" panose="020B0503020204020204" charset="-122"/>
                <a:cs typeface="宋体" panose="02010600030101010101" pitchFamily="2" charset="-122"/>
              </a:rPr>
              <a:t>转运至</a:t>
            </a: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指定场所</a:t>
            </a:r>
            <a:endParaRPr lang="en-US" altLang="zh-CN" kern="0" dirty="0">
              <a:solidFill>
                <a:srgbClr val="000000"/>
              </a:solidFill>
              <a:latin typeface="微软雅黑" panose="020B0503020204020204" charset="-122"/>
              <a:ea typeface="微软雅黑" panose="020B0503020204020204" charset="-122"/>
              <a:cs typeface="宋体" panose="02010600030101010101" pitchFamily="2" charset="-122"/>
            </a:endParaRPr>
          </a:p>
          <a:p>
            <a:pPr algn="ctr"/>
            <a:r>
              <a:rPr lang="zh-CN" altLang="en-US" kern="0" dirty="0">
                <a:solidFill>
                  <a:schemeClr val="tx1"/>
                </a:solidFill>
                <a:latin typeface="微软雅黑" panose="020B0503020204020204" charset="-122"/>
                <a:ea typeface="微软雅黑" panose="020B0503020204020204" charset="-122"/>
                <a:cs typeface="宋体" panose="02010600030101010101" pitchFamily="2" charset="-122"/>
              </a:rPr>
              <a:t>单独</a:t>
            </a: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采样复核</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64" name="矩形: 圆角 63"/>
          <p:cNvSpPr/>
          <p:nvPr/>
        </p:nvSpPr>
        <p:spPr>
          <a:xfrm>
            <a:off x="2434637" y="2706349"/>
            <a:ext cx="2177876" cy="72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100" dirty="0">
                <a:latin typeface="微软雅黑" panose="020B0503020204020204" charset="-122"/>
                <a:ea typeface="微软雅黑" panose="020B0503020204020204" charset="-122"/>
                <a:cs typeface="Times New Roman" panose="02020603050405020304" pitchFamily="18" charset="0"/>
              </a:rPr>
              <a:t>混检人员就地隔离</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66" name="矩形: 圆角 65"/>
          <p:cNvSpPr/>
          <p:nvPr/>
        </p:nvSpPr>
        <p:spPr>
          <a:xfrm>
            <a:off x="2220703" y="5241245"/>
            <a:ext cx="1901556" cy="892212"/>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kern="0" dirty="0">
                <a:solidFill>
                  <a:schemeClr val="bg1"/>
                </a:solidFill>
                <a:latin typeface="微软雅黑" panose="020B0503020204020204" charset="-122"/>
                <a:ea typeface="微软雅黑" panose="020B0503020204020204" charset="-122"/>
                <a:cs typeface="Times New Roman" panose="02020603050405020304" pitchFamily="18" charset="0"/>
              </a:rPr>
              <a:t>解除隔离</a:t>
            </a:r>
            <a:endParaRPr lang="en-US" altLang="zh-CN" kern="0" dirty="0">
              <a:solidFill>
                <a:schemeClr val="bg1"/>
              </a:solidFill>
              <a:latin typeface="微软雅黑" panose="020B0503020204020204" charset="-122"/>
              <a:ea typeface="微软雅黑" panose="020B0503020204020204" charset="-122"/>
              <a:cs typeface="Times New Roman" panose="02020603050405020304" pitchFamily="18" charset="0"/>
            </a:endParaRPr>
          </a:p>
          <a:p>
            <a:pPr algn="ctr"/>
            <a:r>
              <a:rPr lang="zh-CN" altLang="en-US" kern="0" dirty="0">
                <a:solidFill>
                  <a:schemeClr val="bg1"/>
                </a:solidFill>
                <a:latin typeface="微软雅黑" panose="020B0503020204020204" charset="-122"/>
                <a:ea typeface="微软雅黑" panose="020B0503020204020204" charset="-122"/>
                <a:cs typeface="Times New Roman" panose="02020603050405020304" pitchFamily="18" charset="0"/>
              </a:rPr>
              <a:t>终止应急响应</a:t>
            </a:r>
            <a:endParaRPr lang="zh-CN" altLang="zh-CN"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1" name="矩形: 圆角 70"/>
          <p:cNvSpPr/>
          <p:nvPr/>
        </p:nvSpPr>
        <p:spPr>
          <a:xfrm>
            <a:off x="6500348" y="5256757"/>
            <a:ext cx="1427428"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阴性人员按密接管控</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72" name="矩形: 圆角 71"/>
          <p:cNvSpPr/>
          <p:nvPr/>
        </p:nvSpPr>
        <p:spPr>
          <a:xfrm>
            <a:off x="4768219" y="5292191"/>
            <a:ext cx="1423514"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阳性</a:t>
            </a:r>
            <a:r>
              <a:rPr lang="zh-CN" altLang="zh-CN" kern="0" dirty="0">
                <a:solidFill>
                  <a:srgbClr val="000000"/>
                </a:solidFill>
                <a:latin typeface="微软雅黑" panose="020B0503020204020204" charset="-122"/>
                <a:ea typeface="微软雅黑" panose="020B0503020204020204" charset="-122"/>
                <a:cs typeface="宋体" panose="02010600030101010101" pitchFamily="2" charset="-122"/>
              </a:rPr>
              <a:t>转运至定点医院</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73" name="矩形: 圆角 72"/>
          <p:cNvSpPr/>
          <p:nvPr/>
        </p:nvSpPr>
        <p:spPr>
          <a:xfrm>
            <a:off x="3538496" y="4761765"/>
            <a:ext cx="961968" cy="447671"/>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全阴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74" name="直接箭头连接符 73"/>
          <p:cNvCxnSpPr/>
          <p:nvPr/>
        </p:nvCxnSpPr>
        <p:spPr>
          <a:xfrm>
            <a:off x="3511410" y="4746281"/>
            <a:ext cx="0" cy="460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p:nvPr/>
        </p:nvCxnSpPr>
        <p:spPr>
          <a:xfrm rot="5400000" flipH="1" flipV="1">
            <a:off x="6231775" y="4273286"/>
            <a:ext cx="16766" cy="1937300"/>
          </a:xfrm>
          <a:prstGeom prst="bentConnector3">
            <a:avLst>
              <a:gd name="adj1" fmla="val 1463474"/>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连接符: 肘形 75"/>
          <p:cNvCxnSpPr/>
          <p:nvPr/>
        </p:nvCxnSpPr>
        <p:spPr>
          <a:xfrm>
            <a:off x="4647884" y="4095487"/>
            <a:ext cx="1633173" cy="849415"/>
          </a:xfrm>
          <a:prstGeom prst="bentConnector3">
            <a:avLst>
              <a:gd name="adj1" fmla="val 999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矩形: 圆角 76"/>
          <p:cNvSpPr/>
          <p:nvPr/>
        </p:nvSpPr>
        <p:spPr>
          <a:xfrm>
            <a:off x="4768219" y="4188188"/>
            <a:ext cx="1076416" cy="668568"/>
          </a:xfrm>
          <a:prstGeom prst="roundRect">
            <a:avLst>
              <a:gd name="adj" fmla="val 50000"/>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部分</a:t>
            </a:r>
            <a:endParaRPr lang="en-US"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algn="ctr"/>
            <a:r>
              <a:rPr lang="zh-CN" altLang="en-US"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78" name="直接箭头连接符 77"/>
          <p:cNvCxnSpPr>
            <a:stCxn id="62" idx="3"/>
            <a:endCxn id="58" idx="1"/>
          </p:cNvCxnSpPr>
          <p:nvPr/>
        </p:nvCxnSpPr>
        <p:spPr>
          <a:xfrm>
            <a:off x="4614887" y="1938870"/>
            <a:ext cx="2641144" cy="71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stCxn id="62" idx="2"/>
            <a:endCxn id="64" idx="0"/>
          </p:cNvCxnSpPr>
          <p:nvPr/>
        </p:nvCxnSpPr>
        <p:spPr>
          <a:xfrm flipH="1">
            <a:off x="3523575" y="2298870"/>
            <a:ext cx="2374" cy="407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4" idx="2"/>
            <a:endCxn id="63" idx="0"/>
          </p:cNvCxnSpPr>
          <p:nvPr/>
        </p:nvCxnSpPr>
        <p:spPr>
          <a:xfrm>
            <a:off x="3523575" y="3426349"/>
            <a:ext cx="8286" cy="34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58" idx="2"/>
            <a:endCxn id="56" idx="0"/>
          </p:cNvCxnSpPr>
          <p:nvPr/>
        </p:nvCxnSpPr>
        <p:spPr>
          <a:xfrm>
            <a:off x="8337847" y="2306011"/>
            <a:ext cx="0" cy="477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连接符: 肘形 84"/>
          <p:cNvCxnSpPr/>
          <p:nvPr/>
        </p:nvCxnSpPr>
        <p:spPr>
          <a:xfrm rot="5400000" flipH="1" flipV="1">
            <a:off x="4909853" y="1698775"/>
            <a:ext cx="2848352" cy="6052035"/>
          </a:xfrm>
          <a:prstGeom prst="bentConnector4">
            <a:avLst>
              <a:gd name="adj1" fmla="val -8026"/>
              <a:gd name="adj2" fmla="val 103777"/>
            </a:avLst>
          </a:prstGeom>
          <a:ln cmpd="thickThin">
            <a:solidFill>
              <a:schemeClr val="tx1"/>
            </a:solidFill>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142" name="标题 141"/>
          <p:cNvSpPr>
            <a:spLocks noGrp="1"/>
          </p:cNvSpPr>
          <p:nvPr>
            <p:ph type="title"/>
          </p:nvPr>
        </p:nvSpPr>
        <p:spPr>
          <a:xfrm>
            <a:off x="838200" y="365125"/>
            <a:ext cx="10515600" cy="779145"/>
          </a:xfrm>
        </p:spPr>
        <p:txBody>
          <a:bodyPr/>
          <a:lstStyle/>
          <a:p>
            <a:r>
              <a:rPr lang="zh-CN" altLang="en-US" dirty="0"/>
              <a:t>初筛阳性处置流程</a:t>
            </a:r>
            <a:r>
              <a:rPr lang="en-US" altLang="zh-CN" dirty="0"/>
              <a:t>—</a:t>
            </a:r>
            <a:r>
              <a:rPr lang="zh-CN" altLang="en-US" dirty="0"/>
              <a:t>混检</a:t>
            </a:r>
            <a:endParaRPr lang="zh-CN" altLang="en-US" dirty="0"/>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A-文本框 17"/>
          <p:cNvSpPr txBox="1"/>
          <p:nvPr>
            <p:custDataLst>
              <p:tags r:id="rId1"/>
            </p:custDataLst>
          </p:nvPr>
        </p:nvSpPr>
        <p:spPr>
          <a:xfrm>
            <a:off x="1127448" y="411562"/>
            <a:ext cx="9865096" cy="769441"/>
          </a:xfrm>
          <a:prstGeom prst="rect">
            <a:avLst/>
          </a:prstGeom>
          <a:noFill/>
        </p:spPr>
        <p:txBody>
          <a:bodyPr wrap="square">
            <a:spAutoFit/>
          </a:bodyPr>
          <a:lstStyle/>
          <a:p>
            <a:pPr algn="ctr"/>
            <a:r>
              <a:rPr lang="zh-CN" altLang="zh-CN" sz="4400" b="1" dirty="0">
                <a:solidFill>
                  <a:schemeClr val="accent6"/>
                </a:solidFill>
                <a:latin typeface="黑体" panose="02010600030101010101" pitchFamily="49" charset="-122"/>
                <a:ea typeface="黑体" panose="02010600030101010101" pitchFamily="49" charset="-122"/>
                <a:cs typeface="+mj-cs"/>
              </a:rPr>
              <a:t>新型冠状病毒肺炎防控方案</a:t>
            </a:r>
            <a:r>
              <a:rPr lang="zh-CN" altLang="en-US" sz="4400" b="1" dirty="0">
                <a:solidFill>
                  <a:schemeClr val="accent6"/>
                </a:solidFill>
                <a:latin typeface="黑体" panose="02010600030101010101" pitchFamily="49" charset="-122"/>
                <a:ea typeface="黑体" panose="02010600030101010101" pitchFamily="49" charset="-122"/>
                <a:cs typeface="+mj-cs"/>
              </a:rPr>
              <a:t>（第九版）</a:t>
            </a:r>
            <a:endParaRPr lang="zh-CN" altLang="en-US" sz="4400" b="1" dirty="0">
              <a:solidFill>
                <a:schemeClr val="accent6"/>
              </a:solidFill>
              <a:latin typeface="黑体" panose="02010600030101010101" pitchFamily="49" charset="-122"/>
              <a:ea typeface="黑体" panose="02010600030101010101" pitchFamily="49" charset="-122"/>
              <a:cs typeface="+mj-cs"/>
            </a:endParaRPr>
          </a:p>
        </p:txBody>
      </p:sp>
      <p:grpSp>
        <p:nvGrpSpPr>
          <p:cNvPr id="75" name="组合 74"/>
          <p:cNvGrpSpPr/>
          <p:nvPr/>
        </p:nvGrpSpPr>
        <p:grpSpPr>
          <a:xfrm>
            <a:off x="3575721" y="2060849"/>
            <a:ext cx="4237307" cy="848643"/>
            <a:chOff x="1937895" y="2914187"/>
            <a:chExt cx="4237307" cy="848643"/>
          </a:xfrm>
        </p:grpSpPr>
        <p:grpSp>
          <p:nvGrpSpPr>
            <p:cNvPr id="76" name="组合 75"/>
            <p:cNvGrpSpPr/>
            <p:nvPr/>
          </p:nvGrpSpPr>
          <p:grpSpPr>
            <a:xfrm>
              <a:off x="1937895" y="2914187"/>
              <a:ext cx="910823" cy="848643"/>
              <a:chOff x="1937895" y="2914187"/>
              <a:chExt cx="910823" cy="848643"/>
            </a:xfrm>
          </p:grpSpPr>
          <p:grpSp>
            <p:nvGrpSpPr>
              <p:cNvPr id="79" name="组合 78"/>
              <p:cNvGrpSpPr/>
              <p:nvPr/>
            </p:nvGrpSpPr>
            <p:grpSpPr>
              <a:xfrm>
                <a:off x="1937895" y="2914187"/>
                <a:ext cx="792020" cy="805671"/>
                <a:chOff x="1937895" y="2914187"/>
                <a:chExt cx="917664" cy="933480"/>
              </a:xfrm>
            </p:grpSpPr>
            <p:sp>
              <p:nvSpPr>
                <p:cNvPr id="81" name="矩形 80"/>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PA-文本框 17"/>
              <p:cNvSpPr txBox="1"/>
              <p:nvPr>
                <p:custDataLst>
                  <p:tags r:id="rId2"/>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charset="-122"/>
                    <a:ea typeface="微软雅黑" panose="020B0503020204020204" charset="-122"/>
                  </a:rPr>
                  <a:t>1</a:t>
                </a:r>
                <a:endParaRPr lang="zh-CN" altLang="en-US" sz="4400" b="1" dirty="0">
                  <a:solidFill>
                    <a:schemeClr val="bg1"/>
                  </a:solidFill>
                  <a:latin typeface="微软雅黑" panose="020B0503020204020204" charset="-122"/>
                  <a:ea typeface="微软雅黑" panose="020B0503020204020204" charset="-122"/>
                </a:endParaRPr>
              </a:p>
            </p:txBody>
          </p:sp>
        </p:grpSp>
        <p:sp>
          <p:nvSpPr>
            <p:cNvPr id="77" name="PA-文本框 17"/>
            <p:cNvSpPr txBox="1"/>
            <p:nvPr>
              <p:custDataLst>
                <p:tags r:id="rId3"/>
              </p:custDataLst>
            </p:nvPr>
          </p:nvSpPr>
          <p:spPr>
            <a:xfrm>
              <a:off x="2769516" y="2980674"/>
              <a:ext cx="3405686"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总体思路</a:t>
              </a:r>
              <a:endParaRPr lang="zh-CN" altLang="en-US" sz="3600" spc="130" dirty="0">
                <a:solidFill>
                  <a:schemeClr val="tx1">
                    <a:lumMod val="75000"/>
                    <a:lumOff val="25000"/>
                  </a:schemeClr>
                </a:solidFill>
                <a:latin typeface="楷体" panose="02010609060101010101" pitchFamily="49" charset="-122"/>
                <a:ea typeface="楷体" panose="02010609060101010101" pitchFamily="49" charset="-122"/>
              </a:endParaRPr>
            </a:p>
          </p:txBody>
        </p:sp>
      </p:grpSp>
      <p:grpSp>
        <p:nvGrpSpPr>
          <p:cNvPr id="83" name="组合 82"/>
          <p:cNvGrpSpPr/>
          <p:nvPr/>
        </p:nvGrpSpPr>
        <p:grpSpPr>
          <a:xfrm>
            <a:off x="3558707" y="2998942"/>
            <a:ext cx="5040489" cy="848643"/>
            <a:chOff x="1937895" y="2914187"/>
            <a:chExt cx="5040489" cy="848643"/>
          </a:xfrm>
        </p:grpSpPr>
        <p:grpSp>
          <p:nvGrpSpPr>
            <p:cNvPr id="84" name="组合 83"/>
            <p:cNvGrpSpPr/>
            <p:nvPr/>
          </p:nvGrpSpPr>
          <p:grpSpPr>
            <a:xfrm>
              <a:off x="1937895" y="2914187"/>
              <a:ext cx="910823" cy="848643"/>
              <a:chOff x="1937895" y="2914187"/>
              <a:chExt cx="910823" cy="848643"/>
            </a:xfrm>
          </p:grpSpPr>
          <p:grpSp>
            <p:nvGrpSpPr>
              <p:cNvPr id="87" name="组合 86"/>
              <p:cNvGrpSpPr/>
              <p:nvPr/>
            </p:nvGrpSpPr>
            <p:grpSpPr>
              <a:xfrm>
                <a:off x="1937895" y="2914187"/>
                <a:ext cx="792020" cy="805671"/>
                <a:chOff x="1937895" y="2914187"/>
                <a:chExt cx="917664" cy="933480"/>
              </a:xfrm>
            </p:grpSpPr>
            <p:sp>
              <p:nvSpPr>
                <p:cNvPr id="89" name="矩形 88"/>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PA-文本框 17"/>
              <p:cNvSpPr txBox="1"/>
              <p:nvPr>
                <p:custDataLst>
                  <p:tags r:id="rId4"/>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charset="-122"/>
                    <a:ea typeface="微软雅黑" panose="020B0503020204020204" charset="-122"/>
                  </a:rPr>
                  <a:t>2</a:t>
                </a:r>
                <a:endParaRPr lang="zh-CN" altLang="en-US" sz="4400" b="1" dirty="0">
                  <a:solidFill>
                    <a:schemeClr val="bg1"/>
                  </a:solidFill>
                  <a:latin typeface="微软雅黑" panose="020B0503020204020204" charset="-122"/>
                  <a:ea typeface="微软雅黑" panose="020B0503020204020204" charset="-122"/>
                </a:endParaRPr>
              </a:p>
            </p:txBody>
          </p:sp>
        </p:grpSp>
        <p:sp>
          <p:nvSpPr>
            <p:cNvPr id="85" name="PA-文本框 17"/>
            <p:cNvSpPr txBox="1"/>
            <p:nvPr>
              <p:custDataLst>
                <p:tags r:id="rId5"/>
              </p:custDataLst>
            </p:nvPr>
          </p:nvSpPr>
          <p:spPr>
            <a:xfrm>
              <a:off x="2769516" y="2980674"/>
              <a:ext cx="4208868"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措施优化调整依据</a:t>
              </a:r>
              <a:endParaRPr lang="zh-CN" altLang="en-US" sz="3600" spc="130" dirty="0">
                <a:solidFill>
                  <a:schemeClr val="tx1">
                    <a:lumMod val="75000"/>
                    <a:lumOff val="25000"/>
                  </a:schemeClr>
                </a:solidFill>
                <a:latin typeface="楷体" panose="02010609060101010101" pitchFamily="49" charset="-122"/>
                <a:ea typeface="楷体" panose="02010609060101010101" pitchFamily="49" charset="-122"/>
              </a:endParaRPr>
            </a:p>
          </p:txBody>
        </p:sp>
      </p:grpSp>
      <p:grpSp>
        <p:nvGrpSpPr>
          <p:cNvPr id="91" name="组合 90"/>
          <p:cNvGrpSpPr/>
          <p:nvPr/>
        </p:nvGrpSpPr>
        <p:grpSpPr>
          <a:xfrm>
            <a:off x="3556538" y="3998347"/>
            <a:ext cx="4237306" cy="848643"/>
            <a:chOff x="1937895" y="2914187"/>
            <a:chExt cx="4237306" cy="848643"/>
          </a:xfrm>
        </p:grpSpPr>
        <p:grpSp>
          <p:nvGrpSpPr>
            <p:cNvPr id="92" name="组合 91"/>
            <p:cNvGrpSpPr/>
            <p:nvPr/>
          </p:nvGrpSpPr>
          <p:grpSpPr>
            <a:xfrm>
              <a:off x="1937895" y="2914187"/>
              <a:ext cx="910823" cy="848643"/>
              <a:chOff x="1937895" y="2914187"/>
              <a:chExt cx="910823" cy="848643"/>
            </a:xfrm>
          </p:grpSpPr>
          <p:grpSp>
            <p:nvGrpSpPr>
              <p:cNvPr id="95" name="组合 94"/>
              <p:cNvGrpSpPr/>
              <p:nvPr/>
            </p:nvGrpSpPr>
            <p:grpSpPr>
              <a:xfrm>
                <a:off x="1937895" y="2914187"/>
                <a:ext cx="792020" cy="805671"/>
                <a:chOff x="1937895" y="2914187"/>
                <a:chExt cx="917664" cy="933480"/>
              </a:xfrm>
            </p:grpSpPr>
            <p:sp>
              <p:nvSpPr>
                <p:cNvPr id="97" name="矩形 96"/>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PA-文本框 17"/>
              <p:cNvSpPr txBox="1"/>
              <p:nvPr>
                <p:custDataLst>
                  <p:tags r:id="rId6"/>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charset="-122"/>
                    <a:ea typeface="微软雅黑" panose="020B0503020204020204" charset="-122"/>
                  </a:rPr>
                  <a:t>3</a:t>
                </a:r>
                <a:endParaRPr lang="zh-CN" altLang="en-US" sz="4400" b="1" dirty="0">
                  <a:solidFill>
                    <a:schemeClr val="bg1"/>
                  </a:solidFill>
                  <a:latin typeface="微软雅黑" panose="020B0503020204020204" charset="-122"/>
                  <a:ea typeface="微软雅黑" panose="020B0503020204020204" charset="-122"/>
                </a:endParaRPr>
              </a:p>
            </p:txBody>
          </p:sp>
        </p:grpSp>
        <p:sp>
          <p:nvSpPr>
            <p:cNvPr id="93" name="PA-文本框 17"/>
            <p:cNvSpPr txBox="1"/>
            <p:nvPr>
              <p:custDataLst>
                <p:tags r:id="rId7"/>
              </p:custDataLst>
            </p:nvPr>
          </p:nvSpPr>
          <p:spPr>
            <a:xfrm>
              <a:off x="2729914" y="2980674"/>
              <a:ext cx="3445287"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总体框架</a:t>
              </a:r>
              <a:endParaRPr lang="zh-CN" altLang="en-US" sz="3600" spc="130" dirty="0">
                <a:solidFill>
                  <a:schemeClr val="tx1">
                    <a:lumMod val="75000"/>
                    <a:lumOff val="25000"/>
                  </a:schemeClr>
                </a:solidFill>
                <a:latin typeface="楷体" panose="02010609060101010101" pitchFamily="49" charset="-122"/>
                <a:ea typeface="楷体" panose="02010609060101010101" pitchFamily="49" charset="-122"/>
              </a:endParaRPr>
            </a:p>
          </p:txBody>
        </p:sp>
      </p:grpSp>
      <p:grpSp>
        <p:nvGrpSpPr>
          <p:cNvPr id="99" name="组合 98"/>
          <p:cNvGrpSpPr/>
          <p:nvPr/>
        </p:nvGrpSpPr>
        <p:grpSpPr>
          <a:xfrm>
            <a:off x="3556539" y="4997752"/>
            <a:ext cx="4237307" cy="848643"/>
            <a:chOff x="1937895" y="2914187"/>
            <a:chExt cx="4237307" cy="848643"/>
          </a:xfrm>
        </p:grpSpPr>
        <p:grpSp>
          <p:nvGrpSpPr>
            <p:cNvPr id="100" name="组合 99"/>
            <p:cNvGrpSpPr/>
            <p:nvPr/>
          </p:nvGrpSpPr>
          <p:grpSpPr>
            <a:xfrm>
              <a:off x="1937895" y="2914187"/>
              <a:ext cx="910823" cy="848643"/>
              <a:chOff x="1937895" y="2914187"/>
              <a:chExt cx="910823" cy="848643"/>
            </a:xfrm>
          </p:grpSpPr>
          <p:grpSp>
            <p:nvGrpSpPr>
              <p:cNvPr id="103" name="组合 102"/>
              <p:cNvGrpSpPr/>
              <p:nvPr/>
            </p:nvGrpSpPr>
            <p:grpSpPr>
              <a:xfrm>
                <a:off x="1937895" y="2914187"/>
                <a:ext cx="792020" cy="805671"/>
                <a:chOff x="1937895" y="2914187"/>
                <a:chExt cx="917664" cy="933480"/>
              </a:xfrm>
            </p:grpSpPr>
            <p:sp>
              <p:nvSpPr>
                <p:cNvPr id="105" name="矩形 104"/>
                <p:cNvSpPr/>
                <p:nvPr/>
              </p:nvSpPr>
              <p:spPr>
                <a:xfrm>
                  <a:off x="1937895" y="2914187"/>
                  <a:ext cx="831621" cy="831621"/>
                </a:xfrm>
                <a:prstGeom prst="rect">
                  <a:avLst/>
                </a:prstGeom>
                <a:noFill/>
                <a:ln w="19050">
                  <a:solidFill>
                    <a:srgbClr val="266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2023938" y="3016046"/>
                  <a:ext cx="831621" cy="831621"/>
                </a:xfrm>
                <a:prstGeom prst="rect">
                  <a:avLst/>
                </a:prstGeom>
                <a:solidFill>
                  <a:srgbClr val="26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PA-文本框 17"/>
              <p:cNvSpPr txBox="1"/>
              <p:nvPr>
                <p:custDataLst>
                  <p:tags r:id="rId8"/>
                </p:custDataLst>
              </p:nvPr>
            </p:nvSpPr>
            <p:spPr>
              <a:xfrm>
                <a:off x="2130960" y="2993389"/>
                <a:ext cx="717758" cy="769441"/>
              </a:xfrm>
              <a:prstGeom prst="rect">
                <a:avLst/>
              </a:prstGeom>
              <a:noFill/>
            </p:spPr>
            <p:txBody>
              <a:bodyPr wrap="square">
                <a:spAutoFit/>
              </a:bodyPr>
              <a:lstStyle/>
              <a:p>
                <a:r>
                  <a:rPr lang="en-US" altLang="zh-CN" sz="4400" b="1" spc="130" dirty="0">
                    <a:solidFill>
                      <a:schemeClr val="bg1"/>
                    </a:solidFill>
                    <a:latin typeface="微软雅黑" panose="020B0503020204020204" charset="-122"/>
                    <a:ea typeface="微软雅黑" panose="020B0503020204020204" charset="-122"/>
                  </a:rPr>
                  <a:t>4</a:t>
                </a:r>
                <a:endParaRPr lang="zh-CN" altLang="en-US" sz="4400" b="1" dirty="0">
                  <a:solidFill>
                    <a:schemeClr val="bg1"/>
                  </a:solidFill>
                  <a:latin typeface="微软雅黑" panose="020B0503020204020204" charset="-122"/>
                  <a:ea typeface="微软雅黑" panose="020B0503020204020204" charset="-122"/>
                </a:endParaRPr>
              </a:p>
            </p:txBody>
          </p:sp>
        </p:grpSp>
        <p:sp>
          <p:nvSpPr>
            <p:cNvPr id="101" name="PA-文本框 17"/>
            <p:cNvSpPr txBox="1"/>
            <p:nvPr>
              <p:custDataLst>
                <p:tags r:id="rId9"/>
              </p:custDataLst>
            </p:nvPr>
          </p:nvSpPr>
          <p:spPr>
            <a:xfrm>
              <a:off x="2762088" y="2980674"/>
              <a:ext cx="3413114" cy="646331"/>
            </a:xfrm>
            <a:prstGeom prst="rect">
              <a:avLst/>
            </a:prstGeom>
            <a:noFill/>
          </p:spPr>
          <p:txBody>
            <a:bodyPr wrap="square">
              <a:spAutoFit/>
            </a:bodyPr>
            <a:lstStyle/>
            <a:p>
              <a:r>
                <a:rPr lang="zh-CN" altLang="en-US" sz="3600" spc="130" dirty="0">
                  <a:solidFill>
                    <a:schemeClr val="tx1">
                      <a:lumMod val="75000"/>
                      <a:lumOff val="25000"/>
                    </a:schemeClr>
                  </a:solidFill>
                  <a:latin typeface="楷体" panose="02010609060101010101" pitchFamily="49" charset="-122"/>
                  <a:ea typeface="楷体" panose="02010609060101010101" pitchFamily="49" charset="-122"/>
                </a:rPr>
                <a:t>修订主要内容</a:t>
              </a:r>
              <a:endParaRPr lang="zh-CN" altLang="en-US" sz="3600" spc="130" dirty="0">
                <a:solidFill>
                  <a:schemeClr val="tx1">
                    <a:lumMod val="75000"/>
                    <a:lumOff val="25000"/>
                  </a:schemeClr>
                </a:solidFill>
                <a:latin typeface="楷体" panose="02010609060101010101" pitchFamily="49" charset="-122"/>
                <a:ea typeface="楷体" panose="02010609060101010101" pitchFamily="49"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750"/>
                                        <p:tgtEl>
                                          <p:spTgt spid="74"/>
                                        </p:tgtEl>
                                      </p:cBhvr>
                                    </p:animEffect>
                                    <p:anim calcmode="lin" valueType="num">
                                      <p:cBhvr>
                                        <p:cTn id="8" dur="750" fill="hold"/>
                                        <p:tgtEl>
                                          <p:spTgt spid="74"/>
                                        </p:tgtEl>
                                        <p:attrNameLst>
                                          <p:attrName>ppt_x</p:attrName>
                                        </p:attrNameLst>
                                      </p:cBhvr>
                                      <p:tavLst>
                                        <p:tav tm="0">
                                          <p:val>
                                            <p:strVal val="#ppt_x"/>
                                          </p:val>
                                        </p:tav>
                                        <p:tav tm="100000">
                                          <p:val>
                                            <p:strVal val="#ppt_x"/>
                                          </p:val>
                                        </p:tav>
                                      </p:tavLst>
                                    </p:anim>
                                    <p:anim calcmode="lin" valueType="num">
                                      <p:cBhvr>
                                        <p:cTn id="9" dur="75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750"/>
                                        <p:tgtEl>
                                          <p:spTgt spid="75"/>
                                        </p:tgtEl>
                                      </p:cBhvr>
                                    </p:animEffect>
                                    <p:anim calcmode="lin" valueType="num">
                                      <p:cBhvr>
                                        <p:cTn id="14" dur="750" fill="hold"/>
                                        <p:tgtEl>
                                          <p:spTgt spid="75"/>
                                        </p:tgtEl>
                                        <p:attrNameLst>
                                          <p:attrName>ppt_x</p:attrName>
                                        </p:attrNameLst>
                                      </p:cBhvr>
                                      <p:tavLst>
                                        <p:tav tm="0">
                                          <p:val>
                                            <p:strVal val="#ppt_x"/>
                                          </p:val>
                                        </p:tav>
                                        <p:tav tm="100000">
                                          <p:val>
                                            <p:strVal val="#ppt_x"/>
                                          </p:val>
                                        </p:tav>
                                      </p:tavLst>
                                    </p:anim>
                                    <p:anim calcmode="lin" valueType="num">
                                      <p:cBhvr>
                                        <p:cTn id="15" dur="675" decel="100000" fill="hold"/>
                                        <p:tgtEl>
                                          <p:spTgt spid="75"/>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75"/>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750"/>
                                        <p:tgtEl>
                                          <p:spTgt spid="83"/>
                                        </p:tgtEl>
                                      </p:cBhvr>
                                    </p:animEffect>
                                    <p:anim calcmode="lin" valueType="num">
                                      <p:cBhvr>
                                        <p:cTn id="21" dur="750" fill="hold"/>
                                        <p:tgtEl>
                                          <p:spTgt spid="83"/>
                                        </p:tgtEl>
                                        <p:attrNameLst>
                                          <p:attrName>ppt_x</p:attrName>
                                        </p:attrNameLst>
                                      </p:cBhvr>
                                      <p:tavLst>
                                        <p:tav tm="0">
                                          <p:val>
                                            <p:strVal val="#ppt_x"/>
                                          </p:val>
                                        </p:tav>
                                        <p:tav tm="100000">
                                          <p:val>
                                            <p:strVal val="#ppt_x"/>
                                          </p:val>
                                        </p:tav>
                                      </p:tavLst>
                                    </p:anim>
                                    <p:anim calcmode="lin" valueType="num">
                                      <p:cBhvr>
                                        <p:cTn id="22" dur="675" decel="100000" fill="hold"/>
                                        <p:tgtEl>
                                          <p:spTgt spid="83"/>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83"/>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37" presetClass="entr" presetSubtype="0"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750"/>
                                        <p:tgtEl>
                                          <p:spTgt spid="91"/>
                                        </p:tgtEl>
                                      </p:cBhvr>
                                    </p:animEffect>
                                    <p:anim calcmode="lin" valueType="num">
                                      <p:cBhvr>
                                        <p:cTn id="28" dur="750" fill="hold"/>
                                        <p:tgtEl>
                                          <p:spTgt spid="91"/>
                                        </p:tgtEl>
                                        <p:attrNameLst>
                                          <p:attrName>ppt_x</p:attrName>
                                        </p:attrNameLst>
                                      </p:cBhvr>
                                      <p:tavLst>
                                        <p:tav tm="0">
                                          <p:val>
                                            <p:strVal val="#ppt_x"/>
                                          </p:val>
                                        </p:tav>
                                        <p:tav tm="100000">
                                          <p:val>
                                            <p:strVal val="#ppt_x"/>
                                          </p:val>
                                        </p:tav>
                                      </p:tavLst>
                                    </p:anim>
                                    <p:anim calcmode="lin" valueType="num">
                                      <p:cBhvr>
                                        <p:cTn id="29" dur="675" decel="100000" fill="hold"/>
                                        <p:tgtEl>
                                          <p:spTgt spid="91"/>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91"/>
                                        </p:tgtEl>
                                        <p:attrNameLst>
                                          <p:attrName>ppt_y</p:attrName>
                                        </p:attrNameLst>
                                      </p:cBhvr>
                                      <p:tavLst>
                                        <p:tav tm="0">
                                          <p:val>
                                            <p:strVal val="#ppt_y-.03"/>
                                          </p:val>
                                        </p:tav>
                                        <p:tav tm="100000">
                                          <p:val>
                                            <p:strVal val="#ppt_y"/>
                                          </p:val>
                                        </p:tav>
                                      </p:tavLst>
                                    </p:anim>
                                  </p:childTnLst>
                                </p:cTn>
                              </p:par>
                            </p:childTnLst>
                          </p:cTn>
                        </p:par>
                        <p:par>
                          <p:cTn id="31" fill="hold">
                            <p:stCondLst>
                              <p:cond delay="4000"/>
                            </p:stCondLst>
                            <p:childTnLst>
                              <p:par>
                                <p:cTn id="32" presetID="37" presetClass="entr" presetSubtype="0" fill="hold" nodeType="after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750"/>
                                        <p:tgtEl>
                                          <p:spTgt spid="99"/>
                                        </p:tgtEl>
                                      </p:cBhvr>
                                    </p:animEffect>
                                    <p:anim calcmode="lin" valueType="num">
                                      <p:cBhvr>
                                        <p:cTn id="35" dur="750" fill="hold"/>
                                        <p:tgtEl>
                                          <p:spTgt spid="99"/>
                                        </p:tgtEl>
                                        <p:attrNameLst>
                                          <p:attrName>ppt_x</p:attrName>
                                        </p:attrNameLst>
                                      </p:cBhvr>
                                      <p:tavLst>
                                        <p:tav tm="0">
                                          <p:val>
                                            <p:strVal val="#ppt_x"/>
                                          </p:val>
                                        </p:tav>
                                        <p:tav tm="100000">
                                          <p:val>
                                            <p:strVal val="#ppt_x"/>
                                          </p:val>
                                        </p:tav>
                                      </p:tavLst>
                                    </p:anim>
                                    <p:anim calcmode="lin" valueType="num">
                                      <p:cBhvr>
                                        <p:cTn id="36" dur="675" decel="100000" fill="hold"/>
                                        <p:tgtEl>
                                          <p:spTgt spid="99"/>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抗原检测阳性处置流程</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5" name="流程图: 终止 4"/>
          <p:cNvSpPr/>
          <p:nvPr/>
        </p:nvSpPr>
        <p:spPr>
          <a:xfrm>
            <a:off x="7452178" y="2783784"/>
            <a:ext cx="1771338" cy="1002642"/>
          </a:xfrm>
          <a:prstGeom prst="flowChartTerminator">
            <a:avLst/>
          </a:prstGeom>
          <a:solidFill>
            <a:srgbClr val="C00000"/>
          </a:solidFill>
          <a:ln w="9525" cap="flat" cmpd="sng" algn="ctr">
            <a:solidFill>
              <a:schemeClr val="tx1"/>
            </a:solidFill>
            <a:prstDash val="solid"/>
            <a:miter lim="800000"/>
          </a:ln>
        </p:spPr>
        <p:txBody>
          <a:bodyPr rot="0" spcFirstLastPara="0" vert="horz" wrap="square" lIns="67213" tIns="33608" rIns="67213" bIns="33608" numCol="1" spcCol="0" rtlCol="0" fromWordArt="0" anchor="ctr" anchorCtr="0" forceAA="0" compatLnSpc="1">
            <a:noAutofit/>
          </a:bodyPr>
          <a:lstStyle/>
          <a:p>
            <a:pPr algn="ctr"/>
            <a:r>
              <a:rPr lang="zh-CN" altLang="en-US" kern="100" dirty="0">
                <a:solidFill>
                  <a:srgbClr val="FFFF00"/>
                </a:solidFill>
                <a:latin typeface="微软雅黑" panose="020B0503020204020204" charset="-122"/>
                <a:ea typeface="微软雅黑" panose="020B0503020204020204" charset="-122"/>
                <a:cs typeface="Times New Roman" panose="02020603050405020304" pitchFamily="18" charset="0"/>
              </a:rPr>
              <a:t>启动校园疫情防控应急响应</a:t>
            </a:r>
            <a:endParaRPr lang="zh-CN" altLang="en-US" kern="100" dirty="0">
              <a:latin typeface="微软雅黑" panose="020B0503020204020204" charset="-122"/>
              <a:ea typeface="微软雅黑" panose="020B0503020204020204" charset="-122"/>
              <a:cs typeface="Times New Roman" panose="02020603050405020304" pitchFamily="18" charset="0"/>
            </a:endParaRPr>
          </a:p>
        </p:txBody>
      </p:sp>
      <p:sp>
        <p:nvSpPr>
          <p:cNvPr id="6" name="矩形: 圆角 5"/>
          <p:cNvSpPr/>
          <p:nvPr/>
        </p:nvSpPr>
        <p:spPr>
          <a:xfrm>
            <a:off x="7256031" y="1586011"/>
            <a:ext cx="2163632" cy="720000"/>
          </a:xfrm>
          <a:prstGeom prst="roundRect">
            <a:avLst/>
          </a:prstGeom>
          <a:no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学校疫情防控领导小组</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7" name="矩形: 圆角 6"/>
          <p:cNvSpPr/>
          <p:nvPr/>
        </p:nvSpPr>
        <p:spPr>
          <a:xfrm>
            <a:off x="2437011" y="1578870"/>
            <a:ext cx="2177876" cy="720000"/>
          </a:xfrm>
          <a:prstGeom prst="roundRect">
            <a:avLst/>
          </a:prstGeom>
          <a:solidFill>
            <a:schemeClr val="bg1"/>
          </a:solidFill>
          <a:ln w="952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抗原自测</a:t>
            </a:r>
            <a:r>
              <a:rPr lang="zh-CN" altLang="zh-CN"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endParaRPr lang="zh-CN" altLang="zh-CN" kern="100" dirty="0">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8" name="矩形: 圆角 7"/>
          <p:cNvSpPr/>
          <p:nvPr/>
        </p:nvSpPr>
        <p:spPr>
          <a:xfrm>
            <a:off x="2442923" y="3769341"/>
            <a:ext cx="2177876" cy="90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zh-CN" kern="0" dirty="0">
                <a:solidFill>
                  <a:srgbClr val="000000"/>
                </a:solidFill>
                <a:latin typeface="微软雅黑" panose="020B0503020204020204" charset="-122"/>
                <a:ea typeface="微软雅黑" panose="020B0503020204020204" charset="-122"/>
                <a:cs typeface="宋体" panose="02010600030101010101" pitchFamily="2" charset="-122"/>
              </a:rPr>
              <a:t>转运至</a:t>
            </a: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指定场所</a:t>
            </a:r>
            <a:endParaRPr lang="en-US" altLang="zh-CN" kern="0" dirty="0">
              <a:solidFill>
                <a:srgbClr val="000000"/>
              </a:solidFill>
              <a:latin typeface="微软雅黑" panose="020B0503020204020204" charset="-122"/>
              <a:ea typeface="微软雅黑" panose="020B0503020204020204" charset="-122"/>
              <a:cs typeface="宋体" panose="02010600030101010101" pitchFamily="2" charset="-122"/>
            </a:endParaRPr>
          </a:p>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核酸采样复核</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9" name="矩形: 圆角 8"/>
          <p:cNvSpPr/>
          <p:nvPr/>
        </p:nvSpPr>
        <p:spPr>
          <a:xfrm>
            <a:off x="2434637" y="2706349"/>
            <a:ext cx="2177876" cy="720000"/>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100" dirty="0">
                <a:latin typeface="微软雅黑" panose="020B0503020204020204" charset="-122"/>
                <a:ea typeface="微软雅黑" panose="020B0503020204020204" charset="-122"/>
                <a:cs typeface="Times New Roman" panose="02020603050405020304" pitchFamily="18" charset="0"/>
              </a:rPr>
              <a:t>就地隔离</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10" name="矩形: 圆角 9"/>
          <p:cNvSpPr/>
          <p:nvPr/>
        </p:nvSpPr>
        <p:spPr>
          <a:xfrm>
            <a:off x="2560632" y="5239812"/>
            <a:ext cx="1901556" cy="892212"/>
          </a:xfrm>
          <a:prstGeom prst="roundRect">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kern="0" dirty="0">
                <a:solidFill>
                  <a:schemeClr val="bg1"/>
                </a:solidFill>
                <a:latin typeface="微软雅黑" panose="020B0503020204020204" charset="-122"/>
                <a:ea typeface="微软雅黑" panose="020B0503020204020204" charset="-122"/>
                <a:cs typeface="Times New Roman" panose="02020603050405020304" pitchFamily="18" charset="0"/>
              </a:rPr>
              <a:t>解除隔离</a:t>
            </a:r>
            <a:endParaRPr lang="en-US" altLang="zh-CN" kern="0" dirty="0">
              <a:solidFill>
                <a:schemeClr val="bg1"/>
              </a:solidFill>
              <a:latin typeface="微软雅黑" panose="020B0503020204020204" charset="-122"/>
              <a:ea typeface="微软雅黑" panose="020B0503020204020204" charset="-122"/>
              <a:cs typeface="Times New Roman" panose="02020603050405020304" pitchFamily="18" charset="0"/>
            </a:endParaRPr>
          </a:p>
          <a:p>
            <a:pPr algn="ctr"/>
            <a:r>
              <a:rPr lang="zh-CN" altLang="en-US" kern="0" dirty="0">
                <a:solidFill>
                  <a:schemeClr val="bg1"/>
                </a:solidFill>
                <a:latin typeface="微软雅黑" panose="020B0503020204020204" charset="-122"/>
                <a:ea typeface="微软雅黑" panose="020B0503020204020204" charset="-122"/>
                <a:cs typeface="Times New Roman" panose="02020603050405020304" pitchFamily="18" charset="0"/>
              </a:rPr>
              <a:t>终止应急响应</a:t>
            </a:r>
            <a:endParaRPr lang="zh-CN" altLang="zh-CN"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12" name="矩形: 圆角 11"/>
          <p:cNvSpPr/>
          <p:nvPr/>
        </p:nvSpPr>
        <p:spPr>
          <a:xfrm>
            <a:off x="5517905" y="5008001"/>
            <a:ext cx="1423514" cy="892212"/>
          </a:xfrm>
          <a:prstGeom prst="roundRect">
            <a:avLst/>
          </a:prstGeom>
          <a:solidFill>
            <a:schemeClr val="bg1"/>
          </a:solidFill>
          <a:ln w="9525">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kern="0" dirty="0">
                <a:solidFill>
                  <a:srgbClr val="000000"/>
                </a:solidFill>
                <a:latin typeface="微软雅黑" panose="020B0503020204020204" charset="-122"/>
                <a:ea typeface="微软雅黑" panose="020B0503020204020204" charset="-122"/>
                <a:cs typeface="宋体" panose="02010600030101010101" pitchFamily="2" charset="-122"/>
              </a:rPr>
              <a:t>阳性</a:t>
            </a:r>
            <a:r>
              <a:rPr lang="zh-CN" altLang="zh-CN" kern="0" dirty="0">
                <a:solidFill>
                  <a:srgbClr val="000000"/>
                </a:solidFill>
                <a:latin typeface="微软雅黑" panose="020B0503020204020204" charset="-122"/>
                <a:ea typeface="微软雅黑" panose="020B0503020204020204" charset="-122"/>
                <a:cs typeface="宋体" panose="02010600030101010101" pitchFamily="2" charset="-122"/>
              </a:rPr>
              <a:t>转运至定点医院</a:t>
            </a:r>
            <a:endParaRPr lang="zh-CN" altLang="zh-CN" kern="100" dirty="0">
              <a:latin typeface="微软雅黑" panose="020B0503020204020204" charset="-122"/>
              <a:ea typeface="微软雅黑" panose="020B0503020204020204" charset="-122"/>
              <a:cs typeface="Times New Roman" panose="02020603050405020304" pitchFamily="18" charset="0"/>
            </a:endParaRPr>
          </a:p>
        </p:txBody>
      </p:sp>
      <p:sp>
        <p:nvSpPr>
          <p:cNvPr id="13" name="矩形: 圆角 12"/>
          <p:cNvSpPr/>
          <p:nvPr/>
        </p:nvSpPr>
        <p:spPr>
          <a:xfrm>
            <a:off x="3538496" y="4761765"/>
            <a:ext cx="961968" cy="447671"/>
          </a:xfrm>
          <a:prstGeom prst="roundRect">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阴性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14" name="直接箭头连接符 13"/>
          <p:cNvCxnSpPr/>
          <p:nvPr/>
        </p:nvCxnSpPr>
        <p:spPr>
          <a:xfrm>
            <a:off x="3511410" y="4746281"/>
            <a:ext cx="0" cy="460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连接符: 肘形 15"/>
          <p:cNvCxnSpPr/>
          <p:nvPr/>
        </p:nvCxnSpPr>
        <p:spPr>
          <a:xfrm>
            <a:off x="4647884" y="4095487"/>
            <a:ext cx="1633173" cy="849415"/>
          </a:xfrm>
          <a:prstGeom prst="bentConnector3">
            <a:avLst>
              <a:gd name="adj1" fmla="val 9999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圆角 16"/>
          <p:cNvSpPr/>
          <p:nvPr/>
        </p:nvSpPr>
        <p:spPr>
          <a:xfrm>
            <a:off x="4768219" y="4188188"/>
            <a:ext cx="1076416" cy="668568"/>
          </a:xfrm>
          <a:prstGeom prst="roundRect">
            <a:avLst>
              <a:gd name="adj" fmla="val 50000"/>
            </a:avLst>
          </a:prstGeom>
          <a:solidFill>
            <a:schemeClr val="bg1"/>
          </a:solidFill>
          <a:ln w="9525">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kern="100" dirty="0">
                <a:solidFill>
                  <a:srgbClr val="FF0000"/>
                </a:solidFill>
                <a:latin typeface="微软雅黑" panose="020B0503020204020204" charset="-122"/>
                <a:ea typeface="微软雅黑" panose="020B0503020204020204" charset="-122"/>
                <a:cs typeface="Times New Roman" panose="02020603050405020304" pitchFamily="18" charset="0"/>
              </a:rPr>
              <a:t>阳性</a:t>
            </a:r>
            <a:r>
              <a:rPr lang="zh-CN" altLang="en-US" kern="100" dirty="0">
                <a:solidFill>
                  <a:schemeClr val="tx1"/>
                </a:solidFill>
                <a:latin typeface="微软雅黑" panose="020B0503020204020204" charset="-122"/>
                <a:ea typeface="微软雅黑" panose="020B0503020204020204" charset="-122"/>
                <a:cs typeface="Times New Roman" panose="02020603050405020304" pitchFamily="18" charset="0"/>
              </a:rPr>
              <a:t> </a:t>
            </a:r>
            <a:endParaRPr lang="zh-CN" altLang="zh-CN"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cxnSp>
        <p:nvCxnSpPr>
          <p:cNvPr id="18" name="直接箭头连接符 17"/>
          <p:cNvCxnSpPr>
            <a:stCxn id="7" idx="3"/>
            <a:endCxn id="6" idx="1"/>
          </p:cNvCxnSpPr>
          <p:nvPr/>
        </p:nvCxnSpPr>
        <p:spPr>
          <a:xfrm>
            <a:off x="4614887" y="1938870"/>
            <a:ext cx="2641144" cy="71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2"/>
            <a:endCxn id="9" idx="0"/>
          </p:cNvCxnSpPr>
          <p:nvPr/>
        </p:nvCxnSpPr>
        <p:spPr>
          <a:xfrm flipH="1">
            <a:off x="3523575" y="2298870"/>
            <a:ext cx="2374" cy="4074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9" idx="2"/>
            <a:endCxn id="8" idx="0"/>
          </p:cNvCxnSpPr>
          <p:nvPr/>
        </p:nvCxnSpPr>
        <p:spPr>
          <a:xfrm>
            <a:off x="3523575" y="3426349"/>
            <a:ext cx="8286" cy="342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6" idx="2"/>
            <a:endCxn id="5" idx="0"/>
          </p:cNvCxnSpPr>
          <p:nvPr/>
        </p:nvCxnSpPr>
        <p:spPr>
          <a:xfrm>
            <a:off x="8337847" y="2306011"/>
            <a:ext cx="0" cy="477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连接符: 肘形 21"/>
          <p:cNvCxnSpPr>
            <a:stCxn id="10" idx="2"/>
            <a:endCxn id="5" idx="3"/>
          </p:cNvCxnSpPr>
          <p:nvPr/>
        </p:nvCxnSpPr>
        <p:spPr>
          <a:xfrm rot="5400000" flipH="1" flipV="1">
            <a:off x="4944003" y="1852512"/>
            <a:ext cx="2846919" cy="5712106"/>
          </a:xfrm>
          <a:prstGeom prst="bentConnector4">
            <a:avLst>
              <a:gd name="adj1" fmla="val -8030"/>
              <a:gd name="adj2" fmla="val 104002"/>
            </a:avLst>
          </a:prstGeom>
          <a:ln cmpd="thickThin">
            <a:solidFill>
              <a:schemeClr val="tx1"/>
            </a:solidFill>
            <a:headEnd type="none"/>
            <a:tailEnd type="diamond"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1771"/>
            <a:ext cx="10515600" cy="779145"/>
          </a:xfrm>
        </p:spPr>
        <p:txBody>
          <a:bodyPr/>
          <a:lstStyle/>
          <a:p>
            <a:r>
              <a:rPr lang="zh-CN" altLang="zh-CN" dirty="0"/>
              <a:t>二</a:t>
            </a:r>
            <a:r>
              <a:rPr lang="zh-CN" altLang="en-US" dirty="0"/>
              <a:t>、</a:t>
            </a:r>
            <a:r>
              <a:rPr lang="zh-CN" altLang="zh-CN" dirty="0"/>
              <a:t>启动联防联控机制</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1" y="1600642"/>
            <a:ext cx="11016031" cy="4310301"/>
          </a:xfrm>
        </p:spPr>
        <p:txBody>
          <a:bodyPr>
            <a:normAutofit/>
          </a:bodyPr>
          <a:lstStyle/>
          <a:p>
            <a:pPr>
              <a:lnSpc>
                <a:spcPct val="100000"/>
              </a:lnSpc>
              <a:spcBef>
                <a:spcPts val="600"/>
              </a:spcBef>
              <a:spcAft>
                <a:spcPts val="600"/>
              </a:spcAft>
            </a:pPr>
            <a:r>
              <a:rPr lang="zh-CN" altLang="zh-CN" dirty="0"/>
              <a:t>在属地县级疫情防控领导</a:t>
            </a:r>
            <a:r>
              <a:rPr lang="zh-CN" altLang="zh-CN" dirty="0">
                <a:solidFill>
                  <a:srgbClr val="FF0000"/>
                </a:solidFill>
              </a:rPr>
              <a:t>指挥机构统一领导</a:t>
            </a:r>
            <a:r>
              <a:rPr lang="zh-CN" altLang="zh-CN" dirty="0"/>
              <a:t>下，成立学校疫情处置</a:t>
            </a:r>
            <a:r>
              <a:rPr lang="zh-CN" altLang="zh-CN" dirty="0">
                <a:solidFill>
                  <a:srgbClr val="FF0000"/>
                </a:solidFill>
              </a:rPr>
              <a:t>专班</a:t>
            </a:r>
            <a:r>
              <a:rPr lang="zh-CN" altLang="en-US" dirty="0"/>
              <a:t>。</a:t>
            </a:r>
            <a:endParaRPr lang="en-US" altLang="zh-CN" dirty="0">
              <a:latin typeface="微软雅黑" panose="020B0503020204020204" charset="-122"/>
              <a:ea typeface="微软雅黑" panose="020B0503020204020204" charset="-122"/>
            </a:endParaRPr>
          </a:p>
          <a:p>
            <a:pPr>
              <a:lnSpc>
                <a:spcPct val="100000"/>
              </a:lnSpc>
              <a:spcBef>
                <a:spcPts val="600"/>
              </a:spcBef>
              <a:spcAft>
                <a:spcPts val="600"/>
              </a:spcAft>
            </a:pPr>
            <a:r>
              <a:rPr lang="zh-CN" altLang="en-US" dirty="0">
                <a:latin typeface="微软雅黑" panose="020B0503020204020204" charset="-122"/>
                <a:ea typeface="微软雅黑" panose="020B0503020204020204" charset="-122"/>
              </a:rPr>
              <a:t>属地</a:t>
            </a:r>
            <a:r>
              <a:rPr lang="zh-CN" altLang="en-US" dirty="0">
                <a:solidFill>
                  <a:srgbClr val="FF0000"/>
                </a:solidFill>
                <a:latin typeface="微软雅黑" panose="020B0503020204020204" charset="-122"/>
                <a:ea typeface="微软雅黑" panose="020B0503020204020204" charset="-122"/>
              </a:rPr>
              <a:t>政府和相关部门</a:t>
            </a:r>
            <a:r>
              <a:rPr lang="zh-CN" altLang="en-US" dirty="0">
                <a:latin typeface="微软雅黑" panose="020B0503020204020204" charset="-122"/>
                <a:ea typeface="微软雅黑" panose="020B0503020204020204" charset="-122"/>
              </a:rPr>
              <a:t>第一时间介入，靠前指挥，建立“一对一”专项协作机制。</a:t>
            </a:r>
            <a:endParaRPr lang="en-US" altLang="zh-CN" dirty="0">
              <a:latin typeface="微软雅黑" panose="020B0503020204020204" charset="-122"/>
              <a:ea typeface="微软雅黑" panose="020B0503020204020204" charset="-122"/>
            </a:endParaRPr>
          </a:p>
          <a:p>
            <a:pPr>
              <a:lnSpc>
                <a:spcPct val="100000"/>
              </a:lnSpc>
              <a:spcBef>
                <a:spcPts val="600"/>
              </a:spcBef>
              <a:spcAft>
                <a:spcPts val="600"/>
              </a:spcAft>
            </a:pPr>
            <a:r>
              <a:rPr lang="zh-CN" altLang="en-US" dirty="0">
                <a:latin typeface="微软雅黑" panose="020B0503020204020204" charset="-122"/>
                <a:ea typeface="微软雅黑" panose="020B0503020204020204" charset="-122"/>
              </a:rPr>
              <a:t>派驻固定对接的“五大员”（包括教育、公安、卫生健康、市场监管及街道社区工作人员和相关专家）进驻学校，协助落实防控措施。</a:t>
            </a:r>
            <a:endParaRPr lang="en-US" altLang="zh-CN" dirty="0">
              <a:latin typeface="微软雅黑" panose="020B0503020204020204" charset="-122"/>
              <a:ea typeface="微软雅黑" panose="020B0503020204020204" charset="-122"/>
            </a:endParaRPr>
          </a:p>
          <a:p>
            <a:pPr>
              <a:lnSpc>
                <a:spcPct val="100000"/>
              </a:lnSpc>
              <a:spcBef>
                <a:spcPts val="600"/>
              </a:spcBef>
              <a:spcAft>
                <a:spcPts val="600"/>
              </a:spcAft>
            </a:pPr>
            <a:r>
              <a:rPr lang="zh-CN" altLang="zh-CN" dirty="0">
                <a:solidFill>
                  <a:srgbClr val="FF0000"/>
                </a:solidFill>
              </a:rPr>
              <a:t>依靠政府部门力量</a:t>
            </a:r>
            <a:r>
              <a:rPr lang="zh-CN" altLang="zh-CN" dirty="0"/>
              <a:t>紧急征用宾馆、交通工具，第一时间将排查出的密接</a:t>
            </a:r>
            <a:r>
              <a:rPr lang="zh-CN" altLang="en-US" dirty="0"/>
              <a:t>、</a:t>
            </a:r>
            <a:r>
              <a:rPr lang="zh-CN" altLang="zh-CN" dirty="0"/>
              <a:t>密接的密接协助转运至校外集中隔离点</a:t>
            </a:r>
            <a:r>
              <a:rPr lang="zh-CN" altLang="en-US" dirty="0"/>
              <a:t>。</a:t>
            </a:r>
            <a:endParaRPr lang="en-US" altLang="zh-CN" dirty="0"/>
          </a:p>
          <a:p>
            <a:pPr>
              <a:lnSpc>
                <a:spcPct val="100000"/>
              </a:lnSpc>
              <a:spcBef>
                <a:spcPts val="600"/>
              </a:spcBef>
              <a:spcAft>
                <a:spcPts val="600"/>
              </a:spcAft>
            </a:pPr>
            <a:r>
              <a:rPr lang="zh-CN" altLang="zh-CN" dirty="0"/>
              <a:t>明确疫情相关信息由属地相关部门</a:t>
            </a:r>
            <a:r>
              <a:rPr lang="zh-CN" altLang="zh-CN" dirty="0">
                <a:solidFill>
                  <a:srgbClr val="FF0000"/>
                </a:solidFill>
              </a:rPr>
              <a:t>扎口</a:t>
            </a:r>
            <a:r>
              <a:rPr lang="zh-CN" altLang="zh-CN" dirty="0"/>
              <a:t>，及时向社会发布事件信息或公告，并向各有关部门通报。</a:t>
            </a:r>
            <a:endParaRPr lang="zh-CN" altLang="zh-CN" dirty="0"/>
          </a:p>
          <a:p>
            <a:pPr>
              <a:lnSpc>
                <a:spcPct val="100000"/>
              </a:lnSpc>
              <a:spcBef>
                <a:spcPts val="600"/>
              </a:spcBef>
              <a:spcAft>
                <a:spcPts val="600"/>
              </a:spcAft>
            </a:pPr>
            <a:endParaRPr lang="zh-CN" altLang="en-US" dirty="0">
              <a:latin typeface="微软雅黑" panose="020B0503020204020204" charset="-122"/>
              <a:ea typeface="微软雅黑" panose="020B0503020204020204" charset="-122"/>
            </a:endParaRPr>
          </a:p>
        </p:txBody>
      </p:sp>
      <p:sp>
        <p:nvSpPr>
          <p:cNvPr id="5" name="矩形 4"/>
          <p:cNvSpPr/>
          <p:nvPr/>
        </p:nvSpPr>
        <p:spPr>
          <a:xfrm>
            <a:off x="8763000" y="5121217"/>
            <a:ext cx="317862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进驻学校后的办公地点？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进驻学校后的食宿安排？</a:t>
            </a:r>
            <a:endParaRPr lang="en-US" altLang="zh-CN" sz="20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三、启动校园应急响应</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511820" y="1686013"/>
            <a:ext cx="11070580" cy="3332301"/>
          </a:xfrm>
        </p:spPr>
        <p:txBody>
          <a:bodyPr>
            <a:normAutofit/>
          </a:bodyPr>
          <a:lstStyle/>
          <a:p>
            <a:pPr>
              <a:lnSpc>
                <a:spcPct val="100000"/>
              </a:lnSpc>
              <a:spcBef>
                <a:spcPts val="600"/>
              </a:spcBef>
              <a:spcAft>
                <a:spcPts val="600"/>
              </a:spcAft>
            </a:pPr>
            <a:r>
              <a:rPr lang="zh-CN" altLang="zh-CN" dirty="0"/>
              <a:t>学校新冠肺炎校园突发疫情应急处置工作领导小组、工作组立即进入应急状态</a:t>
            </a:r>
            <a:endParaRPr lang="en-US" altLang="zh-CN" dirty="0"/>
          </a:p>
          <a:p>
            <a:pPr>
              <a:lnSpc>
                <a:spcPct val="100000"/>
              </a:lnSpc>
              <a:spcBef>
                <a:spcPts val="600"/>
              </a:spcBef>
              <a:spcAft>
                <a:spcPts val="600"/>
              </a:spcAft>
            </a:pPr>
            <a:r>
              <a:rPr lang="zh-CN" altLang="zh-CN" dirty="0"/>
              <a:t>应急体系立即启动</a:t>
            </a:r>
            <a:endParaRPr lang="en-US" altLang="zh-CN" dirty="0"/>
          </a:p>
          <a:p>
            <a:pPr>
              <a:lnSpc>
                <a:spcPct val="100000"/>
              </a:lnSpc>
              <a:spcBef>
                <a:spcPts val="600"/>
              </a:spcBef>
              <a:spcAft>
                <a:spcPts val="600"/>
              </a:spcAft>
            </a:pPr>
            <a:r>
              <a:rPr lang="zh-CN" altLang="zh-CN" dirty="0"/>
              <a:t>应急人员立即到岗</a:t>
            </a:r>
            <a:endParaRPr lang="en-US" altLang="zh-CN" dirty="0"/>
          </a:p>
          <a:p>
            <a:pPr>
              <a:lnSpc>
                <a:spcPct val="100000"/>
              </a:lnSpc>
              <a:spcBef>
                <a:spcPts val="600"/>
              </a:spcBef>
              <a:spcAft>
                <a:spcPts val="600"/>
              </a:spcAft>
            </a:pPr>
            <a:r>
              <a:rPr lang="zh-CN" altLang="zh-CN" dirty="0"/>
              <a:t>应急处置立即展开</a:t>
            </a:r>
            <a:endParaRPr lang="en-US" altLang="zh-CN" dirty="0"/>
          </a:p>
          <a:p>
            <a:pPr>
              <a:lnSpc>
                <a:spcPct val="100000"/>
              </a:lnSpc>
              <a:spcBef>
                <a:spcPts val="600"/>
              </a:spcBef>
              <a:spcAft>
                <a:spcPts val="600"/>
              </a:spcAft>
            </a:pPr>
            <a:endParaRPr lang="en-US" altLang="zh-CN" sz="2800" dirty="0">
              <a:latin typeface="微软雅黑" panose="020B0503020204020204" charset="-122"/>
              <a:ea typeface="微软雅黑" panose="020B0503020204020204" charset="-122"/>
            </a:endParaRPr>
          </a:p>
          <a:p>
            <a:pPr>
              <a:lnSpc>
                <a:spcPct val="100000"/>
              </a:lnSpc>
              <a:spcBef>
                <a:spcPts val="600"/>
              </a:spcBef>
              <a:spcAft>
                <a:spcPts val="600"/>
              </a:spcAft>
            </a:pPr>
            <a:endParaRPr lang="zh-CN" altLang="en-US" sz="2800" dirty="0">
              <a:latin typeface="微软雅黑" panose="020B0503020204020204" charset="-122"/>
              <a:ea typeface="微软雅黑" panose="020B0503020204020204" charset="-122"/>
            </a:endParaRPr>
          </a:p>
        </p:txBody>
      </p:sp>
      <p:sp>
        <p:nvSpPr>
          <p:cNvPr id="10" name="矩形 9"/>
          <p:cNvSpPr/>
          <p:nvPr/>
        </p:nvSpPr>
        <p:spPr>
          <a:xfrm>
            <a:off x="7868376" y="4587427"/>
            <a:ext cx="317862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谁负责通知各工作组？</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何时召开第一次会议？</a:t>
            </a:r>
            <a:endParaRPr lang="zh-CN" altLang="en-US" sz="20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a:t>
            </a:r>
            <a:r>
              <a:rPr lang="zh-CN" altLang="zh-CN" dirty="0"/>
              <a:t>校园封闭与管控</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522825" y="1487155"/>
            <a:ext cx="10830975" cy="4674899"/>
          </a:xfrm>
        </p:spPr>
        <p:txBody>
          <a:bodyPr>
            <a:normAutofit/>
          </a:bodyPr>
          <a:lstStyle/>
          <a:p>
            <a:pPr>
              <a:lnSpc>
                <a:spcPct val="110000"/>
              </a:lnSpc>
              <a:spcBef>
                <a:spcPts val="600"/>
              </a:spcBef>
              <a:spcAft>
                <a:spcPts val="600"/>
              </a:spcAft>
            </a:pPr>
            <a:r>
              <a:rPr lang="zh-CN" altLang="zh-CN" sz="2000" dirty="0">
                <a:latin typeface="微软雅黑" panose="020B0503020204020204" charset="-122"/>
                <a:ea typeface="微软雅黑" panose="020B0503020204020204" charset="-122"/>
              </a:rPr>
              <a:t>发现核酸检测阳性人员后，经应急处置工作领导小组确认后立即实施校园封闭管理。</a:t>
            </a:r>
            <a:endParaRPr lang="en-US" altLang="zh-CN" sz="2000" dirty="0">
              <a:latin typeface="微软雅黑" panose="020B0503020204020204" charset="-122"/>
              <a:ea typeface="微软雅黑" panose="020B0503020204020204" charset="-122"/>
            </a:endParaRPr>
          </a:p>
          <a:p>
            <a:pPr>
              <a:lnSpc>
                <a:spcPct val="110000"/>
              </a:lnSpc>
              <a:spcBef>
                <a:spcPts val="600"/>
              </a:spcBef>
              <a:spcAft>
                <a:spcPts val="600"/>
              </a:spcAft>
            </a:pPr>
            <a:r>
              <a:rPr lang="zh-CN" altLang="en-US" sz="2000" dirty="0">
                <a:latin typeface="微软雅黑" panose="020B0503020204020204" charset="-122"/>
                <a:ea typeface="微软雅黑" panose="020B0503020204020204" charset="-122"/>
              </a:rPr>
              <a:t>学校大门道闸全部关闭，人员只进不出，病例轨迹涉及场所按要求实施封闭管理。</a:t>
            </a:r>
            <a:endParaRPr lang="en-US" altLang="zh-CN" sz="2000" dirty="0">
              <a:latin typeface="微软雅黑" panose="020B0503020204020204" charset="-122"/>
              <a:ea typeface="微软雅黑" panose="020B0503020204020204" charset="-122"/>
            </a:endParaRPr>
          </a:p>
          <a:p>
            <a:pPr>
              <a:lnSpc>
                <a:spcPct val="110000"/>
              </a:lnSpc>
              <a:spcBef>
                <a:spcPts val="600"/>
              </a:spcBef>
              <a:spcAft>
                <a:spcPts val="600"/>
              </a:spcAft>
            </a:pPr>
            <a:r>
              <a:rPr lang="zh-CN" altLang="zh-CN" sz="2000" dirty="0"/>
              <a:t>立即停止校园内一切教学、科研活动、行政办公会议、文娱体育活动等</a:t>
            </a:r>
            <a:r>
              <a:rPr lang="zh-CN" altLang="en-US" sz="2000" dirty="0"/>
              <a:t>。</a:t>
            </a:r>
            <a:endParaRPr lang="en-US" altLang="zh-CN" sz="2000" dirty="0"/>
          </a:p>
          <a:p>
            <a:pPr>
              <a:lnSpc>
                <a:spcPct val="110000"/>
              </a:lnSpc>
              <a:spcBef>
                <a:spcPts val="600"/>
              </a:spcBef>
              <a:spcAft>
                <a:spcPts val="600"/>
              </a:spcAft>
            </a:pPr>
            <a:r>
              <a:rPr lang="zh-CN" altLang="zh-CN" sz="2000" dirty="0"/>
              <a:t>半小时内通知到每一位师生员工，教职员工全部在办公室待命，学生在党委学工部、学院、辅导员组织下有序回到宿舍待命。</a:t>
            </a:r>
            <a:endParaRPr lang="en-US" altLang="zh-CN" sz="2000" dirty="0"/>
          </a:p>
          <a:p>
            <a:pPr>
              <a:lnSpc>
                <a:spcPct val="110000"/>
              </a:lnSpc>
              <a:spcBef>
                <a:spcPts val="600"/>
              </a:spcBef>
              <a:spcAft>
                <a:spcPts val="600"/>
              </a:spcAft>
            </a:pPr>
            <a:r>
              <a:rPr lang="zh-CN" altLang="zh-CN" sz="2000" dirty="0"/>
              <a:t>一小时内，以应急处置工作领导小组名义向师生员工发送《校园突发疫情情况告知书》</a:t>
            </a:r>
            <a:r>
              <a:rPr lang="zh-CN" altLang="en-US" sz="2000" dirty="0"/>
              <a:t>。</a:t>
            </a:r>
            <a:endParaRPr lang="en-US" altLang="zh-CN" sz="2000" dirty="0"/>
          </a:p>
          <a:p>
            <a:pPr>
              <a:lnSpc>
                <a:spcPct val="110000"/>
              </a:lnSpc>
              <a:spcBef>
                <a:spcPts val="600"/>
              </a:spcBef>
              <a:spcAft>
                <a:spcPts val="600"/>
              </a:spcAft>
            </a:pPr>
            <a:r>
              <a:rPr lang="zh-CN" altLang="zh-CN" sz="2000" dirty="0"/>
              <a:t>加强校门口安保和校内安全巡查</a:t>
            </a:r>
            <a:r>
              <a:rPr lang="zh-CN" altLang="en-US" sz="2000" dirty="0"/>
              <a:t>。</a:t>
            </a:r>
            <a:endParaRPr lang="en-US" altLang="zh-CN" sz="2000" dirty="0"/>
          </a:p>
          <a:p>
            <a:pPr>
              <a:lnSpc>
                <a:spcPct val="110000"/>
              </a:lnSpc>
              <a:spcBef>
                <a:spcPts val="600"/>
              </a:spcBef>
              <a:spcAft>
                <a:spcPts val="600"/>
              </a:spcAft>
            </a:pPr>
            <a:r>
              <a:rPr lang="zh-CN" altLang="zh-CN" sz="2000" dirty="0"/>
              <a:t>校外师生员工做好个人防护，减少外出，主动向所在社区报备。</a:t>
            </a:r>
            <a:endParaRPr lang="en-US" altLang="zh-CN" sz="2000" dirty="0">
              <a:latin typeface="微软雅黑" panose="020B0503020204020204" charset="-122"/>
              <a:ea typeface="微软雅黑" panose="020B0503020204020204" charset="-122"/>
            </a:endParaRPr>
          </a:p>
          <a:p>
            <a:pPr>
              <a:lnSpc>
                <a:spcPct val="110000"/>
              </a:lnSpc>
              <a:spcBef>
                <a:spcPts val="600"/>
              </a:spcBef>
              <a:spcAft>
                <a:spcPts val="600"/>
              </a:spcAft>
            </a:pPr>
            <a:endParaRPr lang="en-US" altLang="zh-CN" sz="2000" dirty="0">
              <a:latin typeface="微软雅黑" panose="020B0503020204020204" charset="-122"/>
              <a:ea typeface="微软雅黑" panose="020B0503020204020204" charset="-122"/>
            </a:endParaRPr>
          </a:p>
          <a:p>
            <a:pPr>
              <a:lnSpc>
                <a:spcPct val="110000"/>
              </a:lnSpc>
              <a:spcBef>
                <a:spcPts val="600"/>
              </a:spcBef>
              <a:spcAft>
                <a:spcPts val="600"/>
              </a:spcAft>
            </a:pPr>
            <a:endParaRPr lang="en-US" altLang="zh-CN" sz="2000" dirty="0">
              <a:latin typeface="微软雅黑" panose="020B0503020204020204" charset="-122"/>
              <a:ea typeface="微软雅黑" panose="020B0503020204020204" charset="-122"/>
            </a:endParaRPr>
          </a:p>
          <a:p>
            <a:pPr>
              <a:lnSpc>
                <a:spcPct val="110000"/>
              </a:lnSpc>
              <a:spcBef>
                <a:spcPts val="600"/>
              </a:spcBef>
              <a:spcAft>
                <a:spcPts val="600"/>
              </a:spcAft>
            </a:pPr>
            <a:endParaRPr lang="zh-CN" altLang="zh-CN" sz="2000" dirty="0">
              <a:latin typeface="微软雅黑" panose="020B0503020204020204" charset="-122"/>
              <a:ea typeface="微软雅黑" panose="020B0503020204020204" charset="-122"/>
            </a:endParaRPr>
          </a:p>
          <a:p>
            <a:pPr>
              <a:lnSpc>
                <a:spcPct val="110000"/>
              </a:lnSpc>
              <a:spcBef>
                <a:spcPts val="600"/>
              </a:spcBef>
              <a:spcAft>
                <a:spcPts val="600"/>
              </a:spcAft>
            </a:pPr>
            <a:endParaRPr lang="en-US" altLang="zh-CN" sz="2000" dirty="0">
              <a:latin typeface="微软雅黑" panose="020B0503020204020204" charset="-122"/>
              <a:ea typeface="微软雅黑" panose="020B0503020204020204" charset="-122"/>
            </a:endParaRPr>
          </a:p>
          <a:p>
            <a:pPr>
              <a:lnSpc>
                <a:spcPct val="110000"/>
              </a:lnSpc>
              <a:spcBef>
                <a:spcPts val="600"/>
              </a:spcBef>
              <a:spcAft>
                <a:spcPts val="600"/>
              </a:spcAft>
            </a:pPr>
            <a:endParaRPr lang="zh-CN" altLang="en-US" sz="2000" dirty="0">
              <a:latin typeface="微软雅黑" panose="020B0503020204020204" charset="-122"/>
              <a:ea typeface="微软雅黑" panose="020B0503020204020204" charset="-122"/>
            </a:endParaRPr>
          </a:p>
        </p:txBody>
      </p:sp>
      <p:sp>
        <p:nvSpPr>
          <p:cNvPr id="5" name="矩形 4"/>
          <p:cNvSpPr/>
          <p:nvPr/>
        </p:nvSpPr>
        <p:spPr>
          <a:xfrm>
            <a:off x="8229600" y="5010058"/>
            <a:ext cx="3733799"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defTabSz="914400" eaLnBrk="1" fontAlgn="auto" hangingPunct="1">
              <a:spcBef>
                <a:spcPts val="0"/>
              </a:spcBef>
              <a:spcAft>
                <a:spcPts val="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0"/>
              </a:spcBef>
              <a:spcAft>
                <a:spcPts val="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谁发通知？</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0"/>
              </a:spcBef>
              <a:spcAft>
                <a:spcPts val="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如何通知？</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0"/>
              </a:spcBef>
              <a:spcAft>
                <a:spcPts val="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如何确保每位师生收到通知？</a:t>
            </a:r>
            <a:endParaRPr lang="zh-CN" altLang="en-US" sz="20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五</a:t>
            </a:r>
            <a:r>
              <a:rPr lang="zh-CN" altLang="en-US" dirty="0"/>
              <a:t>、协助流调与风险人群排查</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555484" y="1861900"/>
            <a:ext cx="7641459" cy="3766014"/>
          </a:xfrm>
        </p:spPr>
        <p:txBody>
          <a:bodyPr>
            <a:normAutofit/>
          </a:bodyPr>
          <a:lstStyle/>
          <a:p>
            <a:pPr>
              <a:lnSpc>
                <a:spcPct val="110000"/>
              </a:lnSpc>
              <a:spcBef>
                <a:spcPts val="600"/>
              </a:spcBef>
              <a:spcAft>
                <a:spcPts val="600"/>
              </a:spcAft>
            </a:pPr>
            <a:r>
              <a:rPr lang="zh-CN" altLang="en-US" dirty="0">
                <a:latin typeface="微软雅黑" panose="020B0503020204020204" charset="-122"/>
                <a:ea typeface="微软雅黑" panose="020B0503020204020204" charset="-122"/>
              </a:rPr>
              <a:t>迅速协助流调专班开展流行病学调查，排查病例行动轨迹，开展传播风险评估，精准划定风险区域。</a:t>
            </a:r>
            <a:endParaRPr lang="en-US" altLang="zh-CN" dirty="0">
              <a:latin typeface="微软雅黑" panose="020B0503020204020204" charset="-122"/>
              <a:ea typeface="微软雅黑" panose="020B0503020204020204" charset="-122"/>
            </a:endParaRPr>
          </a:p>
          <a:p>
            <a:pPr>
              <a:lnSpc>
                <a:spcPct val="110000"/>
              </a:lnSpc>
              <a:spcBef>
                <a:spcPts val="600"/>
              </a:spcBef>
              <a:spcAft>
                <a:spcPts val="600"/>
              </a:spcAft>
            </a:pPr>
            <a:r>
              <a:rPr lang="zh-CN" altLang="en-US" dirty="0">
                <a:latin typeface="微软雅黑" panose="020B0503020204020204" charset="-122"/>
                <a:ea typeface="微软雅黑" panose="020B0503020204020204" charset="-122"/>
              </a:rPr>
              <a:t>按要求调查收集师生员工相关信息，协助开展风险人群排查。</a:t>
            </a:r>
            <a:endParaRPr lang="en-US" altLang="zh-CN" dirty="0">
              <a:latin typeface="微软雅黑" panose="020B0503020204020204" charset="-122"/>
              <a:ea typeface="微软雅黑" panose="020B0503020204020204" charset="-122"/>
            </a:endParaRPr>
          </a:p>
          <a:p>
            <a:pPr>
              <a:lnSpc>
                <a:spcPct val="110000"/>
              </a:lnSpc>
              <a:spcBef>
                <a:spcPts val="600"/>
              </a:spcBef>
              <a:spcAft>
                <a:spcPts val="600"/>
              </a:spcAft>
            </a:pPr>
            <a:r>
              <a:rPr lang="zh-CN" altLang="en-US" dirty="0">
                <a:latin typeface="微软雅黑" panose="020B0503020204020204" charset="-122"/>
                <a:ea typeface="微软雅黑" panose="020B0503020204020204" charset="-122"/>
              </a:rPr>
              <a:t>每日统计汇总各类人员的健康信息、核酸检测结果，分析流行态势，评估防控效果，制作简报。</a:t>
            </a:r>
            <a:endParaRPr lang="en-US" altLang="zh-CN" dirty="0">
              <a:latin typeface="微软雅黑" panose="020B0503020204020204" charset="-122"/>
              <a:ea typeface="微软雅黑" panose="020B0503020204020204" charset="-122"/>
            </a:endParaRPr>
          </a:p>
          <a:p>
            <a:pPr>
              <a:lnSpc>
                <a:spcPct val="110000"/>
              </a:lnSpc>
              <a:spcBef>
                <a:spcPts val="600"/>
              </a:spcBef>
              <a:spcAft>
                <a:spcPts val="600"/>
              </a:spcAft>
            </a:pPr>
            <a:r>
              <a:rPr lang="zh-CN" altLang="en-US" dirty="0">
                <a:latin typeface="微软雅黑" panose="020B0503020204020204" charset="-122"/>
                <a:ea typeface="微软雅黑" panose="020B0503020204020204" charset="-122"/>
              </a:rPr>
              <a:t>提出防控建议。</a:t>
            </a:r>
            <a:endParaRPr lang="zh-CN" altLang="en-US" dirty="0">
              <a:latin typeface="微软雅黑" panose="020B0503020204020204" charset="-122"/>
              <a:ea typeface="微软雅黑" panose="020B0503020204020204" charset="-122"/>
            </a:endParaRPr>
          </a:p>
        </p:txBody>
      </p:sp>
      <p:sp>
        <p:nvSpPr>
          <p:cNvPr id="6" name="文本框 5"/>
          <p:cNvSpPr txBox="1"/>
          <p:nvPr/>
        </p:nvSpPr>
        <p:spPr>
          <a:xfrm>
            <a:off x="8523514" y="2030961"/>
            <a:ext cx="3331027" cy="3130088"/>
          </a:xfrm>
          <a:prstGeom prst="rect">
            <a:avLst/>
          </a:prstGeom>
          <a:noFill/>
          <a:ln>
            <a:solidFill>
              <a:srgbClr val="C00000"/>
            </a:solidFill>
          </a:ln>
        </p:spPr>
        <p:txBody>
          <a:bodyPr wrap="square" rtlCol="0">
            <a:spAutoFit/>
          </a:bodyPr>
          <a:lstStyle/>
          <a:p>
            <a:pPr lvl="0" algn="ctr" defTabSz="914400" eaLnBrk="1" fontAlgn="auto" hangingPunct="1">
              <a:lnSpc>
                <a:spcPct val="125000"/>
              </a:lnSpc>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专业的流调溯源工作由疾控等专业机构完成</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学校开展流调便于快速排查病例行动轨迹，开展传播风险评估</a:t>
            </a:r>
            <a:endParaRPr lang="zh-CN" altLang="en-US" sz="2000" dirty="0">
              <a:latin typeface="微软雅黑" panose="020B0503020204020204" charset="-122"/>
              <a:ea typeface="微软雅黑" panose="020B0503020204020204" charset="-122"/>
            </a:endParaRPr>
          </a:p>
          <a:p>
            <a:pPr>
              <a:lnSpc>
                <a:spcPct val="120000"/>
              </a:lnSpc>
            </a:pPr>
            <a:endParaRPr lang="zh-CN" altLang="en-US" sz="2000" dirty="0"/>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接触者类型判定</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p:txBody>
          <a:bodyPr>
            <a:normAutofit/>
          </a:bodyPr>
          <a:lstStyle/>
          <a:p>
            <a:pPr>
              <a:lnSpc>
                <a:spcPct val="120000"/>
              </a:lnSpc>
              <a:spcBef>
                <a:spcPts val="600"/>
              </a:spcBef>
              <a:spcAft>
                <a:spcPts val="600"/>
              </a:spcAft>
            </a:pPr>
            <a:r>
              <a:rPr lang="zh-CN" altLang="zh-CN" b="1" dirty="0">
                <a:solidFill>
                  <a:srgbClr val="3333FF"/>
                </a:solidFill>
              </a:rPr>
              <a:t>密切接触者：</a:t>
            </a:r>
            <a:r>
              <a:rPr lang="zh-CN" altLang="zh-CN" sz="2000" dirty="0"/>
              <a:t>指疑似病例和确诊病例症状出现前</a:t>
            </a:r>
            <a:r>
              <a:rPr lang="en-US" altLang="zh-CN" sz="2000" dirty="0"/>
              <a:t>2</a:t>
            </a:r>
            <a:r>
              <a:rPr lang="zh-CN" altLang="zh-CN" sz="2000" dirty="0"/>
              <a:t>天开始，或无症状感染者标本采样前</a:t>
            </a:r>
            <a:r>
              <a:rPr lang="en-US" altLang="zh-CN" sz="2000" dirty="0"/>
              <a:t>2</a:t>
            </a:r>
            <a:r>
              <a:rPr lang="zh-CN" altLang="zh-CN" sz="2000" dirty="0"/>
              <a:t>天开始，与其有近距离接触但未采取有效防护的人员。</a:t>
            </a:r>
            <a:endParaRPr lang="zh-CN" altLang="zh-CN" sz="2000" dirty="0"/>
          </a:p>
          <a:p>
            <a:pPr>
              <a:lnSpc>
                <a:spcPct val="120000"/>
              </a:lnSpc>
              <a:spcBef>
                <a:spcPts val="600"/>
              </a:spcBef>
              <a:spcAft>
                <a:spcPts val="600"/>
              </a:spcAft>
            </a:pPr>
            <a:r>
              <a:rPr lang="zh-CN" altLang="zh-CN" b="1" dirty="0">
                <a:solidFill>
                  <a:srgbClr val="3333FF"/>
                </a:solidFill>
              </a:rPr>
              <a:t>密接的密接：</a:t>
            </a:r>
            <a:r>
              <a:rPr lang="zh-CN" altLang="zh-CN" sz="2000" dirty="0"/>
              <a:t>对与感染风险较高的密切接触者共同居住和工作等接触频繁的人员可判定为密接的密接。</a:t>
            </a:r>
            <a:r>
              <a:rPr lang="zh-CN" altLang="zh-CN" sz="2000" dirty="0">
                <a:solidFill>
                  <a:srgbClr val="FF0000"/>
                </a:solidFill>
              </a:rPr>
              <a:t>出现校园聚集性疫情、传播链不易明确时，应迅速进行</a:t>
            </a:r>
            <a:r>
              <a:rPr lang="zh-CN" altLang="zh-CN" sz="2000" dirty="0">
                <a:solidFill>
                  <a:srgbClr val="3333FF"/>
                </a:solidFill>
              </a:rPr>
              <a:t>封控管理</a:t>
            </a:r>
            <a:r>
              <a:rPr lang="zh-CN" altLang="zh-CN" sz="2000" dirty="0">
                <a:solidFill>
                  <a:srgbClr val="FF0000"/>
                </a:solidFill>
              </a:rPr>
              <a:t>，优先做好密切接触者的追踪，不再强调判定该范围内密接的密接。</a:t>
            </a:r>
            <a:endParaRPr lang="zh-CN" altLang="zh-CN" sz="2000" dirty="0">
              <a:solidFill>
                <a:srgbClr val="FF0000"/>
              </a:solidFill>
            </a:endParaRPr>
          </a:p>
          <a:p>
            <a:pPr>
              <a:lnSpc>
                <a:spcPct val="120000"/>
              </a:lnSpc>
              <a:spcBef>
                <a:spcPts val="600"/>
              </a:spcBef>
              <a:spcAft>
                <a:spcPts val="600"/>
              </a:spcAft>
            </a:pPr>
            <a:r>
              <a:rPr lang="zh-CN" altLang="zh-CN" b="1" dirty="0">
                <a:solidFill>
                  <a:srgbClr val="3333FF"/>
                </a:solidFill>
              </a:rPr>
              <a:t>一般接触者：</a:t>
            </a:r>
            <a:r>
              <a:rPr lang="zh-CN" altLang="zh-CN" sz="2000" dirty="0"/>
              <a:t>与疑似病例、确诊病例和无症状感染者在乘坐飞机、火车和轮船等同一交通工具、共同生活、学习、工作以及诊疗过程中有过接触，或共同暴露于婚（丧）宴、商场、农贸（集贸）市场、公交车站、地铁内等公共场所的人员，但不符合密切接触者判定原则的人员，为一般接触者。</a:t>
            </a:r>
            <a:endParaRPr lang="zh-CN" altLang="en-US" sz="2000" dirty="0"/>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六</a:t>
            </a:r>
            <a:r>
              <a:rPr lang="zh-CN" altLang="en-US" dirty="0"/>
              <a:t>、</a:t>
            </a:r>
            <a:r>
              <a:rPr lang="zh-CN" altLang="zh-CN" dirty="0"/>
              <a:t>健康管理与监测</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409494" y="1484081"/>
            <a:ext cx="11152029" cy="1706229"/>
          </a:xfrm>
        </p:spPr>
        <p:txBody>
          <a:bodyPr>
            <a:normAutofit fontScale="92500"/>
          </a:bodyPr>
          <a:lstStyle/>
          <a:p>
            <a:pPr>
              <a:lnSpc>
                <a:spcPct val="100000"/>
              </a:lnSpc>
              <a:spcBef>
                <a:spcPts val="600"/>
              </a:spcBef>
              <a:spcAft>
                <a:spcPts val="600"/>
              </a:spcAft>
            </a:pPr>
            <a:r>
              <a:rPr lang="zh-CN" altLang="en-US" sz="2800" dirty="0"/>
              <a:t>基于流调和风险排查结果，对师生员工分类进行健康管理、健康监测和感染者筛查。</a:t>
            </a:r>
            <a:endParaRPr lang="en-US" altLang="zh-CN" sz="2800" dirty="0"/>
          </a:p>
          <a:p>
            <a:pPr>
              <a:lnSpc>
                <a:spcPct val="100000"/>
              </a:lnSpc>
              <a:spcBef>
                <a:spcPts val="600"/>
              </a:spcBef>
              <a:spcAft>
                <a:spcPts val="600"/>
              </a:spcAft>
            </a:pPr>
            <a:r>
              <a:rPr lang="zh-CN" altLang="en-US" sz="2800" dirty="0"/>
              <a:t>筛查以核酸检测为主，根据疫情防控需要学校可结合使用新冠抗原检测。</a:t>
            </a:r>
            <a:endParaRPr lang="zh-CN" altLang="en-US" sz="2800" dirty="0"/>
          </a:p>
        </p:txBody>
      </p:sp>
      <p:sp>
        <p:nvSpPr>
          <p:cNvPr id="5" name="矩形 4"/>
          <p:cNvSpPr/>
          <p:nvPr/>
        </p:nvSpPr>
        <p:spPr>
          <a:xfrm>
            <a:off x="1805811" y="3959397"/>
            <a:ext cx="4573218" cy="14773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微软雅黑" panose="020B0503020204020204" charset="-122"/>
                <a:ea typeface="微软雅黑" panose="020B0503020204020204" charset="-122"/>
              </a:rPr>
              <a:t>在学校疫情处置专班要求时限内协助社区防控组转运至当地政府安排的集中隔离场所，接受集中隔离医学观察和定期核酸检测。</a:t>
            </a:r>
            <a:endParaRPr lang="zh-CN" altLang="en-US" sz="2000" dirty="0">
              <a:latin typeface="微软雅黑" panose="020B0503020204020204" charset="-122"/>
              <a:ea typeface="微软雅黑" panose="020B0503020204020204" charset="-122"/>
            </a:endParaRPr>
          </a:p>
        </p:txBody>
      </p:sp>
      <p:sp>
        <p:nvSpPr>
          <p:cNvPr id="6" name="矩形 5"/>
          <p:cNvSpPr/>
          <p:nvPr/>
        </p:nvSpPr>
        <p:spPr>
          <a:xfrm>
            <a:off x="609911" y="3947700"/>
            <a:ext cx="488990"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CN" altLang="zh-CN" dirty="0">
                <a:latin typeface="微软雅黑" panose="020B0503020204020204" charset="-122"/>
                <a:ea typeface="微软雅黑" panose="020B0503020204020204" charset="-122"/>
              </a:rPr>
              <a:t>密切接触者</a:t>
            </a:r>
            <a:endParaRPr lang="zh-CN" altLang="en-US" dirty="0"/>
          </a:p>
        </p:txBody>
      </p:sp>
      <p:sp>
        <p:nvSpPr>
          <p:cNvPr id="8" name="矩形 7"/>
          <p:cNvSpPr/>
          <p:nvPr/>
        </p:nvSpPr>
        <p:spPr>
          <a:xfrm>
            <a:off x="1180724" y="3949701"/>
            <a:ext cx="488990"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zh-CN" altLang="zh-CN" dirty="0">
                <a:latin typeface="微软雅黑" panose="020B0503020204020204" charset="-122"/>
                <a:ea typeface="微软雅黑" panose="020B0503020204020204" charset="-122"/>
              </a:rPr>
              <a:t>密</a:t>
            </a:r>
            <a:r>
              <a:rPr lang="zh-CN" altLang="en-US" dirty="0">
                <a:latin typeface="微软雅黑" panose="020B0503020204020204" charset="-122"/>
                <a:ea typeface="微软雅黑" panose="020B0503020204020204" charset="-122"/>
              </a:rPr>
              <a:t>接的密接</a:t>
            </a:r>
            <a:endParaRPr lang="zh-CN" altLang="en-US" dirty="0"/>
          </a:p>
        </p:txBody>
      </p:sp>
      <p:sp>
        <p:nvSpPr>
          <p:cNvPr id="9" name="矩形 8"/>
          <p:cNvSpPr/>
          <p:nvPr/>
        </p:nvSpPr>
        <p:spPr>
          <a:xfrm>
            <a:off x="7552623" y="3947700"/>
            <a:ext cx="4171291" cy="147732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spcBef>
                <a:spcPts val="600"/>
              </a:spcBef>
              <a:spcAft>
                <a:spcPts val="600"/>
              </a:spcAft>
            </a:pPr>
            <a:r>
              <a:rPr lang="zh-CN" altLang="en-US" sz="2000" dirty="0">
                <a:latin typeface="微软雅黑" panose="020B0503020204020204" charset="-122"/>
                <a:ea typeface="微软雅黑" panose="020B0503020204020204" charset="-122"/>
              </a:rPr>
              <a:t>健康风险告知和个人健康监测。</a:t>
            </a:r>
            <a:endParaRPr lang="en-US" altLang="zh-CN" sz="2000" dirty="0">
              <a:latin typeface="微软雅黑" panose="020B0503020204020204" charset="-122"/>
              <a:ea typeface="微软雅黑" panose="020B0503020204020204" charset="-122"/>
            </a:endParaRPr>
          </a:p>
          <a:p>
            <a:pPr>
              <a:spcBef>
                <a:spcPts val="600"/>
              </a:spcBef>
              <a:spcAft>
                <a:spcPts val="600"/>
              </a:spcAft>
            </a:pPr>
            <a:r>
              <a:rPr lang="zh-CN" altLang="en-US" sz="2000" dirty="0">
                <a:latin typeface="微软雅黑" panose="020B0503020204020204" charset="-122"/>
                <a:ea typeface="微软雅黑" panose="020B0503020204020204" charset="-122"/>
              </a:rPr>
              <a:t>核酸检测频次按学校疫情处置专班要求执行。</a:t>
            </a:r>
            <a:endParaRPr lang="zh-CN" altLang="en-US" sz="2000" dirty="0">
              <a:latin typeface="微软雅黑" panose="020B0503020204020204" charset="-122"/>
              <a:ea typeface="微软雅黑" panose="020B0503020204020204" charset="-122"/>
            </a:endParaRPr>
          </a:p>
        </p:txBody>
      </p:sp>
      <p:sp>
        <p:nvSpPr>
          <p:cNvPr id="10" name="矩形 9"/>
          <p:cNvSpPr/>
          <p:nvPr/>
        </p:nvSpPr>
        <p:spPr>
          <a:xfrm>
            <a:off x="7063632" y="3959397"/>
            <a:ext cx="48899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dirty="0">
                <a:latin typeface="微软雅黑" panose="020B0503020204020204" charset="-122"/>
                <a:ea typeface="微软雅黑" panose="020B0503020204020204" charset="-122"/>
              </a:rPr>
              <a:t>一般接触者</a:t>
            </a:r>
            <a:endParaRPr lang="zh-CN" altLang="en-US" dirty="0"/>
          </a:p>
        </p:txBody>
      </p:sp>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六</a:t>
            </a:r>
            <a:r>
              <a:rPr lang="zh-CN" altLang="en-US" dirty="0"/>
              <a:t>、</a:t>
            </a:r>
            <a:r>
              <a:rPr lang="zh-CN" altLang="zh-CN" dirty="0"/>
              <a:t>健康管理与监测</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519986" y="1422840"/>
            <a:ext cx="7905558" cy="4012320"/>
          </a:xfrm>
        </p:spPr>
        <p:txBody>
          <a:bodyPr>
            <a:normAutofit/>
          </a:bodyPr>
          <a:lstStyle/>
          <a:p>
            <a:pPr>
              <a:lnSpc>
                <a:spcPct val="100000"/>
              </a:lnSpc>
              <a:spcBef>
                <a:spcPts val="600"/>
              </a:spcBef>
              <a:buFont typeface="Wingdings" panose="05000000000000000000" pitchFamily="2" charset="2"/>
              <a:buChar char="p"/>
            </a:pPr>
            <a:r>
              <a:rPr lang="zh-CN" altLang="zh-CN" b="1" dirty="0"/>
              <a:t>核酸检测点设置</a:t>
            </a:r>
            <a:endParaRPr lang="zh-CN" altLang="zh-CN" dirty="0"/>
          </a:p>
          <a:p>
            <a:pPr>
              <a:lnSpc>
                <a:spcPct val="100000"/>
              </a:lnSpc>
              <a:spcBef>
                <a:spcPts val="600"/>
              </a:spcBef>
            </a:pPr>
            <a:r>
              <a:rPr lang="zh-CN" altLang="zh-CN" sz="2000" dirty="0"/>
              <a:t>密切接触者、密接的密接核酸检测在集中隔离场所进行</a:t>
            </a:r>
            <a:endParaRPr lang="en-US" altLang="zh-CN" sz="2000" dirty="0"/>
          </a:p>
          <a:p>
            <a:pPr>
              <a:lnSpc>
                <a:spcPct val="100000"/>
              </a:lnSpc>
              <a:spcBef>
                <a:spcPts val="600"/>
              </a:spcBef>
            </a:pPr>
            <a:r>
              <a:rPr lang="zh-CN" altLang="zh-CN" sz="2000" dirty="0"/>
              <a:t>一般接触者的核酸采样由学校统一组织师生至采样点集中进行。</a:t>
            </a:r>
            <a:endParaRPr lang="en-US" altLang="zh-CN" sz="2000" dirty="0"/>
          </a:p>
          <a:p>
            <a:pPr>
              <a:lnSpc>
                <a:spcPct val="100000"/>
              </a:lnSpc>
              <a:spcBef>
                <a:spcPts val="600"/>
              </a:spcBef>
            </a:pPr>
            <a:r>
              <a:rPr lang="zh-CN" altLang="en-US" sz="2000" dirty="0"/>
              <a:t>有发热、咳嗽等症状的人员应该分开采样或者上门采样，避免交叉感染。</a:t>
            </a:r>
            <a:endParaRPr lang="zh-CN" altLang="en-US" sz="2000" dirty="0"/>
          </a:p>
          <a:p>
            <a:pPr>
              <a:lnSpc>
                <a:spcPct val="100000"/>
              </a:lnSpc>
              <a:spcBef>
                <a:spcPts val="600"/>
              </a:spcBef>
              <a:buFont typeface="Wingdings" panose="05000000000000000000" pitchFamily="2" charset="2"/>
              <a:buChar char="p"/>
            </a:pPr>
            <a:r>
              <a:rPr lang="zh-CN" altLang="zh-CN" b="1" dirty="0"/>
              <a:t>环境监测</a:t>
            </a:r>
            <a:endParaRPr lang="zh-CN" altLang="zh-CN" dirty="0"/>
          </a:p>
          <a:p>
            <a:pPr>
              <a:lnSpc>
                <a:spcPct val="100000"/>
              </a:lnSpc>
              <a:spcBef>
                <a:spcPts val="600"/>
              </a:spcBef>
            </a:pPr>
            <a:r>
              <a:rPr lang="zh-CN" altLang="zh-CN" sz="2000" dirty="0"/>
              <a:t>对病例生活、学习、工作的场所进行环境、物品核酸检测，评估风险区域，指导开展消杀工作。</a:t>
            </a:r>
            <a:endParaRPr lang="zh-CN" altLang="zh-CN" sz="2000" dirty="0"/>
          </a:p>
          <a:p>
            <a:pPr>
              <a:lnSpc>
                <a:spcPct val="100000"/>
              </a:lnSpc>
              <a:spcBef>
                <a:spcPts val="600"/>
              </a:spcBef>
            </a:pPr>
            <a:endParaRPr lang="zh-CN" altLang="en-US" dirty="0"/>
          </a:p>
        </p:txBody>
      </p:sp>
      <p:pic>
        <p:nvPicPr>
          <p:cNvPr id="7" name="图片 6"/>
          <p:cNvPicPr>
            <a:picLocks noChangeAspect="1"/>
          </p:cNvPicPr>
          <p:nvPr/>
        </p:nvPicPr>
        <p:blipFill>
          <a:blip r:embed="rId1"/>
          <a:stretch>
            <a:fillRect/>
          </a:stretch>
        </p:blipFill>
        <p:spPr>
          <a:xfrm>
            <a:off x="0" y="4825583"/>
            <a:ext cx="4899178" cy="1747517"/>
          </a:xfrm>
          <a:prstGeom prst="rect">
            <a:avLst/>
          </a:prstGeom>
        </p:spPr>
      </p:pic>
      <p:pic>
        <p:nvPicPr>
          <p:cNvPr id="11" name="图片 10"/>
          <p:cNvPicPr>
            <a:picLocks noChangeAspect="1"/>
          </p:cNvPicPr>
          <p:nvPr/>
        </p:nvPicPr>
        <p:blipFill>
          <a:blip r:embed="rId2"/>
          <a:stretch>
            <a:fillRect/>
          </a:stretch>
        </p:blipFill>
        <p:spPr>
          <a:xfrm>
            <a:off x="4836548" y="4820746"/>
            <a:ext cx="3380526" cy="1752354"/>
          </a:xfrm>
          <a:prstGeom prst="rect">
            <a:avLst/>
          </a:prstGeom>
        </p:spPr>
      </p:pic>
      <p:sp>
        <p:nvSpPr>
          <p:cNvPr id="8" name="文本框 7"/>
          <p:cNvSpPr txBox="1"/>
          <p:nvPr/>
        </p:nvSpPr>
        <p:spPr>
          <a:xfrm>
            <a:off x="8858445" y="1680043"/>
            <a:ext cx="3004456" cy="4289123"/>
          </a:xfrm>
          <a:prstGeom prst="rect">
            <a:avLst/>
          </a:prstGeom>
          <a:noFill/>
          <a:ln>
            <a:solidFill>
              <a:srgbClr val="C00000"/>
            </a:solidFill>
          </a:ln>
        </p:spPr>
        <p:txBody>
          <a:bodyPr wrap="square" rtlCol="0">
            <a:spAutoFit/>
          </a:bodyPr>
          <a:lstStyle/>
          <a:p>
            <a:pPr lvl="0" algn="ctr" defTabSz="914400" eaLnBrk="1" fontAlgn="auto" hangingPunct="1">
              <a:lnSpc>
                <a:spcPct val="125000"/>
              </a:lnSpc>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大规模核酸采集现场安排在室外时，如何保障供电？</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雨雪天气怎么办？</a:t>
            </a:r>
            <a:endParaRPr lang="en-US" altLang="zh-CN" sz="2000" dirty="0">
              <a:latin typeface="微软雅黑" panose="020B0503020204020204" charset="-122"/>
              <a:ea typeface="微软雅黑" panose="020B0503020204020204" charset="-122"/>
            </a:endParaRPr>
          </a:p>
          <a:p>
            <a:pPr marL="34290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使用有线网络还是无线？网速是否足够？</a:t>
            </a:r>
            <a:endParaRPr lang="en-US" altLang="zh-CN" sz="2000" dirty="0">
              <a:latin typeface="微软雅黑" panose="020B0503020204020204" charset="-122"/>
              <a:ea typeface="微软雅黑" panose="020B0503020204020204" charset="-122"/>
            </a:endParaRPr>
          </a:p>
          <a:p>
            <a:pPr marL="34290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手机信号是否正常？</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断网后有无备用方案？</a:t>
            </a:r>
            <a:endParaRPr lang="zh-CN" altLang="en-US" sz="20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七、</a:t>
            </a:r>
            <a:r>
              <a:rPr lang="zh-CN" altLang="zh-CN" dirty="0"/>
              <a:t>分区管控</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1275568" y="1879920"/>
            <a:ext cx="5919890" cy="1008000"/>
          </a:xfrm>
        </p:spPr>
        <p:style>
          <a:lnRef idx="3">
            <a:schemeClr val="lt1"/>
          </a:lnRef>
          <a:fillRef idx="1">
            <a:schemeClr val="accent2"/>
          </a:fillRef>
          <a:effectRef idx="1">
            <a:schemeClr val="accent2"/>
          </a:effectRef>
          <a:fontRef idx="minor">
            <a:schemeClr val="lt1"/>
          </a:fontRef>
        </p:style>
        <p:txBody>
          <a:bodyPr anchor="ctr" anchorCtr="0">
            <a:normAutofit/>
          </a:bodyPr>
          <a:lstStyle/>
          <a:p>
            <a:pPr marL="0" indent="0">
              <a:buNone/>
            </a:pPr>
            <a:r>
              <a:rPr lang="zh-CN" altLang="zh-CN" dirty="0">
                <a:solidFill>
                  <a:schemeClr val="bg1"/>
                </a:solidFill>
              </a:rPr>
              <a:t>病例和无症状者的居住楼栋或活动频繁的实验室、教室、办公室及其周边区域</a:t>
            </a:r>
            <a:endParaRPr lang="zh-CN" altLang="en-US" dirty="0">
              <a:solidFill>
                <a:schemeClr val="bg1"/>
              </a:solidFill>
            </a:endParaRPr>
          </a:p>
        </p:txBody>
      </p:sp>
      <p:sp>
        <p:nvSpPr>
          <p:cNvPr id="5" name="内容占位符 3"/>
          <p:cNvSpPr txBox="1"/>
          <p:nvPr/>
        </p:nvSpPr>
        <p:spPr>
          <a:xfrm>
            <a:off x="1275566" y="3934268"/>
            <a:ext cx="5919890" cy="1656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kern="1200" dirty="0">
                <a:solidFill>
                  <a:schemeClr val="tx1"/>
                </a:solidFill>
                <a:latin typeface="Times New Roman" panose="02020603050405020304" pitchFamily="18" charset="0"/>
                <a:ea typeface="微软雅黑" panose="020B0503020204020204" charset="-122"/>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fontAlgn="auto">
              <a:lnSpc>
                <a:spcPct val="100000"/>
              </a:lnSpc>
              <a:spcBef>
                <a:spcPts val="0"/>
              </a:spcBef>
              <a:spcAft>
                <a:spcPts val="0"/>
              </a:spcAft>
              <a:buNone/>
            </a:pPr>
            <a:r>
              <a:rPr lang="zh-CN" altLang="en-US" dirty="0">
                <a:latin typeface="微软雅黑" panose="020B0503020204020204" charset="-122"/>
                <a:ea typeface="微软雅黑" panose="020B0503020204020204" charset="-122"/>
              </a:rPr>
              <a:t>病例发病前</a:t>
            </a:r>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天或无症状感染者检测阳性前</a:t>
            </a:r>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天起至隔离管理前，如其工作地、活动地等区域人员具有一定的传播风险，且其密接、密接的密接追踪判定难度大</a:t>
            </a:r>
            <a:endParaRPr lang="zh-CN" altLang="en-US" dirty="0">
              <a:latin typeface="微软雅黑" panose="020B0503020204020204" charset="-122"/>
              <a:ea typeface="微软雅黑" panose="020B0503020204020204" charset="-122"/>
            </a:endParaRPr>
          </a:p>
        </p:txBody>
      </p:sp>
      <p:sp>
        <p:nvSpPr>
          <p:cNvPr id="7" name="矩形 6"/>
          <p:cNvSpPr/>
          <p:nvPr/>
        </p:nvSpPr>
        <p:spPr>
          <a:xfrm>
            <a:off x="7520505" y="1872257"/>
            <a:ext cx="1937185"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方正仿宋简体" panose="02000000000000000000" charset="-122"/>
              </a:rPr>
              <a:t>区域封闭</a:t>
            </a:r>
            <a:endParaRPr lang="en-US" altLang="zh-CN" sz="2000" kern="100" dirty="0">
              <a:latin typeface="微软雅黑" panose="020B0503020204020204" charset="-122"/>
              <a:ea typeface="微软雅黑" panose="020B0503020204020204" charset="-122"/>
              <a:cs typeface="方正仿宋简体" panose="02000000000000000000" charset="-122"/>
            </a:endParaRPr>
          </a:p>
          <a:p>
            <a:pPr marL="342900" indent="-342900">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方正仿宋简体" panose="02000000000000000000" charset="-122"/>
              </a:rPr>
              <a:t>足不出门</a:t>
            </a:r>
            <a:endParaRPr lang="en-US" altLang="zh-CN" sz="2000" kern="100" dirty="0">
              <a:latin typeface="微软雅黑" panose="020B0503020204020204" charset="-122"/>
              <a:ea typeface="微软雅黑" panose="020B0503020204020204" charset="-122"/>
              <a:cs typeface="方正仿宋简体" panose="02000000000000000000" charset="-122"/>
            </a:endParaRPr>
          </a:p>
          <a:p>
            <a:pPr marL="342900" indent="-342900">
              <a:buFont typeface="Arial" panose="020B0604020202020204" pitchFamily="34" charset="0"/>
              <a:buChar char="•"/>
            </a:pPr>
            <a:r>
              <a:rPr lang="zh-CN" altLang="zh-CN" sz="2000" kern="100" dirty="0">
                <a:latin typeface="微软雅黑" panose="020B0503020204020204" charset="-122"/>
                <a:ea typeface="微软雅黑" panose="020B0503020204020204" charset="-122"/>
                <a:cs typeface="方正仿宋简体" panose="02000000000000000000" charset="-122"/>
              </a:rPr>
              <a:t>服务上门</a:t>
            </a:r>
            <a:endParaRPr lang="zh-CN" altLang="en-US" sz="2000" dirty="0">
              <a:latin typeface="微软雅黑" panose="020B0503020204020204" charset="-122"/>
              <a:ea typeface="微软雅黑" panose="020B0503020204020204" charset="-122"/>
            </a:endParaRPr>
          </a:p>
        </p:txBody>
      </p:sp>
      <p:sp>
        <p:nvSpPr>
          <p:cNvPr id="8" name="矩形 7"/>
          <p:cNvSpPr/>
          <p:nvPr/>
        </p:nvSpPr>
        <p:spPr>
          <a:xfrm>
            <a:off x="7520505" y="3925586"/>
            <a:ext cx="1632385" cy="163121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zh-CN" altLang="zh-CN" sz="2000" kern="100" dirty="0">
                <a:solidFill>
                  <a:schemeClr val="dk1"/>
                </a:solidFill>
                <a:latin typeface="微软雅黑" panose="020B0503020204020204" charset="-122"/>
                <a:ea typeface="微软雅黑" panose="020B0503020204020204" charset="-122"/>
              </a:rPr>
              <a:t>人不出区</a:t>
            </a:r>
            <a:endParaRPr lang="en-US" altLang="zh-CN" sz="2000" kern="100" dirty="0">
              <a:solidFill>
                <a:schemeClr val="dk1"/>
              </a:solidFill>
              <a:latin typeface="微软雅黑" panose="020B0503020204020204" charset="-122"/>
              <a:ea typeface="微软雅黑" panose="020B0503020204020204" charset="-122"/>
            </a:endParaRPr>
          </a:p>
          <a:p>
            <a:pPr marL="342900" indent="-342900">
              <a:buFont typeface="Arial" panose="020B0604020202020204" pitchFamily="34" charset="0"/>
              <a:buChar char="•"/>
            </a:pPr>
            <a:r>
              <a:rPr lang="zh-CN" altLang="zh-CN" sz="2000" kern="100" dirty="0">
                <a:solidFill>
                  <a:schemeClr val="dk1"/>
                </a:solidFill>
                <a:latin typeface="微软雅黑" panose="020B0503020204020204" charset="-122"/>
                <a:ea typeface="微软雅黑" panose="020B0503020204020204" charset="-122"/>
              </a:rPr>
              <a:t>严禁聚集</a:t>
            </a:r>
            <a:endParaRPr lang="en-US" altLang="zh-CN" sz="2000" kern="100" dirty="0">
              <a:solidFill>
                <a:schemeClr val="dk1"/>
              </a:solidFill>
              <a:latin typeface="微软雅黑" panose="020B0503020204020204" charset="-122"/>
              <a:ea typeface="微软雅黑" panose="020B0503020204020204" charset="-122"/>
            </a:endParaRPr>
          </a:p>
          <a:p>
            <a:pPr marL="342900" indent="-342900">
              <a:buFont typeface="Arial" panose="020B0604020202020204" pitchFamily="34" charset="0"/>
              <a:buChar char="•"/>
            </a:pPr>
            <a:r>
              <a:rPr lang="zh-CN" altLang="zh-CN" sz="2000" dirty="0">
                <a:latin typeface="微软雅黑" panose="020B0503020204020204" charset="-122"/>
                <a:ea typeface="微软雅黑" panose="020B0503020204020204" charset="-122"/>
              </a:rPr>
              <a:t>出现阳性</a:t>
            </a:r>
            <a:r>
              <a:rPr lang="zh-CN" altLang="en-US" sz="2000" dirty="0">
                <a:latin typeface="微软雅黑" panose="020B0503020204020204" charset="-122"/>
                <a:ea typeface="微软雅黑" panose="020B0503020204020204" charset="-122"/>
              </a:rPr>
              <a:t>则</a:t>
            </a:r>
            <a:r>
              <a:rPr lang="zh-CN" altLang="zh-CN" sz="2000" dirty="0">
                <a:latin typeface="微软雅黑" panose="020B0503020204020204" charset="-122"/>
                <a:ea typeface="微软雅黑" panose="020B0503020204020204" charset="-122"/>
              </a:rPr>
              <a:t>转为封控区</a:t>
            </a:r>
            <a:endParaRPr lang="zh-CN" altLang="en-US" sz="2000" kern="100" dirty="0">
              <a:solidFill>
                <a:schemeClr val="dk1"/>
              </a:solidFill>
              <a:latin typeface="微软雅黑" panose="020B0503020204020204" charset="-122"/>
              <a:ea typeface="微软雅黑" panose="020B0503020204020204" charset="-122"/>
            </a:endParaRPr>
          </a:p>
        </p:txBody>
      </p:sp>
      <p:sp>
        <p:nvSpPr>
          <p:cNvPr id="9" name="矩形 8"/>
          <p:cNvSpPr/>
          <p:nvPr/>
        </p:nvSpPr>
        <p:spPr>
          <a:xfrm>
            <a:off x="827316" y="1879920"/>
            <a:ext cx="437366" cy="10147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000" b="1" dirty="0">
                <a:solidFill>
                  <a:schemeClr val="accent2">
                    <a:lumMod val="75000"/>
                  </a:schemeClr>
                </a:solidFill>
                <a:latin typeface="微软雅黑" panose="020B0503020204020204" charset="-122"/>
                <a:ea typeface="微软雅黑" panose="020B0503020204020204" charset="-122"/>
              </a:rPr>
              <a:t>高风险</a:t>
            </a:r>
            <a:endParaRPr lang="zh-CN" altLang="en-US" sz="2000" b="1" dirty="0">
              <a:solidFill>
                <a:schemeClr val="accent2">
                  <a:lumMod val="75000"/>
                </a:schemeClr>
              </a:solidFill>
              <a:latin typeface="微软雅黑" panose="020B0503020204020204" charset="-122"/>
              <a:ea typeface="微软雅黑" panose="020B0503020204020204" charset="-122"/>
            </a:endParaRPr>
          </a:p>
        </p:txBody>
      </p:sp>
      <p:sp>
        <p:nvSpPr>
          <p:cNvPr id="10" name="矩形 9"/>
          <p:cNvSpPr/>
          <p:nvPr/>
        </p:nvSpPr>
        <p:spPr>
          <a:xfrm>
            <a:off x="816428" y="3925586"/>
            <a:ext cx="437365" cy="1656000"/>
          </a:xfrm>
          <a:prstGeom prst="rect">
            <a:avLst/>
          </a:prstGeom>
        </p:spPr>
        <p:style>
          <a:lnRef idx="2">
            <a:schemeClr val="accent2"/>
          </a:lnRef>
          <a:fillRef idx="1">
            <a:schemeClr val="lt1"/>
          </a:fillRef>
          <a:effectRef idx="0">
            <a:schemeClr val="accent2"/>
          </a:effectRef>
          <a:fontRef idx="minor">
            <a:schemeClr val="dk1"/>
          </a:fontRef>
        </p:style>
        <p:txBody>
          <a:bodyPr wrap="square">
            <a:noAutofit/>
          </a:bodyPr>
          <a:lstStyle/>
          <a:p>
            <a:pPr algn="ctr"/>
            <a:endParaRPr lang="en-US" altLang="zh-CN" sz="1600" b="1" dirty="0">
              <a:solidFill>
                <a:schemeClr val="accent2">
                  <a:lumMod val="75000"/>
                </a:schemeClr>
              </a:solidFill>
              <a:latin typeface="微软雅黑" panose="020B0503020204020204" charset="-122"/>
              <a:ea typeface="微软雅黑" panose="020B0503020204020204" charset="-122"/>
            </a:endParaRPr>
          </a:p>
          <a:p>
            <a:pPr algn="ctr"/>
            <a:r>
              <a:rPr lang="zh-CN" altLang="en-US" sz="2400" b="1" dirty="0">
                <a:solidFill>
                  <a:schemeClr val="accent2">
                    <a:lumMod val="75000"/>
                  </a:schemeClr>
                </a:solidFill>
                <a:latin typeface="微软雅黑" panose="020B0503020204020204" charset="-122"/>
                <a:ea typeface="微软雅黑" panose="020B0503020204020204" charset="-122"/>
              </a:rPr>
              <a:t>中风险</a:t>
            </a:r>
            <a:endParaRPr lang="zh-CN" altLang="en-US" sz="2400" b="1" dirty="0">
              <a:solidFill>
                <a:schemeClr val="accent2">
                  <a:lumMod val="75000"/>
                </a:schemeClr>
              </a:solidFill>
              <a:latin typeface="微软雅黑" panose="020B0503020204020204" charset="-122"/>
              <a:ea typeface="微软雅黑" panose="020B0503020204020204" charset="-122"/>
            </a:endParaRPr>
          </a:p>
        </p:txBody>
      </p:sp>
      <p:sp>
        <p:nvSpPr>
          <p:cNvPr id="11" name="文本框 10"/>
          <p:cNvSpPr txBox="1"/>
          <p:nvPr/>
        </p:nvSpPr>
        <p:spPr>
          <a:xfrm>
            <a:off x="9477939" y="2052732"/>
            <a:ext cx="2373085" cy="3277307"/>
          </a:xfrm>
          <a:prstGeom prst="rect">
            <a:avLst/>
          </a:prstGeom>
          <a:noFill/>
          <a:ln>
            <a:solidFill>
              <a:srgbClr val="C00000"/>
            </a:solidFill>
          </a:ln>
        </p:spPr>
        <p:txBody>
          <a:bodyPr wrap="square" rtlCol="0">
            <a:spAutoFit/>
          </a:bodyPr>
          <a:lstStyle/>
          <a:p>
            <a:pPr lvl="0" algn="ctr" defTabSz="914400" eaLnBrk="1" fontAlgn="auto" hangingPunct="1">
              <a:lnSpc>
                <a:spcPct val="125000"/>
              </a:lnSpc>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solidFill>
                <a:srgbClr val="FF0000"/>
              </a:solidFill>
              <a:latin typeface="微软雅黑" panose="020B0503020204020204" charset="-122"/>
              <a:ea typeface="微软雅黑" panose="020B0503020204020204" charset="-122"/>
            </a:endParaRPr>
          </a:p>
          <a:p>
            <a:pPr marL="342900" lvl="0" indent="-342900" defTabSz="914400" eaLnBrk="1" fontAlgn="auto" hangingPunct="1">
              <a:lnSpc>
                <a:spcPct val="125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不能一封了之。</a:t>
            </a:r>
            <a:endParaRPr lang="en-US" altLang="zh-CN" sz="2000" dirty="0">
              <a:latin typeface="微软雅黑" panose="020B0503020204020204" charset="-122"/>
              <a:ea typeface="微软雅黑" panose="020B0503020204020204" charset="-122"/>
            </a:endParaRPr>
          </a:p>
          <a:p>
            <a:pPr marL="342900" indent="-342900">
              <a:lnSpc>
                <a:spcPct val="120000"/>
              </a:lnSpc>
              <a:buFont typeface="Wingdings" panose="05000000000000000000" pitchFamily="2" charset="2"/>
              <a:buChar char="l"/>
            </a:pPr>
            <a:r>
              <a:rPr lang="zh-CN" altLang="en-US" sz="2000" dirty="0">
                <a:latin typeface="微软雅黑" panose="020B0503020204020204" charset="-122"/>
                <a:ea typeface="微软雅黑" panose="020B0503020204020204" charset="-122"/>
              </a:rPr>
              <a:t>封控区的生活设施是否满足需要？（卫生间、餐饮、网络等）</a:t>
            </a:r>
            <a:endParaRPr lang="en-US" altLang="zh-CN" sz="2000" dirty="0">
              <a:latin typeface="微软雅黑" panose="020B0503020204020204" charset="-122"/>
              <a:ea typeface="微软雅黑" panose="020B0503020204020204" charset="-122"/>
            </a:endParaRPr>
          </a:p>
          <a:p>
            <a:pPr marL="342900" indent="-342900">
              <a:lnSpc>
                <a:spcPct val="120000"/>
              </a:lnSpc>
              <a:buFont typeface="Wingdings" panose="05000000000000000000" pitchFamily="2" charset="2"/>
              <a:buChar char="l"/>
            </a:pPr>
            <a:r>
              <a:rPr lang="zh-CN" altLang="en-US" sz="2000" dirty="0">
                <a:latin typeface="微软雅黑" panose="020B0503020204020204" charset="-122"/>
                <a:ea typeface="微软雅黑" panose="020B0503020204020204" charset="-122"/>
              </a:rPr>
              <a:t>师生诉求是否畅通？</a:t>
            </a:r>
            <a:endParaRPr lang="zh-CN" altLang="en-US" sz="20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八、</a:t>
            </a:r>
            <a:r>
              <a:rPr lang="zh-CN" altLang="zh-CN" dirty="0"/>
              <a:t>校园消杀与环境管理</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3" y="1600641"/>
            <a:ext cx="6999202" cy="4539173"/>
          </a:xfrm>
        </p:spPr>
        <p:txBody>
          <a:bodyPr>
            <a:normAutofit/>
          </a:bodyPr>
          <a:lstStyle/>
          <a:p>
            <a:pPr>
              <a:lnSpc>
                <a:spcPct val="110000"/>
              </a:lnSpc>
              <a:spcBef>
                <a:spcPts val="600"/>
              </a:spcBef>
              <a:spcAft>
                <a:spcPts val="600"/>
              </a:spcAft>
              <a:buFont typeface="Wingdings" panose="05000000000000000000" pitchFamily="2" charset="2"/>
              <a:buChar char="p"/>
            </a:pPr>
            <a:r>
              <a:rPr lang="zh-CN" altLang="en-US" sz="2800" b="1" dirty="0"/>
              <a:t>消毒</a:t>
            </a:r>
            <a:endParaRPr lang="en-US" altLang="zh-CN" sz="2800" b="1" dirty="0"/>
          </a:p>
          <a:p>
            <a:pPr>
              <a:lnSpc>
                <a:spcPct val="110000"/>
              </a:lnSpc>
              <a:spcBef>
                <a:spcPts val="600"/>
              </a:spcBef>
              <a:spcAft>
                <a:spcPts val="600"/>
              </a:spcAft>
            </a:pPr>
            <a:r>
              <a:rPr lang="zh-CN" altLang="en-US" dirty="0"/>
              <a:t>学校在“五大员”专班和属地疾控部门的指导下开展消毒工作。</a:t>
            </a:r>
            <a:endParaRPr lang="en-US" altLang="zh-CN" dirty="0"/>
          </a:p>
          <a:p>
            <a:pPr>
              <a:lnSpc>
                <a:spcPct val="110000"/>
              </a:lnSpc>
              <a:spcBef>
                <a:spcPts val="600"/>
              </a:spcBef>
              <a:spcAft>
                <a:spcPts val="600"/>
              </a:spcAft>
            </a:pPr>
            <a:r>
              <a:rPr lang="zh-CN" altLang="en-US" dirty="0">
                <a:solidFill>
                  <a:schemeClr val="accent2">
                    <a:lumMod val="75000"/>
                  </a:schemeClr>
                </a:solidFill>
              </a:rPr>
              <a:t>随时消毒；终未消毒；预防性消毒</a:t>
            </a:r>
            <a:endParaRPr lang="en-US" altLang="zh-CN" dirty="0">
              <a:solidFill>
                <a:schemeClr val="accent2">
                  <a:lumMod val="75000"/>
                </a:schemeClr>
              </a:solidFill>
            </a:endParaRPr>
          </a:p>
          <a:p>
            <a:pPr>
              <a:lnSpc>
                <a:spcPct val="110000"/>
              </a:lnSpc>
              <a:spcBef>
                <a:spcPts val="600"/>
              </a:spcBef>
              <a:spcAft>
                <a:spcPts val="600"/>
              </a:spcAft>
            </a:pPr>
            <a:endParaRPr lang="en-US" altLang="zh-CN" dirty="0">
              <a:solidFill>
                <a:schemeClr val="accent2">
                  <a:lumMod val="75000"/>
                </a:schemeClr>
              </a:solidFill>
            </a:endParaRPr>
          </a:p>
          <a:p>
            <a:pPr>
              <a:lnSpc>
                <a:spcPct val="110000"/>
              </a:lnSpc>
              <a:spcBef>
                <a:spcPts val="600"/>
              </a:spcBef>
              <a:spcAft>
                <a:spcPts val="600"/>
              </a:spcAft>
              <a:buFont typeface="Wingdings" panose="05000000000000000000" pitchFamily="2" charset="2"/>
              <a:buChar char="p"/>
            </a:pPr>
            <a:r>
              <a:rPr lang="zh-CN" altLang="en-US" sz="2800" b="1" dirty="0">
                <a:latin typeface="微软雅黑" panose="020B0503020204020204" charset="-122"/>
                <a:ea typeface="微软雅黑" panose="020B0503020204020204" charset="-122"/>
              </a:rPr>
              <a:t>环境管理</a:t>
            </a:r>
            <a:endParaRPr lang="en-US" altLang="zh-CN" sz="2800" b="1" dirty="0">
              <a:latin typeface="微软雅黑" panose="020B0503020204020204" charset="-122"/>
              <a:ea typeface="微软雅黑" panose="020B0503020204020204" charset="-122"/>
            </a:endParaRPr>
          </a:p>
          <a:p>
            <a:pPr>
              <a:lnSpc>
                <a:spcPct val="100000"/>
              </a:lnSpc>
              <a:spcBef>
                <a:spcPts val="600"/>
              </a:spcBef>
              <a:spcAft>
                <a:spcPts val="600"/>
              </a:spcAft>
            </a:pPr>
            <a:r>
              <a:rPr lang="zh-CN" altLang="en-US" dirty="0"/>
              <a:t>垃圾处置</a:t>
            </a:r>
            <a:endParaRPr lang="en-US" altLang="zh-CN" dirty="0"/>
          </a:p>
          <a:p>
            <a:pPr>
              <a:lnSpc>
                <a:spcPct val="100000"/>
              </a:lnSpc>
              <a:spcBef>
                <a:spcPts val="600"/>
              </a:spcBef>
              <a:spcAft>
                <a:spcPts val="600"/>
              </a:spcAft>
            </a:pPr>
            <a:r>
              <a:rPr lang="zh-CN" altLang="en-US" dirty="0"/>
              <a:t>废弃口罩处理</a:t>
            </a:r>
            <a:endParaRPr lang="en-US" altLang="zh-CN" dirty="0"/>
          </a:p>
          <a:p>
            <a:pPr>
              <a:lnSpc>
                <a:spcPct val="110000"/>
              </a:lnSpc>
              <a:spcBef>
                <a:spcPts val="600"/>
              </a:spcBef>
              <a:spcAft>
                <a:spcPts val="600"/>
              </a:spcAft>
            </a:pPr>
            <a:endParaRPr lang="zh-CN" altLang="en-US" dirty="0">
              <a:solidFill>
                <a:schemeClr val="accent2">
                  <a:lumMod val="75000"/>
                </a:schemeClr>
              </a:solidFill>
            </a:endParaRPr>
          </a:p>
        </p:txBody>
      </p:sp>
      <p:sp>
        <p:nvSpPr>
          <p:cNvPr id="5" name="文本框 4"/>
          <p:cNvSpPr txBox="1"/>
          <p:nvPr/>
        </p:nvSpPr>
        <p:spPr>
          <a:xfrm>
            <a:off x="8087774" y="2431762"/>
            <a:ext cx="3494313" cy="3407087"/>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学校消毒人员或物资缺乏的，应联系有资质的社会专业力量入校协助。</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zh-CN" sz="2000" dirty="0">
                <a:latin typeface="微软雅黑" panose="020B0503020204020204" charset="-122"/>
                <a:ea typeface="微软雅黑" panose="020B0503020204020204" charset="-122"/>
              </a:rPr>
              <a:t>病例宿舍产生的垃圾和工作人员使用过的防护用品等作为医疗废物处理。</a:t>
            </a:r>
            <a:endParaRPr lang="zh-CN" altLang="en-US" sz="2000" dirty="0">
              <a:latin typeface="微软雅黑" panose="020B0503020204020204" charset="-122"/>
              <a:ea typeface="微软雅黑" panose="020B0503020204020204" charset="-122"/>
            </a:endParaRPr>
          </a:p>
          <a:p>
            <a:pPr>
              <a:lnSpc>
                <a:spcPct val="120000"/>
              </a:lnSpc>
            </a:pPr>
            <a:endParaRPr lang="zh-CN" altLang="en-US" sz="2000" dirty="0"/>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705525" y="404664"/>
            <a:ext cx="8229600" cy="503238"/>
          </a:xfrm>
          <a:prstGeom prst="rect">
            <a:avLst/>
          </a:prstGeom>
        </p:spPr>
        <p:txBody>
          <a:bodyPr/>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r>
              <a:rPr lang="zh-CN" altLang="en-US" kern="0" dirty="0">
                <a:solidFill>
                  <a:schemeClr val="accent6"/>
                </a:solidFill>
              </a:rPr>
              <a:t>总体思路</a:t>
            </a:r>
            <a:endParaRPr lang="zh-CN" altLang="en-US" kern="0" dirty="0">
              <a:solidFill>
                <a:schemeClr val="accent6"/>
              </a:solidFill>
            </a:endParaRPr>
          </a:p>
        </p:txBody>
      </p:sp>
      <p:sp>
        <p:nvSpPr>
          <p:cNvPr id="4" name="文本框 3"/>
          <p:cNvSpPr txBox="1"/>
          <p:nvPr/>
        </p:nvSpPr>
        <p:spPr>
          <a:xfrm>
            <a:off x="695400" y="1484784"/>
            <a:ext cx="10513168" cy="326243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坚持</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“外防输入、内防反弹” 防控策略和“动态清零”总方针</a:t>
            </a:r>
            <a:r>
              <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结合国内外新冠病毒研究进展</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和我国本土疫情处置实践经验</a:t>
            </a:r>
            <a:r>
              <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800" kern="100"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体现</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科学、精准，力争在常态化防控和疫情处置的各个环节采取最优的防控措施</a:t>
            </a:r>
            <a:r>
              <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rPr>
              <a:t>;</a:t>
            </a:r>
            <a:endPar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最小的防控成本达到最佳的防控效果</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九、后勤保障与服务</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2" y="1600642"/>
            <a:ext cx="7416488" cy="4571558"/>
          </a:xfrm>
        </p:spPr>
        <p:txBody>
          <a:bodyPr>
            <a:normAutofit/>
          </a:bodyPr>
          <a:lstStyle/>
          <a:p>
            <a:pPr marL="457200" indent="-457200">
              <a:lnSpc>
                <a:spcPct val="100000"/>
              </a:lnSpc>
              <a:spcBef>
                <a:spcPts val="600"/>
              </a:spcBef>
              <a:spcAft>
                <a:spcPts val="600"/>
              </a:spcAft>
              <a:buAutoNum type="arabicPeriod"/>
            </a:pPr>
            <a:r>
              <a:rPr lang="zh-CN" altLang="zh-CN" sz="2800" b="1" dirty="0">
                <a:latin typeface="微软雅黑" panose="020B0503020204020204" charset="-122"/>
                <a:ea typeface="微软雅黑" panose="020B0503020204020204" charset="-122"/>
              </a:rPr>
              <a:t>做好餐饮保障</a:t>
            </a:r>
            <a:endParaRPr lang="en-US" altLang="zh-CN" sz="2800" b="1" dirty="0">
              <a:latin typeface="微软雅黑" panose="020B0503020204020204" charset="-122"/>
              <a:ea typeface="微软雅黑" panose="020B0503020204020204" charset="-122"/>
            </a:endParaRPr>
          </a:p>
          <a:p>
            <a:pPr marL="0" indent="0">
              <a:lnSpc>
                <a:spcPct val="100000"/>
              </a:lnSpc>
              <a:spcBef>
                <a:spcPts val="600"/>
              </a:spcBef>
              <a:spcAft>
                <a:spcPts val="600"/>
              </a:spcAft>
              <a:buNone/>
            </a:pPr>
            <a:endParaRPr lang="zh-CN" altLang="zh-CN" sz="1200" b="1" dirty="0">
              <a:latin typeface="微软雅黑" panose="020B0503020204020204" charset="-122"/>
              <a:ea typeface="微软雅黑" panose="020B0503020204020204" charset="-122"/>
            </a:endParaRPr>
          </a:p>
          <a:p>
            <a:pPr>
              <a:lnSpc>
                <a:spcPct val="100000"/>
              </a:lnSpc>
              <a:spcBef>
                <a:spcPts val="600"/>
              </a:spcBef>
              <a:spcAft>
                <a:spcPts val="600"/>
              </a:spcAft>
            </a:pPr>
            <a:r>
              <a:rPr lang="zh-CN" altLang="zh-CN" dirty="0"/>
              <a:t>为师生提供安全、卫生的饮用水。</a:t>
            </a:r>
            <a:endParaRPr lang="en-US" altLang="zh-CN" dirty="0"/>
          </a:p>
          <a:p>
            <a:pPr>
              <a:lnSpc>
                <a:spcPct val="100000"/>
              </a:lnSpc>
              <a:spcBef>
                <a:spcPts val="600"/>
              </a:spcBef>
              <a:spcAft>
                <a:spcPts val="600"/>
              </a:spcAft>
            </a:pPr>
            <a:r>
              <a:rPr lang="zh-CN" altLang="zh-CN" dirty="0"/>
              <a:t>及时采购、储备粮油、蔬菜、肉类等基本生活物资，严格监管采购渠道。</a:t>
            </a:r>
            <a:endParaRPr lang="en-US" altLang="zh-CN" dirty="0"/>
          </a:p>
          <a:p>
            <a:pPr>
              <a:lnSpc>
                <a:spcPct val="100000"/>
              </a:lnSpc>
              <a:spcBef>
                <a:spcPts val="600"/>
              </a:spcBef>
              <a:spcAft>
                <a:spcPts val="600"/>
              </a:spcAft>
            </a:pPr>
            <a:r>
              <a:rPr lang="zh-CN" altLang="zh-CN" dirty="0"/>
              <a:t>采用线上订餐、食堂无接触式配送方式供餐。</a:t>
            </a:r>
            <a:endParaRPr lang="en-US" altLang="zh-CN" dirty="0"/>
          </a:p>
          <a:p>
            <a:pPr>
              <a:lnSpc>
                <a:spcPct val="100000"/>
              </a:lnSpc>
              <a:spcBef>
                <a:spcPts val="600"/>
              </a:spcBef>
              <a:spcAft>
                <a:spcPts val="600"/>
              </a:spcAft>
            </a:pPr>
            <a:r>
              <a:rPr lang="zh-CN" altLang="zh-CN" dirty="0"/>
              <a:t>餐饮种类多样化，以满足不同群体的需求。</a:t>
            </a:r>
            <a:endParaRPr lang="en-US" altLang="zh-CN" dirty="0"/>
          </a:p>
          <a:p>
            <a:pPr>
              <a:lnSpc>
                <a:spcPct val="100000"/>
              </a:lnSpc>
              <a:spcBef>
                <a:spcPts val="600"/>
              </a:spcBef>
              <a:spcAft>
                <a:spcPts val="600"/>
              </a:spcAft>
            </a:pPr>
            <a:r>
              <a:rPr lang="zh-CN" altLang="zh-CN" dirty="0"/>
              <a:t>如果食堂供应能力不足，可寻求第三方供餐服务。</a:t>
            </a:r>
            <a:endParaRPr lang="zh-CN" altLang="en-US" dirty="0"/>
          </a:p>
        </p:txBody>
      </p:sp>
      <p:sp>
        <p:nvSpPr>
          <p:cNvPr id="5" name="文本框 4"/>
          <p:cNvSpPr txBox="1"/>
          <p:nvPr/>
        </p:nvSpPr>
        <p:spPr>
          <a:xfrm>
            <a:off x="8026400" y="2041250"/>
            <a:ext cx="3952239" cy="3385542"/>
          </a:xfrm>
          <a:prstGeom prst="rect">
            <a:avLst/>
          </a:prstGeom>
          <a:noFill/>
          <a:ln>
            <a:solidFill>
              <a:srgbClr val="C00000"/>
            </a:solidFill>
          </a:ln>
        </p:spPr>
        <p:txBody>
          <a:bodyPr wrap="square" rtlCol="0">
            <a:spAutoFit/>
          </a:bodyPr>
          <a:lstStyle/>
          <a:p>
            <a:pPr lvl="0" algn="ctr" defTabSz="914400" eaLnBrk="1" fontAlgn="auto" hangingPunct="1">
              <a:spcBef>
                <a:spcPts val="600"/>
              </a:spcBef>
              <a:spcAft>
                <a:spcPts val="600"/>
              </a:spcAft>
              <a:defRPr/>
            </a:pPr>
            <a:r>
              <a:rPr lang="zh-CN" altLang="en-US" sz="2400" dirty="0">
                <a:solidFill>
                  <a:srgbClr val="FF0000"/>
                </a:solidFill>
                <a:latin typeface="微软雅黑" panose="020B0503020204020204" charset="-122"/>
                <a:ea typeface="微软雅黑" panose="020B0503020204020204" charset="-122"/>
              </a:rPr>
              <a:t>注意事项</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最大配餐量？</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食堂人员被隔离怎么办？</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谁负责配送（后勤人员？志愿者？）？</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餐盒如何交接？</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是否有第三方餐饮公司的清单与协议？ </a:t>
            </a:r>
            <a:endParaRPr lang="zh-CN" altLang="en-US" sz="2000" dirty="0"/>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九、后勤保障与服务</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1" y="1600642"/>
            <a:ext cx="7380203" cy="4526014"/>
          </a:xfrm>
        </p:spPr>
        <p:txBody>
          <a:bodyPr>
            <a:normAutofit/>
          </a:bodyPr>
          <a:lstStyle/>
          <a:p>
            <a:pPr marL="0" indent="0">
              <a:lnSpc>
                <a:spcPct val="125000"/>
              </a:lnSpc>
              <a:spcBef>
                <a:spcPts val="600"/>
              </a:spcBef>
              <a:spcAft>
                <a:spcPts val="600"/>
              </a:spcAft>
              <a:buNone/>
            </a:pPr>
            <a:r>
              <a:rPr lang="en-US" altLang="zh-CN" sz="2800" b="1" dirty="0">
                <a:latin typeface="微软雅黑" panose="020B0503020204020204" charset="-122"/>
                <a:ea typeface="微软雅黑" panose="020B0503020204020204" charset="-122"/>
              </a:rPr>
              <a:t>2. </a:t>
            </a:r>
            <a:r>
              <a:rPr lang="zh-CN" altLang="en-US" sz="2800" b="1" dirty="0">
                <a:latin typeface="微软雅黑" panose="020B0503020204020204" charset="-122"/>
                <a:ea typeface="微软雅黑" panose="020B0503020204020204" charset="-122"/>
              </a:rPr>
              <a:t>做好防疫物资供应</a:t>
            </a:r>
            <a:endParaRPr lang="en-US" altLang="zh-CN" sz="2800" b="1" dirty="0">
              <a:latin typeface="微软雅黑" panose="020B0503020204020204" charset="-122"/>
              <a:ea typeface="微软雅黑" panose="020B0503020204020204" charset="-122"/>
            </a:endParaRPr>
          </a:p>
          <a:p>
            <a:pPr marL="0" indent="0">
              <a:lnSpc>
                <a:spcPct val="125000"/>
              </a:lnSpc>
              <a:spcBef>
                <a:spcPts val="600"/>
              </a:spcBef>
              <a:spcAft>
                <a:spcPts val="600"/>
              </a:spcAft>
              <a:buNone/>
            </a:pPr>
            <a:endParaRPr lang="en-US" altLang="zh-CN" sz="1200" b="1" dirty="0">
              <a:latin typeface="微软雅黑" panose="020B0503020204020204" charset="-122"/>
              <a:ea typeface="微软雅黑" panose="020B0503020204020204" charset="-122"/>
            </a:endParaRPr>
          </a:p>
          <a:p>
            <a:pPr>
              <a:lnSpc>
                <a:spcPct val="125000"/>
              </a:lnSpc>
              <a:spcBef>
                <a:spcPts val="600"/>
              </a:spcBef>
              <a:spcAft>
                <a:spcPts val="600"/>
              </a:spcAft>
            </a:pPr>
            <a:r>
              <a:rPr lang="zh-CN" altLang="en-US" dirty="0"/>
              <a:t>向师生提供必要的防疫物资，如体温计、洗手液、肥皂、消毒液、口罩、防护帽、乳胶手套、隔离衣等。</a:t>
            </a:r>
            <a:endParaRPr lang="en-US" altLang="zh-CN" dirty="0"/>
          </a:p>
          <a:p>
            <a:pPr>
              <a:lnSpc>
                <a:spcPct val="125000"/>
              </a:lnSpc>
              <a:spcBef>
                <a:spcPts val="600"/>
              </a:spcBef>
              <a:spcAft>
                <a:spcPts val="600"/>
              </a:spcAft>
            </a:pPr>
            <a:r>
              <a:rPr lang="zh-CN" altLang="en-US" dirty="0"/>
              <a:t>学校后勤管理部门应制定“疫情防控物资计划表和进库出库登记表”，动态掌握和及时储备数量足够、品种齐全的疫情防控物资。</a:t>
            </a:r>
            <a:endParaRPr lang="zh-CN" altLang="en-US" dirty="0"/>
          </a:p>
        </p:txBody>
      </p:sp>
      <p:sp>
        <p:nvSpPr>
          <p:cNvPr id="5" name="文本框 4"/>
          <p:cNvSpPr txBox="1"/>
          <p:nvPr/>
        </p:nvSpPr>
        <p:spPr>
          <a:xfrm>
            <a:off x="8501744" y="2859608"/>
            <a:ext cx="3331027" cy="2141612"/>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400" dirty="0">
                <a:solidFill>
                  <a:srgbClr val="FF0000"/>
                </a:solidFill>
                <a:latin typeface="微软雅黑" panose="020B0503020204020204" charset="-122"/>
                <a:ea typeface="微软雅黑" panose="020B0503020204020204" charset="-122"/>
              </a:rPr>
              <a:t>注意事项</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储备种类与数量？</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紧急情况下如何采购与调配？</a:t>
            </a:r>
            <a:endParaRPr lang="zh-CN" altLang="en-US" sz="2400" dirty="0"/>
          </a:p>
        </p:txBody>
      </p:sp>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九、后勤保障与服务</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2" y="1600642"/>
            <a:ext cx="7497768" cy="4495358"/>
          </a:xfrm>
        </p:spPr>
        <p:txBody>
          <a:bodyPr>
            <a:normAutofit/>
          </a:bodyPr>
          <a:lstStyle/>
          <a:p>
            <a:pPr marL="0" indent="0">
              <a:lnSpc>
                <a:spcPct val="125000"/>
              </a:lnSpc>
              <a:spcBef>
                <a:spcPts val="600"/>
              </a:spcBef>
              <a:spcAft>
                <a:spcPts val="600"/>
              </a:spcAft>
              <a:buNone/>
            </a:pPr>
            <a:r>
              <a:rPr lang="en-US" altLang="zh-CN" sz="3200" b="1" dirty="0">
                <a:latin typeface="微软雅黑" panose="020B0503020204020204" charset="-122"/>
                <a:ea typeface="微软雅黑" panose="020B0503020204020204" charset="-122"/>
              </a:rPr>
              <a:t>3.</a:t>
            </a:r>
            <a:r>
              <a:rPr lang="zh-CN" altLang="en-US" sz="3200" b="1" dirty="0">
                <a:latin typeface="微软雅黑" panose="020B0503020204020204" charset="-122"/>
                <a:ea typeface="微软雅黑" panose="020B0503020204020204" charset="-122"/>
              </a:rPr>
              <a:t>做好生活用品保障</a:t>
            </a:r>
            <a:endParaRPr lang="en-US" altLang="zh-CN" sz="3200" b="1" dirty="0">
              <a:latin typeface="微软雅黑" panose="020B0503020204020204" charset="-122"/>
              <a:ea typeface="微软雅黑" panose="020B0503020204020204" charset="-122"/>
            </a:endParaRPr>
          </a:p>
          <a:p>
            <a:pPr marL="0" indent="0">
              <a:lnSpc>
                <a:spcPct val="125000"/>
              </a:lnSpc>
              <a:spcBef>
                <a:spcPts val="600"/>
              </a:spcBef>
              <a:spcAft>
                <a:spcPts val="600"/>
              </a:spcAft>
              <a:buNone/>
            </a:pPr>
            <a:endParaRPr lang="en-US" altLang="zh-CN" sz="1400" b="1" dirty="0">
              <a:latin typeface="微软雅黑" panose="020B0503020204020204" charset="-122"/>
              <a:ea typeface="微软雅黑" panose="020B0503020204020204" charset="-122"/>
            </a:endParaRPr>
          </a:p>
          <a:p>
            <a:pPr>
              <a:lnSpc>
                <a:spcPct val="125000"/>
              </a:lnSpc>
              <a:spcBef>
                <a:spcPts val="600"/>
              </a:spcBef>
              <a:spcAft>
                <a:spcPts val="600"/>
              </a:spcAft>
            </a:pPr>
            <a:r>
              <a:rPr lang="zh-CN" altLang="en-US" dirty="0"/>
              <a:t>确保生活必需品储备充足、供应有序、价格稳定。</a:t>
            </a:r>
            <a:endParaRPr lang="en-US" altLang="zh-CN" dirty="0"/>
          </a:p>
          <a:p>
            <a:pPr>
              <a:lnSpc>
                <a:spcPct val="125000"/>
              </a:lnSpc>
              <a:spcBef>
                <a:spcPts val="600"/>
              </a:spcBef>
              <a:spcAft>
                <a:spcPts val="600"/>
              </a:spcAft>
            </a:pPr>
            <a:r>
              <a:rPr lang="zh-CN" altLang="en-US" dirty="0"/>
              <a:t>为师生提供电话订货或线上订货和无接触配送。</a:t>
            </a:r>
            <a:endParaRPr lang="en-US" altLang="zh-CN" dirty="0"/>
          </a:p>
          <a:p>
            <a:pPr>
              <a:lnSpc>
                <a:spcPct val="125000"/>
              </a:lnSpc>
              <a:spcBef>
                <a:spcPts val="600"/>
              </a:spcBef>
              <a:spcAft>
                <a:spcPts val="600"/>
              </a:spcAft>
            </a:pPr>
            <a:r>
              <a:rPr lang="zh-CN" altLang="en-US" dirty="0"/>
              <a:t>对经济有困难的学生，学校应给予适当补助或减免。</a:t>
            </a:r>
            <a:endParaRPr lang="zh-CN" altLang="en-US" dirty="0"/>
          </a:p>
          <a:p>
            <a:pPr>
              <a:lnSpc>
                <a:spcPct val="125000"/>
              </a:lnSpc>
              <a:spcBef>
                <a:spcPts val="600"/>
              </a:spcBef>
              <a:spcAft>
                <a:spcPts val="600"/>
              </a:spcAft>
            </a:pPr>
            <a:endParaRPr lang="zh-CN" altLang="en-US" sz="2800" dirty="0"/>
          </a:p>
        </p:txBody>
      </p:sp>
      <p:sp>
        <p:nvSpPr>
          <p:cNvPr id="5" name="文本框 4"/>
          <p:cNvSpPr txBox="1"/>
          <p:nvPr/>
        </p:nvSpPr>
        <p:spPr>
          <a:xfrm>
            <a:off x="8233955" y="1973291"/>
            <a:ext cx="3591974" cy="3780715"/>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400" dirty="0">
                <a:solidFill>
                  <a:srgbClr val="FF0000"/>
                </a:solidFill>
                <a:latin typeface="微软雅黑" panose="020B0503020204020204" charset="-122"/>
                <a:ea typeface="微软雅黑" panose="020B0503020204020204" charset="-122"/>
              </a:rPr>
              <a:t>注意事项</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封控区师生如何购物？</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校内超市是否开放？校内超市无法实现在线订货时怎么办？ </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快递收寄是否进行？</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endParaRPr lang="zh-CN" altLang="en-US" sz="2400" dirty="0"/>
          </a:p>
        </p:txBody>
      </p:sp>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九、后勤保障与服务</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1" y="1600642"/>
            <a:ext cx="6291631" cy="4526014"/>
          </a:xfrm>
        </p:spPr>
        <p:txBody>
          <a:bodyPr>
            <a:normAutofit/>
          </a:bodyPr>
          <a:lstStyle/>
          <a:p>
            <a:pPr marL="0" indent="0">
              <a:lnSpc>
                <a:spcPct val="125000"/>
              </a:lnSpc>
              <a:spcBef>
                <a:spcPts val="600"/>
              </a:spcBef>
              <a:spcAft>
                <a:spcPts val="600"/>
              </a:spcAft>
              <a:buNone/>
            </a:pPr>
            <a:r>
              <a:rPr lang="en-US" altLang="zh-CN" sz="3200" b="1" dirty="0">
                <a:latin typeface="微软雅黑" panose="020B0503020204020204" charset="-122"/>
                <a:ea typeface="微软雅黑" panose="020B0503020204020204" charset="-122"/>
              </a:rPr>
              <a:t>4.</a:t>
            </a:r>
            <a:r>
              <a:rPr lang="zh-CN" altLang="en-US" sz="3200" b="1" dirty="0">
                <a:latin typeface="微软雅黑" panose="020B0503020204020204" charset="-122"/>
                <a:ea typeface="微软雅黑" panose="020B0503020204020204" charset="-122"/>
              </a:rPr>
              <a:t>协助做好转运组织工作</a:t>
            </a:r>
            <a:endParaRPr lang="en-US" altLang="zh-CN" sz="3200" b="1" dirty="0">
              <a:latin typeface="微软雅黑" panose="020B0503020204020204" charset="-122"/>
              <a:ea typeface="微软雅黑" panose="020B0503020204020204" charset="-122"/>
            </a:endParaRPr>
          </a:p>
          <a:p>
            <a:pPr marL="0" indent="0">
              <a:lnSpc>
                <a:spcPct val="125000"/>
              </a:lnSpc>
              <a:spcBef>
                <a:spcPts val="600"/>
              </a:spcBef>
              <a:spcAft>
                <a:spcPts val="600"/>
              </a:spcAft>
              <a:buNone/>
            </a:pPr>
            <a:endParaRPr lang="en-US" altLang="zh-CN" sz="1400" b="1" dirty="0">
              <a:latin typeface="微软雅黑" panose="020B0503020204020204" charset="-122"/>
              <a:ea typeface="微软雅黑" panose="020B0503020204020204" charset="-122"/>
            </a:endParaRPr>
          </a:p>
          <a:p>
            <a:pPr>
              <a:lnSpc>
                <a:spcPct val="125000"/>
              </a:lnSpc>
              <a:spcBef>
                <a:spcPts val="600"/>
              </a:spcBef>
              <a:spcAft>
                <a:spcPts val="600"/>
              </a:spcAft>
            </a:pPr>
            <a:r>
              <a:rPr lang="zh-CN" altLang="en-US" dirty="0"/>
              <a:t>配合属地学校疫情处置专班，高效、快速完成需要进行集中隔离师生员工的转运工作。</a:t>
            </a:r>
            <a:endParaRPr lang="en-US" altLang="zh-CN" dirty="0"/>
          </a:p>
          <a:p>
            <a:pPr>
              <a:lnSpc>
                <a:spcPct val="125000"/>
              </a:lnSpc>
              <a:spcBef>
                <a:spcPts val="600"/>
              </a:spcBef>
              <a:spcAft>
                <a:spcPts val="600"/>
              </a:spcAft>
            </a:pPr>
            <a:r>
              <a:rPr lang="zh-CN" altLang="en-US" dirty="0"/>
              <a:t>做好前往校外就医人员的接送工作</a:t>
            </a:r>
            <a:r>
              <a:rPr lang="zh-CN" altLang="en-US" sz="2800" dirty="0"/>
              <a:t>。</a:t>
            </a:r>
            <a:endParaRPr lang="zh-CN" altLang="en-US" sz="2800" dirty="0"/>
          </a:p>
        </p:txBody>
      </p:sp>
      <p:sp>
        <p:nvSpPr>
          <p:cNvPr id="5" name="文本框 4"/>
          <p:cNvSpPr txBox="1"/>
          <p:nvPr/>
        </p:nvSpPr>
        <p:spPr>
          <a:xfrm>
            <a:off x="7133590" y="2424831"/>
            <a:ext cx="4845050" cy="2892587"/>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400" dirty="0">
                <a:solidFill>
                  <a:srgbClr val="FF0000"/>
                </a:solidFill>
                <a:latin typeface="微软雅黑" panose="020B0503020204020204" charset="-122"/>
                <a:ea typeface="微软雅黑" panose="020B0503020204020204" charset="-122"/>
              </a:rPr>
              <a:t>注意事项</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密接转运使用何种车辆？</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校外就医人员使用何种车辆？</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转运人员数量大怎么办？</a:t>
            </a:r>
            <a:endParaRPr lang="en-US" altLang="zh-CN" sz="24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400" dirty="0">
                <a:latin typeface="微软雅黑" panose="020B0503020204020204" charset="-122"/>
                <a:ea typeface="微软雅黑" panose="020B0503020204020204" charset="-122"/>
              </a:rPr>
              <a:t>转运人员如何防护？</a:t>
            </a:r>
            <a:endParaRPr lang="zh-CN" altLang="en-US" sz="2400" dirty="0"/>
          </a:p>
        </p:txBody>
      </p:sp>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十、健康宣教</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1" y="1446723"/>
            <a:ext cx="11001716" cy="2744277"/>
          </a:xfrm>
        </p:spPr>
        <p:txBody>
          <a:bodyPr>
            <a:normAutofit/>
          </a:bodyPr>
          <a:lstStyle/>
          <a:p>
            <a:pPr eaLnBrk="0" fontAlgn="base" hangingPunct="0">
              <a:lnSpc>
                <a:spcPct val="100000"/>
              </a:lnSpc>
              <a:spcBef>
                <a:spcPts val="600"/>
              </a:spcBef>
              <a:spcAft>
                <a:spcPts val="600"/>
              </a:spcAft>
              <a:defRPr/>
            </a:pPr>
            <a:r>
              <a:rPr lang="zh-CN" altLang="zh-CN" dirty="0">
                <a:latin typeface="微软雅黑" panose="020B0503020204020204" charset="-122"/>
                <a:ea typeface="微软雅黑" panose="020B0503020204020204" charset="-122"/>
              </a:rPr>
              <a:t>可采用线上培训的方式</a:t>
            </a:r>
            <a:r>
              <a:rPr lang="zh-CN" altLang="en-US" dirty="0">
                <a:latin typeface="微软雅黑" panose="020B0503020204020204" charset="-122"/>
                <a:ea typeface="微软雅黑" panose="020B0503020204020204" charset="-122"/>
              </a:rPr>
              <a:t>，</a:t>
            </a:r>
            <a:r>
              <a:rPr lang="zh-CN" altLang="zh-CN" dirty="0">
                <a:latin typeface="微软雅黑" panose="020B0503020204020204" charset="-122"/>
                <a:ea typeface="微软雅黑" panose="020B0503020204020204" charset="-122"/>
              </a:rPr>
              <a:t>分类</a:t>
            </a:r>
            <a:r>
              <a:rPr lang="zh-CN" altLang="en-US" dirty="0">
                <a:latin typeface="微软雅黑" panose="020B0503020204020204" charset="-122"/>
                <a:ea typeface="微软雅黑" panose="020B0503020204020204" charset="-122"/>
              </a:rPr>
              <a:t>开展</a:t>
            </a:r>
            <a:r>
              <a:rPr lang="zh-CN" altLang="zh-CN" dirty="0">
                <a:latin typeface="微软雅黑" panose="020B0503020204020204" charset="-122"/>
                <a:ea typeface="微软雅黑" panose="020B0503020204020204" charset="-122"/>
              </a:rPr>
              <a:t>健康宣教</a:t>
            </a:r>
            <a:r>
              <a:rPr lang="en-US" altLang="zh-CN" dirty="0">
                <a:latin typeface="微软雅黑" panose="020B0503020204020204" charset="-122"/>
                <a:ea typeface="微软雅黑" panose="020B0503020204020204" charset="-122"/>
              </a:rPr>
              <a:t>【</a:t>
            </a:r>
            <a:r>
              <a:rPr lang="zh-CN" altLang="zh-CN" sz="2000" dirty="0">
                <a:latin typeface="楷体" panose="02010609060101010101" pitchFamily="49" charset="-122"/>
                <a:ea typeface="楷体" panose="02010609060101010101" pitchFamily="49" charset="-122"/>
              </a:rPr>
              <a:t>学校疫情防控领导小组、工作小组、院系（部门）负责人、辅导员（兼职班主任）、学生骨干（志愿者）、食堂员工、宿舍管理人员、安保、物业、医务人员等</a:t>
            </a:r>
            <a:r>
              <a:rPr lang="en-US" altLang="zh-CN" dirty="0">
                <a:latin typeface="微软雅黑" panose="020B0503020204020204" charset="-122"/>
                <a:ea typeface="微软雅黑" panose="020B0503020204020204" charset="-122"/>
              </a:rPr>
              <a:t>】</a:t>
            </a:r>
            <a:r>
              <a:rPr lang="zh-CN" altLang="zh-CN"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a:p>
            <a:pPr eaLnBrk="0" fontAlgn="base" hangingPunct="0">
              <a:lnSpc>
                <a:spcPct val="100000"/>
              </a:lnSpc>
              <a:spcBef>
                <a:spcPts val="600"/>
              </a:spcBef>
              <a:spcAft>
                <a:spcPts val="600"/>
              </a:spcAft>
              <a:defRPr/>
            </a:pPr>
            <a:r>
              <a:rPr lang="zh-CN" altLang="zh-CN" dirty="0">
                <a:latin typeface="微软雅黑" panose="020B0503020204020204" charset="-122"/>
                <a:ea typeface="微软雅黑" panose="020B0503020204020204" charset="-122"/>
              </a:rPr>
              <a:t>建立实时在线管理群，确保指令直达，高效临机处置突发事件。</a:t>
            </a:r>
            <a:endParaRPr lang="en-US" altLang="zh-CN" dirty="0">
              <a:latin typeface="微软雅黑" panose="020B0503020204020204" charset="-122"/>
              <a:ea typeface="微软雅黑" panose="020B0503020204020204" charset="-122"/>
            </a:endParaRPr>
          </a:p>
          <a:p>
            <a:pPr eaLnBrk="0" fontAlgn="base" hangingPunct="0">
              <a:lnSpc>
                <a:spcPct val="100000"/>
              </a:lnSpc>
              <a:spcBef>
                <a:spcPts val="600"/>
              </a:spcBef>
              <a:spcAft>
                <a:spcPts val="600"/>
              </a:spcAft>
              <a:defRPr/>
            </a:pPr>
            <a:r>
              <a:rPr lang="zh-CN" altLang="zh-CN" dirty="0">
                <a:latin typeface="微软雅黑" panose="020B0503020204020204" charset="-122"/>
                <a:ea typeface="微软雅黑" panose="020B0503020204020204" charset="-122"/>
              </a:rPr>
              <a:t>充分利用江苏校园疫情防控培训平台</a:t>
            </a:r>
            <a:r>
              <a:rPr lang="zh-CN" altLang="zh-CN" sz="1600" dirty="0">
                <a:ea typeface="微软雅黑" panose="020B0503020204020204" charset="-122"/>
              </a:rPr>
              <a:t>（</a:t>
            </a:r>
            <a:r>
              <a:rPr lang="en-US" altLang="zh-CN" sz="1600" dirty="0">
                <a:ea typeface="微软雅黑" panose="020B0503020204020204" charset="-122"/>
              </a:rPr>
              <a:t>http://wmooc.icourses.cn/js2020.html</a:t>
            </a:r>
            <a:r>
              <a:rPr lang="zh-CN" altLang="zh-CN" sz="1600" dirty="0">
                <a:ea typeface="微软雅黑" panose="020B0503020204020204" charset="-122"/>
              </a:rPr>
              <a:t>），</a:t>
            </a:r>
            <a:r>
              <a:rPr lang="zh-CN" altLang="zh-CN" dirty="0">
                <a:latin typeface="微软雅黑" panose="020B0503020204020204" charset="-122"/>
                <a:ea typeface="微软雅黑" panose="020B0503020204020204" charset="-122"/>
              </a:rPr>
              <a:t>全面加强师生员工疫情防控能力培训。</a:t>
            </a:r>
            <a:endParaRPr lang="zh-CN" altLang="en-US" dirty="0">
              <a:latin typeface="微软雅黑" panose="020B0503020204020204" charset="-122"/>
              <a:ea typeface="微软雅黑" panose="020B0503020204020204" charset="-122"/>
            </a:endParaRPr>
          </a:p>
        </p:txBody>
      </p:sp>
      <p:pic>
        <p:nvPicPr>
          <p:cNvPr id="6" name="图片 5"/>
          <p:cNvPicPr>
            <a:picLocks noChangeAspect="1"/>
          </p:cNvPicPr>
          <p:nvPr/>
        </p:nvPicPr>
        <p:blipFill rotWithShape="1">
          <a:blip r:embed="rId1"/>
          <a:srcRect t="39767"/>
          <a:stretch>
            <a:fillRect/>
          </a:stretch>
        </p:blipFill>
        <p:spPr>
          <a:xfrm>
            <a:off x="14769" y="4843701"/>
            <a:ext cx="12192000" cy="1550975"/>
          </a:xfrm>
          <a:prstGeom prst="rect">
            <a:avLst/>
          </a:prstGeom>
        </p:spPr>
      </p:pic>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十一、心理健康服务</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1" y="1600642"/>
            <a:ext cx="10972179" cy="2482843"/>
          </a:xfrm>
        </p:spPr>
        <p:txBody>
          <a:bodyPr/>
          <a:lstStyle/>
          <a:p>
            <a:pPr>
              <a:lnSpc>
                <a:spcPct val="100000"/>
              </a:lnSpc>
              <a:spcBef>
                <a:spcPts val="600"/>
              </a:spcBef>
              <a:spcAft>
                <a:spcPts val="600"/>
              </a:spcAft>
            </a:pPr>
            <a:r>
              <a:rPr lang="zh-CN" altLang="zh-CN" dirty="0"/>
              <a:t>协调属地行政部门、专业机构组建由精神科医生、精神科护士、心理治疗师组成的</a:t>
            </a:r>
            <a:r>
              <a:rPr lang="zh-CN" altLang="zh-CN" dirty="0">
                <a:solidFill>
                  <a:srgbClr val="FF0000"/>
                </a:solidFill>
              </a:rPr>
              <a:t>心理危机干预组</a:t>
            </a:r>
            <a:r>
              <a:rPr lang="zh-CN" altLang="en-US" dirty="0"/>
              <a:t>。</a:t>
            </a:r>
            <a:endParaRPr lang="en-US" altLang="zh-CN" dirty="0"/>
          </a:p>
          <a:p>
            <a:pPr>
              <a:lnSpc>
                <a:spcPct val="100000"/>
              </a:lnSpc>
              <a:spcBef>
                <a:spcPts val="600"/>
              </a:spcBef>
              <a:spcAft>
                <a:spcPts val="600"/>
              </a:spcAft>
            </a:pPr>
            <a:r>
              <a:rPr lang="zh-CN" altLang="zh-CN" dirty="0"/>
              <a:t>开设疫情防控心理支持</a:t>
            </a:r>
            <a:r>
              <a:rPr lang="zh-CN" altLang="zh-CN" dirty="0">
                <a:solidFill>
                  <a:srgbClr val="FF0000"/>
                </a:solidFill>
              </a:rPr>
              <a:t>热线</a:t>
            </a:r>
            <a:r>
              <a:rPr lang="zh-CN" altLang="en-US" dirty="0"/>
              <a:t>，</a:t>
            </a:r>
            <a:r>
              <a:rPr lang="zh-CN" altLang="zh-CN" dirty="0"/>
              <a:t>热线电话实行</a:t>
            </a:r>
            <a:r>
              <a:rPr lang="en-US" altLang="zh-CN" dirty="0"/>
              <a:t>24</a:t>
            </a:r>
            <a:r>
              <a:rPr lang="zh-CN" altLang="zh-CN" dirty="0"/>
              <a:t>小时值班制</a:t>
            </a:r>
            <a:r>
              <a:rPr lang="zh-CN" altLang="en-US" dirty="0"/>
              <a:t>。</a:t>
            </a:r>
            <a:endParaRPr lang="en-US" altLang="zh-CN" dirty="0"/>
          </a:p>
          <a:p>
            <a:pPr>
              <a:lnSpc>
                <a:spcPct val="100000"/>
              </a:lnSpc>
              <a:spcBef>
                <a:spcPts val="600"/>
              </a:spcBef>
              <a:spcAft>
                <a:spcPts val="600"/>
              </a:spcAft>
            </a:pPr>
            <a:r>
              <a:rPr lang="zh-CN" altLang="zh-CN" dirty="0"/>
              <a:t>发挥</a:t>
            </a:r>
            <a:r>
              <a:rPr lang="en-US" altLang="zh-CN" dirty="0"/>
              <a:t>“</a:t>
            </a:r>
            <a:r>
              <a:rPr lang="zh-CN" altLang="zh-CN" dirty="0">
                <a:solidFill>
                  <a:srgbClr val="FF0000"/>
                </a:solidFill>
              </a:rPr>
              <a:t>家庭</a:t>
            </a:r>
            <a:r>
              <a:rPr lang="en-US" altLang="zh-CN" dirty="0">
                <a:solidFill>
                  <a:srgbClr val="FF0000"/>
                </a:solidFill>
              </a:rPr>
              <a:t>-</a:t>
            </a:r>
            <a:r>
              <a:rPr lang="zh-CN" altLang="zh-CN" dirty="0">
                <a:solidFill>
                  <a:srgbClr val="FF0000"/>
                </a:solidFill>
              </a:rPr>
              <a:t>班级</a:t>
            </a:r>
            <a:r>
              <a:rPr lang="en-US" altLang="zh-CN" dirty="0">
                <a:solidFill>
                  <a:srgbClr val="FF0000"/>
                </a:solidFill>
              </a:rPr>
              <a:t>-</a:t>
            </a:r>
            <a:r>
              <a:rPr lang="zh-CN" altLang="zh-CN" dirty="0">
                <a:solidFill>
                  <a:srgbClr val="FF0000"/>
                </a:solidFill>
              </a:rPr>
              <a:t>学院</a:t>
            </a:r>
            <a:r>
              <a:rPr lang="en-US" altLang="zh-CN" dirty="0">
                <a:solidFill>
                  <a:srgbClr val="FF0000"/>
                </a:solidFill>
              </a:rPr>
              <a:t>-</a:t>
            </a:r>
            <a:r>
              <a:rPr lang="zh-CN" altLang="zh-CN" dirty="0">
                <a:solidFill>
                  <a:srgbClr val="FF0000"/>
                </a:solidFill>
              </a:rPr>
              <a:t>学校</a:t>
            </a:r>
            <a:r>
              <a:rPr lang="en-US" altLang="zh-CN" dirty="0"/>
              <a:t>”</a:t>
            </a:r>
            <a:r>
              <a:rPr lang="zh-CN" altLang="zh-CN" dirty="0"/>
              <a:t>四级网络作用，组建心理个案重点关怀专班，对目标人群分类分层次开展精准心理健康指导。</a:t>
            </a:r>
            <a:endParaRPr lang="zh-CN" altLang="en-US" dirty="0"/>
          </a:p>
        </p:txBody>
      </p:sp>
      <p:graphicFrame>
        <p:nvGraphicFramePr>
          <p:cNvPr id="5" name="图示 4"/>
          <p:cNvGraphicFramePr/>
          <p:nvPr/>
        </p:nvGraphicFramePr>
        <p:xfrm>
          <a:off x="274181" y="4196220"/>
          <a:ext cx="6915759" cy="22966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矩形 5"/>
          <p:cNvSpPr/>
          <p:nvPr/>
        </p:nvSpPr>
        <p:spPr>
          <a:xfrm>
            <a:off x="7725300" y="4805939"/>
            <a:ext cx="3256000" cy="954107"/>
          </a:xfrm>
          <a:prstGeom prst="rect">
            <a:avLst/>
          </a:prstGeom>
        </p:spPr>
        <p:txBody>
          <a:bodyPr wrap="square">
            <a:spAutoFit/>
          </a:bodyPr>
          <a:lstStyle/>
          <a:p>
            <a:pPr algn="ctr"/>
            <a:r>
              <a:rPr lang="zh-CN" altLang="en-US" sz="2800" dirty="0">
                <a:latin typeface="微软雅黑" panose="020B0503020204020204" charset="-122"/>
                <a:ea typeface="微软雅黑" panose="020B0503020204020204" charset="-122"/>
              </a:rPr>
              <a:t>分类进行</a:t>
            </a:r>
            <a:endParaRPr lang="en-US" altLang="zh-CN" sz="2800" dirty="0">
              <a:latin typeface="微软雅黑" panose="020B0503020204020204" charset="-122"/>
              <a:ea typeface="微软雅黑" panose="020B0503020204020204" charset="-122"/>
            </a:endParaRPr>
          </a:p>
          <a:p>
            <a:pPr algn="ctr"/>
            <a:r>
              <a:rPr lang="zh-CN" altLang="en-US" sz="2800" dirty="0">
                <a:latin typeface="微软雅黑" panose="020B0503020204020204" charset="-122"/>
                <a:ea typeface="微软雅黑" panose="020B0503020204020204" charset="-122"/>
              </a:rPr>
              <a:t>心理健康服务</a:t>
            </a:r>
            <a:endParaRPr lang="zh-CN" altLang="en-US" sz="2800" dirty="0">
              <a:latin typeface="微软雅黑" panose="020B0503020204020204" charset="-122"/>
              <a:ea typeface="微软雅黑" panose="020B0503020204020204" charset="-122"/>
            </a:endParaRPr>
          </a:p>
        </p:txBody>
      </p:sp>
    </p:spTree>
  </p:cSld>
  <p:clrMapOvr>
    <a:masterClrMapping/>
  </p:clrMapOvr>
  <p:transition>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十二、教学运行</a:t>
            </a:r>
            <a:endParaRPr lang="zh-CN" altLang="en-US" dirty="0"/>
          </a:p>
        </p:txBody>
      </p:sp>
      <p:sp>
        <p:nvSpPr>
          <p:cNvPr id="3" name="灯片编号占位符 2"/>
          <p:cNvSpPr>
            <a:spLocks noGrp="1"/>
          </p:cNvSpPr>
          <p:nvPr>
            <p:ph type="sldNum" sz="quarter" idx="12"/>
          </p:nvPr>
        </p:nvSpPr>
        <p:spPr>
          <a:xfrm>
            <a:off x="9437914" y="6561969"/>
            <a:ext cx="2743200" cy="365125"/>
          </a:xfrm>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2" y="1600642"/>
            <a:ext cx="6063031" cy="4526014"/>
          </a:xfrm>
        </p:spPr>
        <p:txBody>
          <a:bodyPr>
            <a:normAutofit/>
          </a:bodyPr>
          <a:lstStyle/>
          <a:p>
            <a:pPr>
              <a:lnSpc>
                <a:spcPct val="120000"/>
              </a:lnSpc>
              <a:spcBef>
                <a:spcPts val="600"/>
              </a:spcBef>
              <a:spcAft>
                <a:spcPts val="600"/>
              </a:spcAft>
            </a:pPr>
            <a:r>
              <a:rPr lang="zh-CN" altLang="en-US" dirty="0"/>
              <a:t>疫情得到有效控制前，师生员工居家或留在宿舍，停止一切聚集性活动和其他集体活动。</a:t>
            </a:r>
            <a:endParaRPr lang="en-US" altLang="zh-CN" dirty="0"/>
          </a:p>
          <a:p>
            <a:pPr>
              <a:lnSpc>
                <a:spcPct val="120000"/>
              </a:lnSpc>
              <a:spcBef>
                <a:spcPts val="600"/>
              </a:spcBef>
              <a:spcAft>
                <a:spcPts val="600"/>
              </a:spcAft>
            </a:pPr>
            <a:r>
              <a:rPr lang="zh-CN" altLang="zh-CN" dirty="0"/>
              <a:t>引导学生开展网络自主学习，线上完成预习、作业布置、视频答疑、考核等环节，保证学生跟上教学进度。</a:t>
            </a:r>
            <a:endParaRPr lang="en-US" altLang="zh-CN" dirty="0"/>
          </a:p>
          <a:p>
            <a:pPr>
              <a:lnSpc>
                <a:spcPct val="120000"/>
              </a:lnSpc>
              <a:spcBef>
                <a:spcPts val="600"/>
              </a:spcBef>
              <a:spcAft>
                <a:spcPts val="600"/>
              </a:spcAft>
            </a:pPr>
            <a:r>
              <a:rPr lang="zh-CN" altLang="zh-CN" dirty="0"/>
              <a:t>根据疫情变化，适时做好假期延期和实习、见习、毕业等相关工作的衔接与教学进度调整。</a:t>
            </a:r>
            <a:endParaRPr lang="zh-CN" altLang="en-US" dirty="0"/>
          </a:p>
        </p:txBody>
      </p:sp>
      <p:pic>
        <p:nvPicPr>
          <p:cNvPr id="6" name="图片 5"/>
          <p:cNvPicPr>
            <a:picLocks noChangeAspect="1"/>
          </p:cNvPicPr>
          <p:nvPr/>
        </p:nvPicPr>
        <p:blipFill>
          <a:blip r:embed="rId1"/>
          <a:stretch>
            <a:fillRect/>
          </a:stretch>
        </p:blipFill>
        <p:spPr>
          <a:xfrm>
            <a:off x="7052153" y="2095146"/>
            <a:ext cx="4958456" cy="33035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十三、舆论宣传引导</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544597" y="1566175"/>
            <a:ext cx="7532603" cy="4461955"/>
          </a:xfrm>
        </p:spPr>
        <p:txBody>
          <a:bodyPr>
            <a:normAutofit fontScale="92500" lnSpcReduction="10000"/>
          </a:bodyPr>
          <a:lstStyle/>
          <a:p>
            <a:pPr marL="0" indent="0">
              <a:lnSpc>
                <a:spcPct val="110000"/>
              </a:lnSpc>
              <a:spcBef>
                <a:spcPts val="600"/>
              </a:spcBef>
              <a:spcAft>
                <a:spcPts val="600"/>
              </a:spcAft>
              <a:buNone/>
            </a:pPr>
            <a:r>
              <a:rPr lang="en-US" altLang="zh-CN" b="1" dirty="0"/>
              <a:t>1</a:t>
            </a:r>
            <a:r>
              <a:rPr lang="zh-CN" altLang="zh-CN" b="1" dirty="0"/>
              <a:t>、及时发布</a:t>
            </a:r>
            <a:r>
              <a:rPr lang="zh-CN" altLang="zh-CN" b="1" dirty="0">
                <a:solidFill>
                  <a:srgbClr val="FF0000"/>
                </a:solidFill>
              </a:rPr>
              <a:t>权威信息</a:t>
            </a:r>
            <a:endParaRPr lang="zh-CN" altLang="zh-CN" dirty="0">
              <a:solidFill>
                <a:srgbClr val="FF0000"/>
              </a:solidFill>
            </a:endParaRPr>
          </a:p>
          <a:p>
            <a:pPr>
              <a:lnSpc>
                <a:spcPct val="110000"/>
              </a:lnSpc>
              <a:spcBef>
                <a:spcPts val="600"/>
              </a:spcBef>
              <a:spcAft>
                <a:spcPts val="600"/>
              </a:spcAft>
            </a:pPr>
            <a:r>
              <a:rPr lang="zh-CN" altLang="zh-CN" dirty="0"/>
              <a:t>在属地统一扎口管理下，及时通报校内疫情情况，回应社会和师生关切。</a:t>
            </a:r>
            <a:endParaRPr lang="en-US" altLang="zh-CN" dirty="0"/>
          </a:p>
          <a:p>
            <a:pPr>
              <a:lnSpc>
                <a:spcPct val="110000"/>
              </a:lnSpc>
              <a:spcBef>
                <a:spcPts val="600"/>
              </a:spcBef>
              <a:spcAft>
                <a:spcPts val="600"/>
              </a:spcAft>
            </a:pPr>
            <a:r>
              <a:rPr lang="zh-CN" altLang="zh-CN" dirty="0"/>
              <a:t>积极引导正面舆论，推送权威信息</a:t>
            </a:r>
            <a:r>
              <a:rPr lang="en-US" altLang="zh-CN" dirty="0"/>
              <a:t>“</a:t>
            </a:r>
            <a:r>
              <a:rPr lang="zh-CN" altLang="zh-CN" dirty="0"/>
              <a:t>入圈</a:t>
            </a:r>
            <a:r>
              <a:rPr lang="en-US" altLang="zh-CN" dirty="0"/>
              <a:t>”</a:t>
            </a:r>
            <a:r>
              <a:rPr lang="zh-CN" altLang="zh-CN" dirty="0"/>
              <a:t>。</a:t>
            </a:r>
            <a:endParaRPr lang="en-US" altLang="zh-CN" dirty="0"/>
          </a:p>
          <a:p>
            <a:pPr>
              <a:lnSpc>
                <a:spcPct val="110000"/>
              </a:lnSpc>
              <a:spcBef>
                <a:spcPts val="600"/>
              </a:spcBef>
              <a:spcAft>
                <a:spcPts val="600"/>
              </a:spcAft>
            </a:pPr>
            <a:endParaRPr lang="zh-CN" altLang="zh-CN" dirty="0"/>
          </a:p>
          <a:p>
            <a:pPr marL="0" indent="0">
              <a:lnSpc>
                <a:spcPct val="110000"/>
              </a:lnSpc>
              <a:spcBef>
                <a:spcPts val="600"/>
              </a:spcBef>
              <a:spcAft>
                <a:spcPts val="600"/>
              </a:spcAft>
              <a:buNone/>
            </a:pPr>
            <a:r>
              <a:rPr lang="en-US" altLang="zh-CN" b="1" dirty="0"/>
              <a:t>2</a:t>
            </a:r>
            <a:r>
              <a:rPr lang="zh-CN" altLang="zh-CN" b="1" dirty="0"/>
              <a:t>、加强全网疫情专题</a:t>
            </a:r>
            <a:r>
              <a:rPr lang="zh-CN" altLang="zh-CN" b="1" dirty="0">
                <a:solidFill>
                  <a:srgbClr val="FF0000"/>
                </a:solidFill>
              </a:rPr>
              <a:t>舆情监测</a:t>
            </a:r>
            <a:endParaRPr lang="zh-CN" altLang="zh-CN" dirty="0">
              <a:solidFill>
                <a:srgbClr val="FF0000"/>
              </a:solidFill>
            </a:endParaRPr>
          </a:p>
          <a:p>
            <a:pPr>
              <a:lnSpc>
                <a:spcPct val="110000"/>
              </a:lnSpc>
              <a:spcBef>
                <a:spcPts val="600"/>
              </a:spcBef>
              <a:spcAft>
                <a:spcPts val="600"/>
              </a:spcAft>
            </a:pPr>
            <a:r>
              <a:rPr lang="zh-CN" altLang="zh-CN" dirty="0"/>
              <a:t>发现重大舆情及时在防控工作群通报，第一时间上报学校疫情防控工作领导小组，并协同属地有关部门，跟进处理。</a:t>
            </a:r>
            <a:endParaRPr lang="en-US" altLang="zh-CN" dirty="0"/>
          </a:p>
          <a:p>
            <a:pPr>
              <a:lnSpc>
                <a:spcPct val="110000"/>
              </a:lnSpc>
              <a:spcBef>
                <a:spcPts val="600"/>
              </a:spcBef>
              <a:spcAft>
                <a:spcPts val="600"/>
              </a:spcAft>
            </a:pPr>
            <a:r>
              <a:rPr lang="zh-CN" altLang="zh-CN" dirty="0"/>
              <a:t>利用校内媒体和官方渠道，及时宣传疫情防控的注意事项、辟谣信息和重大舆情信息等，强化校内舆情监测与引导。</a:t>
            </a:r>
            <a:endParaRPr lang="zh-CN" altLang="zh-CN" dirty="0"/>
          </a:p>
          <a:p>
            <a:pPr>
              <a:lnSpc>
                <a:spcPct val="110000"/>
              </a:lnSpc>
              <a:spcBef>
                <a:spcPts val="600"/>
              </a:spcBef>
              <a:spcAft>
                <a:spcPts val="600"/>
              </a:spcAft>
            </a:pPr>
            <a:endParaRPr lang="zh-CN" altLang="en-US" dirty="0"/>
          </a:p>
        </p:txBody>
      </p:sp>
      <p:sp>
        <p:nvSpPr>
          <p:cNvPr id="5" name="文本框 4"/>
          <p:cNvSpPr txBox="1"/>
          <p:nvPr/>
        </p:nvSpPr>
        <p:spPr>
          <a:xfrm>
            <a:off x="8371116" y="2352814"/>
            <a:ext cx="3461346" cy="3170099"/>
          </a:xfrm>
          <a:prstGeom prst="rect">
            <a:avLst/>
          </a:prstGeom>
          <a:noFill/>
          <a:ln>
            <a:solidFill>
              <a:srgbClr val="C00000"/>
            </a:solidFill>
          </a:ln>
        </p:spPr>
        <p:txBody>
          <a:bodyPr wrap="square" rtlCol="0">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是否召开新闻发布会？</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何时召开新闻发布会？</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谁负责回答记者提问？</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如何应对媒体采访？</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信息公开的时间和程度？</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如何让家长及时获悉？</a:t>
            </a:r>
            <a:endParaRPr lang="zh-CN" altLang="en-US" sz="2000" dirty="0"/>
          </a:p>
        </p:txBody>
      </p:sp>
    </p:spTree>
  </p:cSld>
  <p:clrMapOvr>
    <a:masterClrMapping/>
  </p:clrMapOvr>
  <p:transition>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十三、舆论宣传引导</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544597" y="1566175"/>
            <a:ext cx="7532603" cy="4461955"/>
          </a:xfrm>
        </p:spPr>
        <p:txBody>
          <a:bodyPr>
            <a:normAutofit fontScale="92500" lnSpcReduction="10000"/>
          </a:bodyPr>
          <a:lstStyle/>
          <a:p>
            <a:pPr marL="0" indent="0">
              <a:lnSpc>
                <a:spcPct val="110000"/>
              </a:lnSpc>
              <a:spcBef>
                <a:spcPts val="600"/>
              </a:spcBef>
              <a:spcAft>
                <a:spcPts val="600"/>
              </a:spcAft>
              <a:buNone/>
            </a:pPr>
            <a:r>
              <a:rPr lang="en-US" altLang="zh-CN" b="1" dirty="0"/>
              <a:t>1</a:t>
            </a:r>
            <a:r>
              <a:rPr lang="zh-CN" altLang="zh-CN" b="1" dirty="0"/>
              <a:t>、及时发布</a:t>
            </a:r>
            <a:r>
              <a:rPr lang="zh-CN" altLang="zh-CN" b="1" dirty="0">
                <a:solidFill>
                  <a:srgbClr val="FF0000"/>
                </a:solidFill>
              </a:rPr>
              <a:t>权威信息</a:t>
            </a:r>
            <a:endParaRPr lang="zh-CN" altLang="zh-CN" dirty="0">
              <a:solidFill>
                <a:srgbClr val="FF0000"/>
              </a:solidFill>
            </a:endParaRPr>
          </a:p>
          <a:p>
            <a:pPr>
              <a:lnSpc>
                <a:spcPct val="110000"/>
              </a:lnSpc>
              <a:spcBef>
                <a:spcPts val="600"/>
              </a:spcBef>
              <a:spcAft>
                <a:spcPts val="600"/>
              </a:spcAft>
            </a:pPr>
            <a:r>
              <a:rPr lang="zh-CN" altLang="zh-CN" dirty="0"/>
              <a:t>在属地统一扎口管理下，及时通报校内疫情情况，回应社会和师生关切。</a:t>
            </a:r>
            <a:endParaRPr lang="en-US" altLang="zh-CN" dirty="0"/>
          </a:p>
          <a:p>
            <a:pPr>
              <a:lnSpc>
                <a:spcPct val="110000"/>
              </a:lnSpc>
              <a:spcBef>
                <a:spcPts val="600"/>
              </a:spcBef>
              <a:spcAft>
                <a:spcPts val="600"/>
              </a:spcAft>
            </a:pPr>
            <a:r>
              <a:rPr lang="zh-CN" altLang="zh-CN" dirty="0"/>
              <a:t>积极引导正面舆论，推送权威信息</a:t>
            </a:r>
            <a:r>
              <a:rPr lang="en-US" altLang="zh-CN" dirty="0"/>
              <a:t>“</a:t>
            </a:r>
            <a:r>
              <a:rPr lang="zh-CN" altLang="zh-CN" dirty="0"/>
              <a:t>入圈</a:t>
            </a:r>
            <a:r>
              <a:rPr lang="en-US" altLang="zh-CN" dirty="0"/>
              <a:t>”</a:t>
            </a:r>
            <a:r>
              <a:rPr lang="zh-CN" altLang="zh-CN" dirty="0"/>
              <a:t>。</a:t>
            </a:r>
            <a:endParaRPr lang="en-US" altLang="zh-CN" dirty="0"/>
          </a:p>
          <a:p>
            <a:pPr>
              <a:lnSpc>
                <a:spcPct val="110000"/>
              </a:lnSpc>
              <a:spcBef>
                <a:spcPts val="600"/>
              </a:spcBef>
              <a:spcAft>
                <a:spcPts val="600"/>
              </a:spcAft>
            </a:pPr>
            <a:endParaRPr lang="zh-CN" altLang="zh-CN" dirty="0"/>
          </a:p>
          <a:p>
            <a:pPr marL="0" indent="0">
              <a:lnSpc>
                <a:spcPct val="110000"/>
              </a:lnSpc>
              <a:spcBef>
                <a:spcPts val="600"/>
              </a:spcBef>
              <a:spcAft>
                <a:spcPts val="600"/>
              </a:spcAft>
              <a:buNone/>
            </a:pPr>
            <a:r>
              <a:rPr lang="en-US" altLang="zh-CN" b="1" dirty="0"/>
              <a:t>2</a:t>
            </a:r>
            <a:r>
              <a:rPr lang="zh-CN" altLang="zh-CN" b="1" dirty="0"/>
              <a:t>、加强全网疫情专题</a:t>
            </a:r>
            <a:r>
              <a:rPr lang="zh-CN" altLang="zh-CN" b="1" dirty="0">
                <a:solidFill>
                  <a:srgbClr val="FF0000"/>
                </a:solidFill>
              </a:rPr>
              <a:t>舆情监测</a:t>
            </a:r>
            <a:endParaRPr lang="zh-CN" altLang="zh-CN" dirty="0">
              <a:solidFill>
                <a:srgbClr val="FF0000"/>
              </a:solidFill>
            </a:endParaRPr>
          </a:p>
          <a:p>
            <a:pPr>
              <a:lnSpc>
                <a:spcPct val="110000"/>
              </a:lnSpc>
              <a:spcBef>
                <a:spcPts val="600"/>
              </a:spcBef>
              <a:spcAft>
                <a:spcPts val="600"/>
              </a:spcAft>
            </a:pPr>
            <a:r>
              <a:rPr lang="zh-CN" altLang="zh-CN" dirty="0"/>
              <a:t>发现重大舆情及时在防控工作群通报，第一时间上报学校疫情防控工作领导小组，并协同属地有关部门，跟进处理。</a:t>
            </a:r>
            <a:endParaRPr lang="en-US" altLang="zh-CN" dirty="0"/>
          </a:p>
          <a:p>
            <a:pPr>
              <a:lnSpc>
                <a:spcPct val="110000"/>
              </a:lnSpc>
              <a:spcBef>
                <a:spcPts val="600"/>
              </a:spcBef>
              <a:spcAft>
                <a:spcPts val="600"/>
              </a:spcAft>
            </a:pPr>
            <a:r>
              <a:rPr lang="zh-CN" altLang="zh-CN" dirty="0"/>
              <a:t>利用校内媒体和官方渠道，及时宣传疫情防控的注意事项、辟谣信息和重大舆情信息等，强化校内舆情监测与引导。</a:t>
            </a:r>
            <a:endParaRPr lang="zh-CN" altLang="zh-CN" dirty="0"/>
          </a:p>
          <a:p>
            <a:pPr>
              <a:lnSpc>
                <a:spcPct val="110000"/>
              </a:lnSpc>
              <a:spcBef>
                <a:spcPts val="600"/>
              </a:spcBef>
              <a:spcAft>
                <a:spcPts val="600"/>
              </a:spcAft>
            </a:pPr>
            <a:endParaRPr lang="zh-CN" altLang="en-US" dirty="0"/>
          </a:p>
        </p:txBody>
      </p:sp>
      <p:sp>
        <p:nvSpPr>
          <p:cNvPr id="5" name="文本框 4"/>
          <p:cNvSpPr txBox="1"/>
          <p:nvPr/>
        </p:nvSpPr>
        <p:spPr>
          <a:xfrm>
            <a:off x="8371116" y="2352814"/>
            <a:ext cx="3461346" cy="3170099"/>
          </a:xfrm>
          <a:prstGeom prst="rect">
            <a:avLst/>
          </a:prstGeom>
          <a:noFill/>
          <a:ln>
            <a:solidFill>
              <a:srgbClr val="C00000"/>
            </a:solidFill>
          </a:ln>
        </p:spPr>
        <p:txBody>
          <a:bodyPr wrap="square" rtlCol="0">
            <a:spAutoFit/>
          </a:bodyPr>
          <a:lstStyle/>
          <a:p>
            <a:pPr lvl="0" algn="ctr" defTabSz="914400" eaLnBrk="1" fontAlgn="auto" hangingPunct="1">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是否召开新闻发布会？</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何时召开新闻发布会？</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谁负责回答记者提问？</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如何应对媒体采访？</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信息公开的时间和程度？</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如何让家长及时获悉？</a:t>
            </a:r>
            <a:endParaRPr lang="zh-CN" altLang="en-US" sz="2000" dirty="0"/>
          </a:p>
        </p:txBody>
      </p:sp>
    </p:spTree>
  </p:cSld>
  <p:clrMapOvr>
    <a:masterClrMapping/>
  </p:clrMapOvr>
  <p:transition>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十四、紧急医疗救助</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4" name="内容占位符 3"/>
          <p:cNvSpPr>
            <a:spLocks noGrp="1"/>
          </p:cNvSpPr>
          <p:nvPr>
            <p:ph idx="1"/>
          </p:nvPr>
        </p:nvSpPr>
        <p:spPr>
          <a:xfrm>
            <a:off x="609911" y="1600642"/>
            <a:ext cx="7325049" cy="4526014"/>
          </a:xfrm>
        </p:spPr>
        <p:txBody>
          <a:bodyPr>
            <a:normAutofit/>
          </a:bodyPr>
          <a:lstStyle/>
          <a:p>
            <a:pPr>
              <a:lnSpc>
                <a:spcPct val="100000"/>
              </a:lnSpc>
              <a:spcBef>
                <a:spcPts val="600"/>
              </a:spcBef>
              <a:spcAft>
                <a:spcPts val="600"/>
              </a:spcAft>
            </a:pPr>
            <a:r>
              <a:rPr lang="zh-CN" altLang="zh-CN" dirty="0"/>
              <a:t>关注师生医疗需求。</a:t>
            </a:r>
            <a:endParaRPr lang="en-US" altLang="zh-CN" dirty="0"/>
          </a:p>
          <a:p>
            <a:pPr>
              <a:lnSpc>
                <a:spcPct val="100000"/>
              </a:lnSpc>
              <a:spcBef>
                <a:spcPts val="600"/>
              </a:spcBef>
              <a:spcAft>
                <a:spcPts val="600"/>
              </a:spcAft>
            </a:pPr>
            <a:r>
              <a:rPr lang="zh-CN" altLang="zh-CN" dirty="0"/>
              <a:t>各学院疫情防控领导小组成员、分管学生副书记、辅导员、宿舍管理员应第一时间建立联络网</a:t>
            </a:r>
            <a:r>
              <a:rPr lang="zh-CN" altLang="en-US" dirty="0"/>
              <a:t>。</a:t>
            </a:r>
            <a:endParaRPr lang="en-US" altLang="zh-CN" dirty="0"/>
          </a:p>
          <a:p>
            <a:pPr>
              <a:lnSpc>
                <a:spcPct val="100000"/>
              </a:lnSpc>
              <a:spcBef>
                <a:spcPts val="600"/>
              </a:spcBef>
              <a:spcAft>
                <a:spcPts val="600"/>
              </a:spcAft>
            </a:pPr>
            <a:r>
              <a:rPr lang="zh-CN" altLang="zh-CN" dirty="0"/>
              <a:t>接到医疗救助申请后，组织会诊，确定诊疗方案。</a:t>
            </a:r>
            <a:endParaRPr lang="en-US" altLang="zh-CN" dirty="0"/>
          </a:p>
          <a:p>
            <a:pPr>
              <a:lnSpc>
                <a:spcPct val="100000"/>
              </a:lnSpc>
              <a:spcBef>
                <a:spcPts val="600"/>
              </a:spcBef>
              <a:spcAft>
                <a:spcPts val="600"/>
              </a:spcAft>
            </a:pPr>
            <a:r>
              <a:rPr lang="zh-CN" altLang="zh-CN" dirty="0"/>
              <a:t>如需校外就医，联系安排疫情保障车辆送至定点医院就诊。</a:t>
            </a:r>
            <a:endParaRPr lang="en-US" altLang="zh-CN" dirty="0"/>
          </a:p>
          <a:p>
            <a:pPr>
              <a:lnSpc>
                <a:spcPct val="100000"/>
              </a:lnSpc>
              <a:spcBef>
                <a:spcPts val="600"/>
              </a:spcBef>
              <a:spcAft>
                <a:spcPts val="600"/>
              </a:spcAft>
            </a:pPr>
            <a:r>
              <a:rPr lang="zh-CN" altLang="zh-CN" dirty="0"/>
              <a:t>人员转运期间，做好防护和全封闭管理措施，做好人员信息登记，坚决防止疫情输出风险。</a:t>
            </a:r>
            <a:endParaRPr lang="zh-CN" altLang="zh-CN" dirty="0"/>
          </a:p>
          <a:p>
            <a:pPr>
              <a:lnSpc>
                <a:spcPct val="100000"/>
              </a:lnSpc>
              <a:spcBef>
                <a:spcPts val="600"/>
              </a:spcBef>
              <a:spcAft>
                <a:spcPts val="600"/>
              </a:spcAft>
            </a:pPr>
            <a:endParaRPr lang="zh-CN" altLang="en-US" dirty="0"/>
          </a:p>
        </p:txBody>
      </p:sp>
      <p:sp>
        <p:nvSpPr>
          <p:cNvPr id="5" name="文本框 4"/>
          <p:cNvSpPr txBox="1"/>
          <p:nvPr/>
        </p:nvSpPr>
        <p:spPr>
          <a:xfrm>
            <a:off x="8272418" y="2025682"/>
            <a:ext cx="3461346" cy="3328732"/>
          </a:xfrm>
          <a:prstGeom prst="rect">
            <a:avLst/>
          </a:prstGeom>
          <a:noFill/>
          <a:ln>
            <a:solidFill>
              <a:srgbClr val="C00000"/>
            </a:solidFill>
          </a:ln>
        </p:spPr>
        <p:txBody>
          <a:bodyPr wrap="square" rtlCol="0">
            <a:spAutoFit/>
          </a:bodyPr>
          <a:lstStyle/>
          <a:p>
            <a:pPr lvl="0" algn="ctr" defTabSz="914400" eaLnBrk="1" fontAlgn="auto" hangingPunct="1">
              <a:lnSpc>
                <a:spcPct val="120000"/>
              </a:lnSpc>
              <a:spcBef>
                <a:spcPts val="600"/>
              </a:spcBef>
              <a:spcAft>
                <a:spcPts val="600"/>
              </a:spcAft>
              <a:defRPr/>
            </a:pPr>
            <a:r>
              <a:rPr lang="zh-CN" altLang="en-US" sz="2000" dirty="0">
                <a:solidFill>
                  <a:srgbClr val="FF0000"/>
                </a:solidFill>
                <a:latin typeface="微软雅黑" panose="020B0503020204020204" charset="-122"/>
                <a:ea typeface="微软雅黑" panose="020B0503020204020204" charset="-122"/>
              </a:rPr>
              <a:t>注意事项</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校园封闭管理时，师生医疗服务需求量极大，全部转运至校外医疗机构就诊比较困难，如何快速分诊、及时处置？</a:t>
            </a:r>
            <a:endParaRPr lang="en-US" altLang="zh-CN" sz="2000" dirty="0">
              <a:latin typeface="微软雅黑" panose="020B0503020204020204" charset="-122"/>
              <a:ea typeface="微软雅黑" panose="020B0503020204020204" charset="-122"/>
            </a:endParaRPr>
          </a:p>
          <a:p>
            <a:pPr marL="342900" lvl="0" indent="-342900" defTabSz="914400" eaLnBrk="1" fontAlgn="auto" hangingPunct="1">
              <a:lnSpc>
                <a:spcPct val="120000"/>
              </a:lnSpc>
              <a:spcBef>
                <a:spcPts val="600"/>
              </a:spcBef>
              <a:spcAft>
                <a:spcPts val="600"/>
              </a:spcAft>
              <a:buFont typeface="Wingdings" panose="05000000000000000000" pitchFamily="2" charset="2"/>
              <a:buChar char="l"/>
              <a:defRPr/>
            </a:pPr>
            <a:r>
              <a:rPr lang="zh-CN" altLang="en-US" sz="2000" dirty="0">
                <a:latin typeface="微软雅黑" panose="020B0503020204020204" charset="-122"/>
                <a:ea typeface="微软雅黑" panose="020B0503020204020204" charset="-122"/>
              </a:rPr>
              <a:t>是否需安排专职医生进驻校园？ </a:t>
            </a:r>
            <a:endParaRPr lang="zh-CN" altLang="en-US" sz="2000" dirty="0"/>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510078" y="404664"/>
            <a:ext cx="8712968" cy="936104"/>
          </a:xfrm>
          <a:prstGeom prst="rect">
            <a:avLst/>
          </a:prstGeom>
        </p:spPr>
        <p:txBody>
          <a:bodyPr/>
          <a:lstStyle>
            <a:lvl1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cs typeface="+mj-cs"/>
              </a:defRPr>
            </a:lvl1pPr>
            <a:lvl2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2pPr>
            <a:lvl3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3pPr>
            <a:lvl4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4pPr>
            <a:lvl5pPr algn="ctr" rtl="0" eaLnBrk="0" fontAlgn="base" hangingPunct="0">
              <a:spcBef>
                <a:spcPct val="0"/>
              </a:spcBef>
              <a:spcAft>
                <a:spcPct val="0"/>
              </a:spcAft>
              <a:defRPr sz="3600" b="1">
                <a:solidFill>
                  <a:srgbClr val="003399"/>
                </a:solidFill>
                <a:latin typeface="黑体" panose="02010600030101010101" pitchFamily="49" charset="-122"/>
                <a:ea typeface="黑体" panose="02010600030101010101" pitchFamily="49"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r>
              <a:rPr lang="zh-CN" altLang="en-US" kern="0" dirty="0">
                <a:solidFill>
                  <a:schemeClr val="accent6"/>
                </a:solidFill>
              </a:rPr>
              <a:t>措施优化调整依据</a:t>
            </a:r>
            <a:endParaRPr lang="zh-CN" altLang="en-US" kern="0" dirty="0">
              <a:solidFill>
                <a:schemeClr val="accent6"/>
              </a:solidFill>
            </a:endParaRPr>
          </a:p>
        </p:txBody>
      </p:sp>
      <p:sp>
        <p:nvSpPr>
          <p:cNvPr id="3" name="文本框 2"/>
          <p:cNvSpPr txBox="1"/>
          <p:nvPr/>
        </p:nvSpPr>
        <p:spPr>
          <a:xfrm>
            <a:off x="839416" y="1373121"/>
            <a:ext cx="10729191" cy="4946995"/>
          </a:xfrm>
          <a:prstGeom prst="rect">
            <a:avLst/>
          </a:prstGeom>
          <a:noFill/>
        </p:spPr>
        <p:txBody>
          <a:bodyPr wrap="square" rtlCol="0">
            <a:spAutoFit/>
          </a:bodyPr>
          <a:lstStyle/>
          <a:p>
            <a:pPr marL="342900" indent="-342900">
              <a:lnSpc>
                <a:spcPts val="2400"/>
              </a:lnSpc>
              <a:spcBef>
                <a:spcPts val="1200"/>
              </a:spcBef>
              <a:spcAft>
                <a:spcPts val="1200"/>
              </a:spcAft>
              <a:buFont typeface="Wingdings" panose="05000000000000000000" pitchFamily="2" charset="2"/>
              <a:buChar char="Ø"/>
            </a:pP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国内外现有研究对奥密克戎变异株认识</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传播能力更强</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传播速度更快</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感染剂量更低</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致病力减弱</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indent="-342900">
              <a:lnSpc>
                <a:spcPts val="1000"/>
              </a:lnSpc>
              <a:spcBef>
                <a:spcPts val="1200"/>
              </a:spcBef>
              <a:spcAft>
                <a:spcPts val="1200"/>
              </a:spcAft>
              <a:buFont typeface="Times New Roman" panose="02020603050405020304" pitchFamily="18" charset="0"/>
              <a:buChar char="−"/>
            </a:pP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具有更强的免疫逃逸能力</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2400"/>
              </a:lnSpc>
              <a:spcBef>
                <a:spcPts val="1200"/>
              </a:spcBef>
              <a:spcAft>
                <a:spcPts val="1200"/>
              </a:spcAft>
              <a:buFont typeface="Wingdings" panose="05000000000000000000" pitchFamily="2" charset="2"/>
              <a:buChar char="Ø"/>
            </a:pP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结合我国奥密克戎变异株疫情处置实践</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pPr marL="800100" lvl="1" indent="-342900">
              <a:lnSpc>
                <a:spcPts val="1600"/>
              </a:lnSpc>
              <a:spcBef>
                <a:spcPts val="1200"/>
              </a:spcBef>
              <a:spcAft>
                <a:spcPts val="1200"/>
              </a:spcAft>
              <a:buFont typeface="Times New Roman" panose="02020603050405020304" pitchFamily="18" charset="0"/>
              <a:buChar char="−"/>
            </a:pPr>
            <a:r>
              <a:rPr lang="zh-CN" altLang="en-US" sz="2400" kern="100" dirty="0">
                <a:latin typeface="Times New Roman" panose="02020603050405020304" pitchFamily="18" charset="0"/>
                <a:ea typeface="楷体" panose="02010609060101010101" pitchFamily="49" charset="-122"/>
                <a:cs typeface="Times New Roman" panose="02020603050405020304" pitchFamily="18" charset="0"/>
              </a:rPr>
              <a:t>上海、吉林大规模疫情处置经验</a:t>
            </a:r>
            <a:endParaRPr lang="en-US" altLang="zh-CN" sz="2400" kern="100" dirty="0">
              <a:latin typeface="Times New Roman" panose="02020603050405020304" pitchFamily="18" charset="0"/>
              <a:ea typeface="楷体" panose="02010609060101010101" pitchFamily="49" charset="-122"/>
              <a:cs typeface="Times New Roman" panose="02020603050405020304" pitchFamily="18" charset="0"/>
            </a:endParaRPr>
          </a:p>
          <a:p>
            <a:pPr marL="342900" lvl="1" indent="-342900">
              <a:lnSpc>
                <a:spcPts val="2400"/>
              </a:lnSpc>
              <a:spcBef>
                <a:spcPts val="1200"/>
              </a:spcBef>
              <a:spcAft>
                <a:spcPts val="1200"/>
              </a:spcAft>
              <a:buFont typeface="Wingdings" panose="05000000000000000000" pitchFamily="2" charset="2"/>
              <a:buChar char="Ø"/>
            </a:pP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新冠疫情防控措施优化试点研究结果</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2400"/>
              </a:lnSpc>
              <a:spcBef>
                <a:spcPts val="1200"/>
              </a:spcBef>
              <a:spcAft>
                <a:spcPts val="1200"/>
              </a:spcAft>
            </a:pP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en-US" sz="2800" kern="1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应急处置流程图</a:t>
            </a:r>
            <a:endParaRPr lang="zh-CN" altLang="en-US" dirty="0"/>
          </a:p>
        </p:txBody>
      </p:sp>
      <p:sp>
        <p:nvSpPr>
          <p:cNvPr id="3" name="灯片编号占位符 2"/>
          <p:cNvSpPr>
            <a:spLocks noGrp="1"/>
          </p:cNvSpPr>
          <p:nvPr>
            <p:ph type="sldNum" sz="quarter" idx="12"/>
          </p:nvPr>
        </p:nvSpPr>
        <p:spPr/>
        <p:txBody>
          <a:bodyPr/>
          <a:lstStyle/>
          <a:p>
            <a:fld id="{7D9BB5D0-35E4-459D-AEF3-FE4D7C45CC19}" type="slidenum">
              <a:rPr lang="zh-CN" altLang="en-US" smtClean="0"/>
            </a:fld>
            <a:endParaRPr lang="zh-CN" altLang="en-US"/>
          </a:p>
        </p:txBody>
      </p:sp>
      <p:pic>
        <p:nvPicPr>
          <p:cNvPr id="5" name="图片 4"/>
          <p:cNvPicPr/>
          <p:nvPr/>
        </p:nvPicPr>
        <p:blipFill rotWithShape="1">
          <a:blip r:embed="rId1" cstate="print"/>
          <a:srcRect b="8576"/>
          <a:stretch>
            <a:fillRect/>
          </a:stretch>
        </p:blipFill>
        <p:spPr>
          <a:xfrm>
            <a:off x="264160" y="1278256"/>
            <a:ext cx="11353800" cy="5214619"/>
          </a:xfrm>
          <a:prstGeom prst="rect">
            <a:avLst/>
          </a:prstGeom>
          <a:noFill/>
          <a:ln w="9525">
            <a:noFill/>
            <a:miter lim="800000"/>
            <a:headEnd/>
            <a:tailEnd/>
          </a:ln>
        </p:spPr>
      </p:pic>
    </p:spTree>
  </p:cSld>
  <p:clrMapOvr>
    <a:masterClrMapping/>
  </p:clrMapOvr>
  <p:transition>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文本框 163"/>
          <p:cNvSpPr txBox="1"/>
          <p:nvPr/>
        </p:nvSpPr>
        <p:spPr>
          <a:xfrm>
            <a:off x="155340" y="823897"/>
            <a:ext cx="11881320" cy="5820889"/>
          </a:xfrm>
          <a:prstGeom prst="rect">
            <a:avLst/>
          </a:prstGeom>
          <a:solidFill>
            <a:schemeClr val="bg1"/>
          </a:solidFill>
          <a:ln w="9525">
            <a:noFill/>
          </a:ln>
        </p:spPr>
        <p:txBody>
          <a:bodyPr wrap="square">
            <a:spAutoFit/>
          </a:bodyPr>
          <a:lstStyle/>
          <a:p>
            <a:pPr marL="342900" indent="-342900">
              <a:lnSpc>
                <a:spcPct val="130000"/>
              </a:lnSpc>
              <a:buFont typeface="Wingdings" panose="05000000000000000000" charset="0"/>
              <a:buChar char="p"/>
            </a:pPr>
            <a:r>
              <a:rPr lang="zh-CN" altLang="en-US" dirty="0"/>
              <a:t>一是坚决贯彻疫情防控方针政策。要毫不动摇坚持“外防输入、内防反弹”总策略和“动态清零”总方针，坚持常态化科学精准防控和应急处置相结合，因时因势调整优化防控措施，做到精准化、人性化，最大限度减少疫情对教育教学影响，确保师生健康和校园安全。</a:t>
            </a:r>
            <a:endParaRPr lang="zh-CN" altLang="en-US" dirty="0"/>
          </a:p>
          <a:p>
            <a:pPr marL="342900" indent="-342900">
              <a:lnSpc>
                <a:spcPct val="130000"/>
              </a:lnSpc>
              <a:buFont typeface="Wingdings" panose="05000000000000000000" charset="0"/>
              <a:buChar char="p"/>
            </a:pPr>
            <a:r>
              <a:rPr lang="zh-CN" altLang="en-US" dirty="0"/>
              <a:t>二是安全有序推进秋季学期开学工作。要坚持属地管理、区域统筹，综合研判当地疫情防控形势，“一地一案”“一校一策”做好开学工作。</a:t>
            </a:r>
            <a:endParaRPr lang="zh-CN" altLang="en-US" dirty="0"/>
          </a:p>
          <a:p>
            <a:pPr marL="342900" indent="-342900">
              <a:lnSpc>
                <a:spcPct val="130000"/>
              </a:lnSpc>
              <a:buFont typeface="Wingdings" panose="05000000000000000000" charset="0"/>
              <a:buChar char="p"/>
            </a:pPr>
            <a:r>
              <a:rPr lang="zh-CN" altLang="en-US" dirty="0"/>
              <a:t>三是周密部署安排师生员工返校。要按照属地疫情防控政策要求明确师生员工返校条件，制定返校工作方案、应急预案，分区分级、错峰错时确定返校批次和具体时间。</a:t>
            </a:r>
            <a:endParaRPr lang="zh-CN" altLang="en-US" dirty="0"/>
          </a:p>
          <a:p>
            <a:pPr marL="342900" indent="-342900">
              <a:lnSpc>
                <a:spcPct val="130000"/>
              </a:lnSpc>
              <a:buFont typeface="Wingdings" panose="05000000000000000000" charset="0"/>
              <a:buChar char="p"/>
            </a:pPr>
            <a:r>
              <a:rPr lang="zh-CN" altLang="en-US" dirty="0"/>
              <a:t>四是科学精准抓好常态疫情防控。要不断完善校园疫情防控方案，科学精准落实常态化疫情防控措施，加强疫情防控专题培训和健康管理、公共场所清洁消毒与通风换气、防疫物资和核酸检测能力储备等。</a:t>
            </a:r>
            <a:endParaRPr lang="zh-CN" altLang="en-US" dirty="0"/>
          </a:p>
          <a:p>
            <a:pPr marL="342900" indent="-342900">
              <a:lnSpc>
                <a:spcPct val="130000"/>
              </a:lnSpc>
              <a:buFont typeface="Wingdings" panose="05000000000000000000" charset="0"/>
              <a:buChar char="p"/>
            </a:pPr>
            <a:r>
              <a:rPr lang="zh-CN" altLang="en-US" dirty="0"/>
              <a:t>五是全力保障正常教育教学秩序。在落实常态化防控措施下，最大限度保障正常教育教学安排和校园生活，细化优化校园管理服务，充分保障师生合理需求，构建安全舒心的校园环境。</a:t>
            </a:r>
            <a:endParaRPr lang="zh-CN" altLang="en-US" dirty="0"/>
          </a:p>
          <a:p>
            <a:pPr marL="342900" indent="-342900">
              <a:lnSpc>
                <a:spcPct val="130000"/>
              </a:lnSpc>
              <a:buFont typeface="Wingdings" panose="05000000000000000000" charset="0"/>
              <a:buChar char="p"/>
            </a:pPr>
            <a:r>
              <a:rPr lang="zh-CN" altLang="en-US" dirty="0"/>
              <a:t>六是积极有效开展卫生健康教育。要凝聚“家校社”合力，宣传新冠肺炎和秋冬季常见传染病防控知识。教育引导师生员工积极配合疫情防控措施</a:t>
            </a:r>
            <a:r>
              <a:rPr lang="en-US" altLang="zh-CN" dirty="0"/>
              <a:t>,</a:t>
            </a:r>
            <a:r>
              <a:rPr lang="zh-CN" altLang="en-US" dirty="0"/>
              <a:t>坚持良好卫生习惯，提高自身健康素养，做好个人防护。</a:t>
            </a:r>
            <a:endParaRPr lang="zh-CN" altLang="en-US" dirty="0"/>
          </a:p>
          <a:p>
            <a:pPr marL="342900" indent="-342900">
              <a:lnSpc>
                <a:spcPct val="130000"/>
              </a:lnSpc>
              <a:buFont typeface="Wingdings" panose="05000000000000000000" charset="0"/>
              <a:buChar char="p"/>
            </a:pPr>
            <a:r>
              <a:rPr lang="zh-CN" altLang="en-US" dirty="0"/>
              <a:t>七是切实提升应急处置能力水平。要在属地疫情联防联控机制（领导小组、指挥部）统筹下，加强配合协作与信息共享，完善校园突发疫情应急处置预案，开展疫情防控多场景、实操性应急演练，保障校园疫情防控平急转化高效畅通，处置快速有力。</a:t>
            </a:r>
            <a:endParaRPr lang="zh-CN" sz="2800" dirty="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1271465" y="159364"/>
            <a:ext cx="9937104" cy="646331"/>
          </a:xfrm>
          <a:prstGeom prst="rect">
            <a:avLst/>
          </a:prstGeom>
          <a:noFill/>
        </p:spPr>
        <p:txBody>
          <a:bodyPr wrap="square" rtlCol="0" anchor="t">
            <a:spAutoFit/>
          </a:bodyPr>
          <a:lstStyle/>
          <a:p>
            <a:pPr indent="0" algn="ctr">
              <a:buFont typeface="Wingdings" panose="05000000000000000000" charset="0"/>
              <a:buNone/>
            </a:pPr>
            <a:r>
              <a:rPr lang="en-US" altLang="zh-CN" sz="3600" b="1" dirty="0">
                <a:solidFill>
                  <a:srgbClr val="FF0000"/>
                </a:solidFill>
                <a:latin typeface="微软雅黑" panose="020B0503020204020204" charset="-122"/>
                <a:ea typeface="微软雅黑" panose="020B0503020204020204" charset="-122"/>
                <a:sym typeface="+mn-ea"/>
              </a:rPr>
              <a:t>2022</a:t>
            </a:r>
            <a:r>
              <a:rPr lang="zh-CN" altLang="en-US" sz="3600" b="1" dirty="0">
                <a:solidFill>
                  <a:srgbClr val="FF0000"/>
                </a:solidFill>
                <a:latin typeface="微软雅黑" panose="020B0503020204020204" charset="-122"/>
                <a:ea typeface="微软雅黑" panose="020B0503020204020204" charset="-122"/>
                <a:sym typeface="+mn-ea"/>
              </a:rPr>
              <a:t>年秋季学期开学和疫情防控工作</a:t>
            </a:r>
            <a:endParaRPr lang="x-none" altLang="zh-CN" sz="3600" dirty="0">
              <a:solidFill>
                <a:srgbClr val="FF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ctrTitle"/>
          </p:nvPr>
        </p:nvSpPr>
        <p:spPr>
          <a:xfrm>
            <a:off x="2351585" y="1700809"/>
            <a:ext cx="7704463" cy="3602379"/>
          </a:xfrm>
        </p:spPr>
        <p:txBody>
          <a:bodyPr>
            <a:normAutofit/>
          </a:bodyPr>
          <a:lstStyle/>
          <a:p>
            <a:pPr eaLnBrk="1" hangingPunct="1"/>
            <a:r>
              <a:rPr lang="zh-CN" altLang="en-US" sz="7200" dirty="0"/>
              <a:t>谢 谢！</a:t>
            </a:r>
            <a:br>
              <a:rPr lang="en-US" altLang="zh-CN" sz="4400" dirty="0"/>
            </a:br>
            <a:br>
              <a:rPr lang="en-US" altLang="zh-CN" sz="4400" dirty="0"/>
            </a:br>
            <a:br>
              <a:rPr lang="en-US" altLang="zh-CN" dirty="0"/>
            </a:b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p="http://schemas.openxmlformats.org/presentationml/2006/main">
  <p:tag name="KSO_WM_UNIT_PLACING_PICTURE_USER_VIEWPORT" val="{&quot;height&quot;:8880,&quot;width&quot;:19120}"/>
</p:tagLst>
</file>

<file path=ppt/tags/tag10.xml><?xml version="1.0" encoding="utf-8"?>
<p:tagLst xmlns:p="http://schemas.openxmlformats.org/presentationml/2006/main">
  <p:tag name="PA" val="v5.2.10"/>
  <p:tag name="RESOURCELIBID_ANIM" val="460"/>
</p:tagLst>
</file>

<file path=ppt/tags/tag11.xml><?xml version="1.0" encoding="utf-8"?>
<p:tagLst xmlns:p="http://schemas.openxmlformats.org/presentationml/2006/main">
  <p:tag name="PA" val="v5.2.10"/>
  <p:tag name="RESOURCELIBID_ANIM" val="460"/>
</p:tagLst>
</file>

<file path=ppt/tags/tag12.xml><?xml version="1.0" encoding="utf-8"?>
<p:tagLst xmlns:p="http://schemas.openxmlformats.org/presentationml/2006/main">
  <p:tag name="PA" val="v5.2.10"/>
  <p:tag name="RESOURCELIBID_ANIM" val="460"/>
</p:tagLst>
</file>

<file path=ppt/tags/tag13.xml><?xml version="1.0" encoding="utf-8"?>
<p:tagLst xmlns:p="http://schemas.openxmlformats.org/presentationml/2006/main">
  <p:tag name="PA" val="v5.2.10"/>
  <p:tag name="RESOURCELIBID_ANIM" val="460"/>
</p:tagLst>
</file>

<file path=ppt/tags/tag14.xml><?xml version="1.0" encoding="utf-8"?>
<p:tagLst xmlns:p="http://schemas.openxmlformats.org/presentationml/2006/main">
  <p:tag name="PA" val="v5.2.10"/>
  <p:tag name="RESOURCELIBID_ANIM" val="460"/>
</p:tagLst>
</file>

<file path=ppt/tags/tag15.xml><?xml version="1.0" encoding="utf-8"?>
<p:tagLst xmlns:p="http://schemas.openxmlformats.org/presentationml/2006/main">
  <p:tag name="PA" val="v5.2.10"/>
  <p:tag name="RESOURCELIBID_ANIM" val="460"/>
</p:tagLst>
</file>

<file path=ppt/tags/tag16.xml><?xml version="1.0" encoding="utf-8"?>
<p:tagLst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45_5*l_h_f*1_5_1"/>
  <p:tag name="KSO_WM_TEMPLATE_CATEGORY" val="diagram"/>
  <p:tag name="KSO_WM_TEMPLATE_INDEX" val="14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7.xml><?xml version="1.0" encoding="utf-8"?>
<p:tagLst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45_5*l_h_f*1_5_1"/>
  <p:tag name="KSO_WM_TEMPLATE_CATEGORY" val="diagram"/>
  <p:tag name="KSO_WM_TEMPLATE_INDEX" val="14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8.xml><?xml version="1.0" encoding="utf-8"?>
<p:tagLst xmlns:p="http://schemas.openxmlformats.org/presentationml/2006/main">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45_5*l_h_f*1_5_1"/>
  <p:tag name="KSO_WM_TEMPLATE_CATEGORY" val="diagram"/>
  <p:tag name="KSO_WM_TEMPLATE_INDEX" val="145"/>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9.xml><?xml version="1.0" encoding="utf-8"?>
<p:tagLst xmlns:p="http://schemas.openxmlformats.org/presentationml/2006/main">
  <p:tag name="PA" val="v5.2.10"/>
  <p:tag name="RESOURCELIBID_ANIM" val="460"/>
</p:tagLst>
</file>

<file path=ppt/tags/tag2.xml><?xml version="1.0" encoding="utf-8"?>
<p:tagLst xmlns:p="http://schemas.openxmlformats.org/presentationml/2006/main">
  <p:tag name="ISLIDE.THEME" val="https://www.islide.cc;"/>
  <p:tag name="ISLIDE.VECTOR" val="#222604;#379269;"/>
  <p:tag name="ISLIDE.ICON" val="#401001;#407501;#67970;#39997;#87776;#368956;#135737;#95250;"/>
</p:tagLst>
</file>

<file path=ppt/tags/tag20.xml><?xml version="1.0" encoding="utf-8"?>
<p:tagLst xmlns:p="http://schemas.openxmlformats.org/presentationml/2006/main">
  <p:tag name="ISLIDE.THEME" val="https://www.islide.cc;"/>
  <p:tag name="ISLIDE.VECTOR" val="#222604;#379269;"/>
  <p:tag name="ISLIDE.ICON" val="#401001;#407501;#67970;#39997;#87776;#368956;#135737;#95250;"/>
</p:tagLst>
</file>

<file path=ppt/tags/tag21.xml><?xml version="1.0" encoding="utf-8"?>
<p:tagLst xmlns:p="http://schemas.openxmlformats.org/presentationml/2006/main">
  <p:tag name="ISLIDE.THEME" val="https://www.islide.cc;"/>
  <p:tag name="ISLIDE.VECTOR" val="#222604;#379269;"/>
  <p:tag name="ISLIDE.ICON" val="#401001;#407501;#67970;#39997;#87776;#368956;#135737;#95250;"/>
</p:tagLst>
</file>

<file path=ppt/tags/tag22.xml><?xml version="1.0" encoding="utf-8"?>
<p:tagLst xmlns:p="http://schemas.openxmlformats.org/presentationml/2006/main">
  <p:tag name="ISLIDE.THEME" val="https://www.islide.cc;"/>
  <p:tag name="ISLIDE.VECTOR" val="#222604;#379269;"/>
  <p:tag name="ISLIDE.ICON" val="#401001;#407501;#67970;#39997;#87776;#368956;#135737;#95250;"/>
</p:tagLst>
</file>

<file path=ppt/tags/tag23.xml><?xml version="1.0" encoding="utf-8"?>
<p:tagLst xmlns:p="http://schemas.openxmlformats.org/presentationml/2006/main">
  <p:tag name="ISLIDE.THEME" val="https://www.islide.cc;"/>
  <p:tag name="ISLIDE.VECTOR" val="#222604;#379269;"/>
  <p:tag name="ISLIDE.ICON" val="#401001;#407501;#67970;#39997;#87776;#368956;#135737;#95250;"/>
</p:tagLst>
</file>

<file path=ppt/tags/tag24.xml><?xml version="1.0" encoding="utf-8"?>
<p:tagLst xmlns:p="http://schemas.openxmlformats.org/presentationml/2006/main">
  <p:tag name="ISLIDE.THEME" val="https://www.islide.cc;"/>
  <p:tag name="ISLIDE.VECTOR" val="#222604;#379269;"/>
  <p:tag name="ISLIDE.ICON" val="#401001;#407501;#67970;#39997;#87776;#368956;#135737;#95250;"/>
</p:tagLst>
</file>

<file path=ppt/tags/tag25.xml><?xml version="1.0" encoding="utf-8"?>
<p:tagLst xmlns:p="http://schemas.openxmlformats.org/presentationml/2006/main">
  <p:tag name="COMMONDATA" val="eyJoZGlkIjoiMTY4YjI5MzBjYTg5NjRhYmQ4OWY4OWM1NWJmZmJmNjQifQ=="/>
</p:tagLst>
</file>

<file path=ppt/tags/tag3.xml><?xml version="1.0" encoding="utf-8"?>
<p:tagLst xmlns:p="http://schemas.openxmlformats.org/presentationml/2006/main">
  <p:tag name="KSO_WM_UNIT_PLACING_PICTURE_USER_VIEWPORT" val="{&quot;height&quot;:6765,&quot;width&quot;:10410}"/>
</p:tagLst>
</file>

<file path=ppt/tags/tag4.xml><?xml version="1.0" encoding="utf-8"?>
<p:tagLst xmlns:p="http://schemas.openxmlformats.org/presentationml/2006/main">
  <p:tag name="ISLIDE.THEME" val="https://www.islide.cc;"/>
  <p:tag name="ISLIDE.VECTOR" val="#222604;#379269;"/>
  <p:tag name="ISLIDE.ICON" val="#401001;#407501;#67970;#39997;#87776;#368956;#135737;#95250;"/>
</p:tagLst>
</file>

<file path=ppt/tags/tag5.xml><?xml version="1.0" encoding="utf-8"?>
<p:tagLst xmlns:p="http://schemas.openxmlformats.org/presentationml/2006/main">
  <p:tag name="ISLIDE.THEME" val="https://www.islide.cc;"/>
  <p:tag name="ISLIDE.VECTOR" val="#222604;#379269;"/>
  <p:tag name="ISLIDE.ICON" val="#401001;#407501;#67970;#39997;#87776;#368956;#135737;#95250;"/>
</p:tagLst>
</file>

<file path=ppt/tags/tag6.xml><?xml version="1.0" encoding="utf-8"?>
<p:tagLst xmlns:p="http://schemas.openxmlformats.org/presentationml/2006/main">
  <p:tag name="ISLIDE.THEME" val="https://www.islide.cc;"/>
  <p:tag name="ISLIDE.VECTOR" val="#222604;#379269;"/>
  <p:tag name="ISLIDE.ICON" val="#401001;#407501;#67970;#39997;#87776;#368956;#135737;#95250;"/>
</p:tagLst>
</file>

<file path=ppt/tags/tag7.xml><?xml version="1.0" encoding="utf-8"?>
<p:tagLst xmlns:p="http://schemas.openxmlformats.org/presentationml/2006/main">
  <p:tag name="PA" val="v5.2.10"/>
  <p:tag name="RESOURCELIBID_ANIM" val="460"/>
</p:tagLst>
</file>

<file path=ppt/tags/tag8.xml><?xml version="1.0" encoding="utf-8"?>
<p:tagLst xmlns:p="http://schemas.openxmlformats.org/presentationml/2006/main">
  <p:tag name="PA" val="v5.2.10"/>
  <p:tag name="RESOURCELIBID_ANIM" val="460"/>
</p:tagLst>
</file>

<file path=ppt/tags/tag9.xml><?xml version="1.0" encoding="utf-8"?>
<p:tagLst xmlns:p="http://schemas.openxmlformats.org/presentationml/2006/main">
  <p:tag name="PA" val="v5.2.10"/>
  <p:tag name="RESOURCELIBID_ANIM" val="460"/>
</p:tagLst>
</file>

<file path=ppt/theme/theme1.xml><?xml version="1.0" encoding="utf-8"?>
<a:theme xmlns:a="http://schemas.openxmlformats.org/drawingml/2006/main" name="5_CDC">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17834</Words>
  <Application>WPS 演示</Application>
  <PresentationFormat>宽屏</PresentationFormat>
  <Paragraphs>1786</Paragraphs>
  <Slides>92</Slides>
  <Notes>45</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92</vt:i4>
      </vt:variant>
    </vt:vector>
  </HeadingPairs>
  <TitlesOfParts>
    <vt:vector size="120" baseType="lpstr">
      <vt:lpstr>Arial</vt:lpstr>
      <vt:lpstr>宋体</vt:lpstr>
      <vt:lpstr>Wingdings</vt:lpstr>
      <vt:lpstr>华文细黑</vt:lpstr>
      <vt:lpstr>微软雅黑</vt:lpstr>
      <vt:lpstr>Times New Roman</vt:lpstr>
      <vt:lpstr>黑体</vt:lpstr>
      <vt:lpstr>Wingdings</vt:lpstr>
      <vt:lpstr>Calibri</vt:lpstr>
      <vt:lpstr>Arial Narrow</vt:lpstr>
      <vt:lpstr>汉仪菱心体简</vt:lpstr>
      <vt:lpstr>Segoe Print</vt:lpstr>
      <vt:lpstr>楷体</vt:lpstr>
      <vt:lpstr>华文楷体</vt:lpstr>
      <vt:lpstr>等线</vt:lpstr>
      <vt:lpstr>Arial Unicode MS</vt:lpstr>
      <vt:lpstr>等线 Light</vt:lpstr>
      <vt:lpstr>Calibri Light</vt:lpstr>
      <vt:lpstr>思源黑体 CN Regular</vt:lpstr>
      <vt:lpstr>字魂35号-经典雅黑</vt:lpstr>
      <vt:lpstr>仿宋_GB2312</vt:lpstr>
      <vt:lpstr>楷体</vt:lpstr>
      <vt:lpstr>华文楷体</vt:lpstr>
      <vt:lpstr>Times New Roman</vt:lpstr>
      <vt:lpstr>仿宋</vt:lpstr>
      <vt:lpstr>Times New Roman Regular</vt:lpstr>
      <vt:lpstr>方正仿宋简体</vt:lpstr>
      <vt:lpstr>5_CDC</vt:lpstr>
      <vt:lpstr>新型冠状病毒肺炎防控方案 (第九版)解读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总体框架</vt:lpstr>
      <vt:lpstr> </vt:lpstr>
      <vt:lpstr>一、总体要求</vt:lpstr>
      <vt:lpstr>PowerPoint 演示文稿</vt:lpstr>
      <vt:lpstr>三、公共措施-1</vt:lpstr>
      <vt:lpstr>三、公共措施-2</vt:lpstr>
      <vt:lpstr>PowerPoint 演示文稿</vt:lpstr>
      <vt:lpstr>核酸检测初筛阳性人员报告和管理</vt:lpstr>
      <vt:lpstr>核酸检测初筛阳性人员报告和管理</vt:lpstr>
      <vt:lpstr>PowerPoint 演示文稿</vt:lpstr>
      <vt:lpstr>风险职业人群监测</vt:lpstr>
      <vt:lpstr>重点机构和场所人员监测</vt:lpstr>
      <vt:lpstr>PowerPoint 演示文稿</vt:lpstr>
      <vt:lpstr>PowerPoint 演示文稿</vt:lpstr>
      <vt:lpstr>PowerPoint 演示文稿</vt:lpstr>
      <vt:lpstr>病原监测-2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（八）心理健康服务</vt:lpstr>
      <vt:lpstr>（九）信 息 发 布</vt:lpstr>
      <vt:lpstr>PowerPoint 演示文稿</vt:lpstr>
      <vt:lpstr>PowerPoint 演示文稿</vt:lpstr>
      <vt:lpstr>PowerPoint 演示文稿</vt:lpstr>
      <vt:lpstr>入境人员管理</vt:lpstr>
      <vt:lpstr>PowerPoint 演示文稿</vt:lpstr>
      <vt:lpstr>PowerPoint 演示文稿</vt:lpstr>
      <vt:lpstr>PowerPoint 演示文稿</vt:lpstr>
      <vt:lpstr>PowerPoint 演示文稿</vt:lpstr>
      <vt:lpstr>PowerPoint 演示文稿</vt:lpstr>
      <vt:lpstr>九、组织保障</vt:lpstr>
      <vt:lpstr>PowerPoint 演示文稿</vt:lpstr>
      <vt:lpstr>PowerPoint 演示文稿</vt:lpstr>
      <vt:lpstr>PowerPoint 演示文稿</vt:lpstr>
      <vt:lpstr>PowerPoint 演示文稿</vt:lpstr>
      <vt:lpstr>PowerPoint 演示文稿</vt:lpstr>
      <vt:lpstr>PowerPoint 演示文稿</vt:lpstr>
      <vt:lpstr>工作原则</vt:lpstr>
      <vt:lpstr>组织体系</vt:lpstr>
      <vt:lpstr>一、信息上报</vt:lpstr>
      <vt:lpstr>初筛阳性处置流程—单管</vt:lpstr>
      <vt:lpstr>初筛阳性处置流程—混检</vt:lpstr>
      <vt:lpstr>抗原检测阳性处置流程</vt:lpstr>
      <vt:lpstr>二、启动联防联控机制</vt:lpstr>
      <vt:lpstr>三、启动校园应急响应</vt:lpstr>
      <vt:lpstr>四、校园封闭与管控</vt:lpstr>
      <vt:lpstr>五、协助流调与风险人群排查</vt:lpstr>
      <vt:lpstr>接触者类型判定</vt:lpstr>
      <vt:lpstr>六、健康管理与监测</vt:lpstr>
      <vt:lpstr>六、健康管理与监测</vt:lpstr>
      <vt:lpstr>七、分区管控</vt:lpstr>
      <vt:lpstr>八、校园消杀与环境管理</vt:lpstr>
      <vt:lpstr>九、后勤保障与服务</vt:lpstr>
      <vt:lpstr>九、后勤保障与服务</vt:lpstr>
      <vt:lpstr>九、后勤保障与服务</vt:lpstr>
      <vt:lpstr>九、后勤保障与服务</vt:lpstr>
      <vt:lpstr>十、健康宣教</vt:lpstr>
      <vt:lpstr>十一、心理健康服务</vt:lpstr>
      <vt:lpstr>十二、教学运行</vt:lpstr>
      <vt:lpstr>十三、舆论宣传引导</vt:lpstr>
      <vt:lpstr>十三、舆论宣传引导</vt:lpstr>
      <vt:lpstr>十四、紧急医疗救助</vt:lpstr>
      <vt:lpstr>应急处置流程图</vt:lpstr>
      <vt:lpstr>PowerPoint 演示文稿</vt:lpstr>
      <vt:lpstr>谢 谢！   </vt:lpstr>
    </vt:vector>
  </TitlesOfParts>
  <Company>CYCDPC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新型冠状病毒肺炎防控方案解读 (第九版)</dc:title>
  <dc:creator>耿梦杰</dc:creator>
  <cp:lastModifiedBy>笑笑了得</cp:lastModifiedBy>
  <cp:revision>122</cp:revision>
  <cp:lastPrinted>2022-06-28T11:23:00Z</cp:lastPrinted>
  <dcterms:created xsi:type="dcterms:W3CDTF">2022-06-28T11:23:00Z</dcterms:created>
  <dcterms:modified xsi:type="dcterms:W3CDTF">2022-08-23T07:35:25Z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D33F2290C9F6407F9F186B5FA32EAA10</vt:lpwstr>
  </property>
</Properties>
</file>